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660"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DA5D14-E472-4323-8CAB-56D317F0EF6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A5D14-E472-4323-8CAB-56D317F0EF6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A5D14-E472-4323-8CAB-56D317F0EF6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A5D14-E472-4323-8CAB-56D317F0EF6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A5D14-E472-4323-8CAB-56D317F0EF6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DA5D14-E472-4323-8CAB-56D317F0EF6C}"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A5D14-E472-4323-8CAB-56D317F0EF6C}"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A5D14-E472-4323-8CAB-56D317F0EF6C}"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A5D14-E472-4323-8CAB-56D317F0EF6C}"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A5D14-E472-4323-8CAB-56D317F0EF6C}"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A5D14-E472-4323-8CAB-56D317F0EF6C}"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6AFC-6CDD-4E88-A920-40AC5CC924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A5D14-E472-4323-8CAB-56D317F0EF6C}" type="datetimeFigureOut">
              <a:rPr lang="en-US" smtClean="0"/>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6AFC-6CDD-4E88-A920-40AC5CC924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cultuurinvest.b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762000"/>
            <a:ext cx="4628896" cy="461665"/>
          </a:xfrm>
          <a:prstGeom prst="rect">
            <a:avLst/>
          </a:prstGeom>
        </p:spPr>
        <p:txBody>
          <a:bodyPr wrap="none">
            <a:spAutoFit/>
          </a:bodyPr>
          <a:lstStyle/>
          <a:p>
            <a:r>
              <a:rPr lang="en-US" sz="2400" dirty="0" smtClean="0"/>
              <a:t>Postmortem: Tale of Tales' </a:t>
            </a:r>
            <a:r>
              <a:rPr lang="en-US" sz="2400" i="1" dirty="0" smtClean="0"/>
              <a:t>The Path</a:t>
            </a:r>
            <a:endParaRPr lang="en-US" sz="2400" dirty="0"/>
          </a:p>
        </p:txBody>
      </p:sp>
      <p:sp>
        <p:nvSpPr>
          <p:cNvPr id="5" name="Rectangle 4"/>
          <p:cNvSpPr/>
          <p:nvPr/>
        </p:nvSpPr>
        <p:spPr>
          <a:xfrm>
            <a:off x="1447800" y="1524000"/>
            <a:ext cx="5943600" cy="400110"/>
          </a:xfrm>
          <a:prstGeom prst="rect">
            <a:avLst/>
          </a:prstGeom>
        </p:spPr>
        <p:txBody>
          <a:bodyPr wrap="square">
            <a:spAutoFit/>
          </a:bodyPr>
          <a:lstStyle/>
          <a:p>
            <a:r>
              <a:rPr lang="en-US" sz="2000" dirty="0" smtClean="0"/>
              <a:t>our Little Red Riding Hood-inspired horror video game</a:t>
            </a:r>
            <a:endParaRPr lang="en-US" sz="2000" dirty="0"/>
          </a:p>
        </p:txBody>
      </p:sp>
      <p:sp>
        <p:nvSpPr>
          <p:cNvPr id="7" name="Rectangle 6"/>
          <p:cNvSpPr/>
          <p:nvPr/>
        </p:nvSpPr>
        <p:spPr>
          <a:xfrm>
            <a:off x="1143000" y="4267200"/>
            <a:ext cx="6248400" cy="923330"/>
          </a:xfrm>
          <a:prstGeom prst="rect">
            <a:avLst/>
          </a:prstGeom>
        </p:spPr>
        <p:txBody>
          <a:bodyPr wrap="square">
            <a:spAutoFit/>
          </a:bodyPr>
          <a:lstStyle/>
          <a:p>
            <a:r>
              <a:rPr lang="en-US" dirty="0" smtClean="0"/>
              <a:t>All text and images from</a:t>
            </a:r>
          </a:p>
          <a:p>
            <a:r>
              <a:rPr lang="en-US" dirty="0" smtClean="0"/>
              <a:t>http://www.gamasutra.com</a:t>
            </a:r>
          </a:p>
          <a:p>
            <a:r>
              <a:rPr lang="en-US" dirty="0" smtClean="0"/>
              <a:t>/view/feature/5902/postmortem_tale_of_tales_the_path.php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066800" y="228600"/>
            <a:ext cx="6400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32100" b="0" i="1" u="none" strike="noStrike" cap="none" normalizeH="0" baseline="0" dirty="0" smtClean="0">
                <a:ln>
                  <a:noFill/>
                </a:ln>
                <a:solidFill>
                  <a:schemeClr val="tx1"/>
                </a:solidFill>
                <a:effectLst/>
                <a:latin typeface="Arial" charset="0"/>
              </a:rPr>
              <a:t/>
            </a:r>
            <a:br>
              <a:rPr kumimoji="0" lang="en-US" sz="32100" b="0" i="1"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We kept an </a:t>
            </a:r>
            <a:r>
              <a:rPr kumimoji="0" lang="en-US" sz="1800" b="1" i="0" u="sng" strike="noStrike" cap="none" normalizeH="0" baseline="0" dirty="0" smtClean="0">
                <a:ln>
                  <a:noFill/>
                </a:ln>
                <a:solidFill>
                  <a:schemeClr val="tx1"/>
                </a:solidFill>
                <a:effectLst/>
                <a:latin typeface="Arial" charset="0"/>
              </a:rPr>
              <a:t>archive</a:t>
            </a:r>
            <a:r>
              <a:rPr kumimoji="0" lang="en-US" sz="1800" b="1" i="0" u="none" strike="noStrike" cap="none" normalizeH="0" baseline="0" dirty="0" smtClean="0">
                <a:ln>
                  <a:noFill/>
                </a:ln>
                <a:solidFill>
                  <a:schemeClr val="tx1"/>
                </a:solidFill>
                <a:effectLst/>
                <a:latin typeface="Arial" charset="0"/>
              </a:rPr>
              <a:t> of beautiful glitches.</a:t>
            </a:r>
            <a:r>
              <a:rPr kumimoji="0" lang="en-US" sz="1800" b="0" i="0" u="none" strike="noStrike" cap="none" normalizeH="0" baseline="0" dirty="0" smtClean="0">
                <a:ln>
                  <a:noFill/>
                </a:ln>
                <a:solidFill>
                  <a:schemeClr val="tx1"/>
                </a:solidFill>
                <a:effectLst/>
                <a:latin typeface="Arial" charset="0"/>
              </a:rPr>
              <a:t> </a:t>
            </a:r>
          </a:p>
        </p:txBody>
      </p:sp>
      <p:pic>
        <p:nvPicPr>
          <p:cNvPr id="22530" name="Picture 2" descr="http://www.gamasutra.com/db_area/images/feature/5902/glitch.jpg"/>
          <p:cNvPicPr>
            <a:picLocks noChangeAspect="1" noChangeArrowheads="1"/>
          </p:cNvPicPr>
          <p:nvPr/>
        </p:nvPicPr>
        <p:blipFill>
          <a:blip r:embed="rId2" cstate="print"/>
          <a:srcRect/>
          <a:stretch>
            <a:fillRect/>
          </a:stretch>
        </p:blipFill>
        <p:spPr bwMode="auto">
          <a:xfrm>
            <a:off x="1524000" y="1143000"/>
            <a:ext cx="5524500" cy="50958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24000" y="948036"/>
            <a:ext cx="6705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We did not want to compete on 3D graphics with big 3D game titles. We wanted it to be unique, as if every screen were somehow handmade. </a:t>
            </a:r>
          </a:p>
        </p:txBody>
      </p:sp>
      <p:pic>
        <p:nvPicPr>
          <p:cNvPr id="23554" name="Picture 2" descr="http://www.gamasutra.com/db_area/images/feature/5902/logo.png"/>
          <p:cNvPicPr>
            <a:picLocks noChangeAspect="1" noChangeArrowheads="1"/>
          </p:cNvPicPr>
          <p:nvPr/>
        </p:nvPicPr>
        <p:blipFill>
          <a:blip r:embed="rId2" cstate="print"/>
          <a:srcRect/>
          <a:stretch>
            <a:fillRect/>
          </a:stretch>
        </p:blipFill>
        <p:spPr bwMode="auto">
          <a:xfrm>
            <a:off x="1828800" y="2895600"/>
            <a:ext cx="5524500" cy="1219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914400"/>
            <a:ext cx="5410200" cy="2246769"/>
          </a:xfrm>
          <a:prstGeom prst="rect">
            <a:avLst/>
          </a:prstGeom>
        </p:spPr>
        <p:txBody>
          <a:bodyPr wrap="square">
            <a:spAutoFit/>
          </a:bodyPr>
          <a:lstStyle/>
          <a:p>
            <a:r>
              <a:rPr lang="en-US" sz="2000" dirty="0" smtClean="0"/>
              <a:t>Our process consists of </a:t>
            </a:r>
            <a:r>
              <a:rPr lang="en-US" sz="2000" b="1" dirty="0" smtClean="0"/>
              <a:t>making the game and then designing it</a:t>
            </a:r>
            <a:r>
              <a:rPr lang="en-US" sz="2000" dirty="0" smtClean="0"/>
              <a:t>. That means using prototypes as a tool for guiding the design. As soon as we can, we want to have something in the game engine to play with. It really cannot exist for us in theory; only once we have "made it real" in prototype can the idea mean anything. </a:t>
            </a:r>
            <a:endParaRPr lang="en-US" sz="2000" dirty="0"/>
          </a:p>
        </p:txBody>
      </p:sp>
      <p:sp>
        <p:nvSpPr>
          <p:cNvPr id="3" name="Rectangle 2"/>
          <p:cNvSpPr/>
          <p:nvPr/>
        </p:nvSpPr>
        <p:spPr>
          <a:xfrm>
            <a:off x="2057400" y="3429000"/>
            <a:ext cx="5105400" cy="2246769"/>
          </a:xfrm>
          <a:prstGeom prst="rect">
            <a:avLst/>
          </a:prstGeom>
        </p:spPr>
        <p:txBody>
          <a:bodyPr wrap="square">
            <a:spAutoFit/>
          </a:bodyPr>
          <a:lstStyle/>
          <a:p>
            <a:r>
              <a:rPr lang="en-US" sz="2000" dirty="0" smtClean="0"/>
              <a:t>We do not want to be mislead by a pretty drawing or model. We want to get a camera in place, work out some preliminary navigation. We are then constantly looking at that prototype, or videos of it. And from these we iteratively make the decisions which become the final game.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762000"/>
            <a:ext cx="5715000" cy="3785652"/>
          </a:xfrm>
          <a:prstGeom prst="rect">
            <a:avLst/>
          </a:prstGeom>
        </p:spPr>
        <p:txBody>
          <a:bodyPr wrap="square">
            <a:spAutoFit/>
          </a:bodyPr>
          <a:lstStyle/>
          <a:p>
            <a:r>
              <a:rPr lang="en-US" sz="2000" b="1" dirty="0" smtClean="0"/>
              <a:t>What Went Wrong</a:t>
            </a:r>
          </a:p>
          <a:p>
            <a:endParaRPr lang="en-US" sz="2000" b="1" dirty="0" smtClean="0"/>
          </a:p>
          <a:p>
            <a:r>
              <a:rPr lang="en-US" sz="2000" b="1" dirty="0" smtClean="0"/>
              <a:t>1</a:t>
            </a:r>
            <a:r>
              <a:rPr lang="en-US" sz="2000" b="1" dirty="0" smtClean="0"/>
              <a:t>. Not enough time</a:t>
            </a:r>
          </a:p>
          <a:p>
            <a:r>
              <a:rPr lang="en-US" sz="2000" dirty="0" smtClean="0"/>
              <a:t>This probably happens in every video game production: many great ideas need to be abandoned because of lack of time. In the production of </a:t>
            </a:r>
            <a:r>
              <a:rPr lang="en-US" sz="2000" i="1" dirty="0" smtClean="0"/>
              <a:t>The Path</a:t>
            </a:r>
            <a:r>
              <a:rPr lang="en-US" sz="2000" dirty="0" smtClean="0"/>
              <a:t>, we also had to make some tough choices between improving our technology and polishing art. Since we thought the aesthetic appeal of </a:t>
            </a:r>
            <a:r>
              <a:rPr lang="en-US" sz="2000" i="1" dirty="0" smtClean="0"/>
              <a:t>The Path</a:t>
            </a:r>
            <a:r>
              <a:rPr lang="en-US" sz="2000" dirty="0" smtClean="0"/>
              <a:t> was going to be one of its strongest features and since we are far from master programmers, we compromised heavily on the technology side. </a:t>
            </a:r>
            <a:endParaRPr lang="en-US" sz="2000" dirty="0"/>
          </a:p>
        </p:txBody>
      </p:sp>
      <p:sp>
        <p:nvSpPr>
          <p:cNvPr id="3" name="Rectangle 2"/>
          <p:cNvSpPr/>
          <p:nvPr/>
        </p:nvSpPr>
        <p:spPr>
          <a:xfrm>
            <a:off x="2590800" y="4549914"/>
            <a:ext cx="4953000" cy="707886"/>
          </a:xfrm>
          <a:prstGeom prst="rect">
            <a:avLst/>
          </a:prstGeom>
        </p:spPr>
        <p:txBody>
          <a:bodyPr wrap="square">
            <a:spAutoFit/>
          </a:bodyPr>
          <a:lstStyle/>
          <a:p>
            <a:r>
              <a:rPr lang="en-US" sz="2000" dirty="0" smtClean="0"/>
              <a:t>But some players were turned off by the lack of technical excellence.</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3600"/>
            <a:ext cx="5029200" cy="2246769"/>
          </a:xfrm>
          <a:prstGeom prst="rect">
            <a:avLst/>
          </a:prstGeom>
        </p:spPr>
        <p:txBody>
          <a:bodyPr wrap="square">
            <a:spAutoFit/>
          </a:bodyPr>
          <a:lstStyle/>
          <a:p>
            <a:r>
              <a:rPr lang="en-US" sz="2000" b="1" dirty="0" smtClean="0"/>
              <a:t>2. Recruiting a modeler</a:t>
            </a:r>
          </a:p>
          <a:p>
            <a:r>
              <a:rPr lang="en-US" sz="2000" dirty="0" smtClean="0"/>
              <a:t>We didn't originally intend for </a:t>
            </a:r>
            <a:r>
              <a:rPr lang="en-US" sz="2000" dirty="0" err="1" smtClean="0"/>
              <a:t>Auriea</a:t>
            </a:r>
            <a:r>
              <a:rPr lang="en-US" sz="2000" dirty="0" smtClean="0"/>
              <a:t> to design, model, and texture all the characters. This is a time-consuming task, and her tasks as data director were far more crucial to the project. But all the modelers we tested just couldn't get the style right.</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371600"/>
            <a:ext cx="5029200" cy="3170099"/>
          </a:xfrm>
          <a:prstGeom prst="rect">
            <a:avLst/>
          </a:prstGeom>
        </p:spPr>
        <p:txBody>
          <a:bodyPr wrap="square">
            <a:spAutoFit/>
          </a:bodyPr>
          <a:lstStyle/>
          <a:p>
            <a:r>
              <a:rPr lang="en-US" sz="2000" b="1" dirty="0" smtClean="0"/>
              <a:t>3. Bad crunch</a:t>
            </a:r>
          </a:p>
          <a:p>
            <a:r>
              <a:rPr lang="en-US" sz="2000" dirty="0" smtClean="0"/>
              <a:t>We had planned the production to be finished quite a bit before launch, to allow us sufficient time to fine-tune the experience. But as the work kept piling up and progress was slower than expected, we started eating into that time as if it were a mere buffer zone. To compensate for this loss, we worked harder. </a:t>
            </a:r>
          </a:p>
          <a:p>
            <a:r>
              <a:rPr lang="en-US" sz="2000" dirty="0" smtClean="0"/>
              <a:t>For four months in a row, we worked 14 hours per day. </a:t>
            </a:r>
            <a:endParaRPr lang="en-US" sz="2000" dirty="0"/>
          </a:p>
        </p:txBody>
      </p:sp>
      <p:sp>
        <p:nvSpPr>
          <p:cNvPr id="3" name="Rectangle 2"/>
          <p:cNvSpPr/>
          <p:nvPr/>
        </p:nvSpPr>
        <p:spPr>
          <a:xfrm>
            <a:off x="4191000" y="4800600"/>
            <a:ext cx="3733800" cy="400110"/>
          </a:xfrm>
          <a:prstGeom prst="rect">
            <a:avLst/>
          </a:prstGeom>
        </p:spPr>
        <p:txBody>
          <a:bodyPr wrap="square">
            <a:spAutoFit/>
          </a:bodyPr>
          <a:lstStyle/>
          <a:p>
            <a:r>
              <a:rPr lang="en-US" sz="2000" dirty="0" smtClean="0"/>
              <a:t>After a while you get used to it. </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05342"/>
            <a:ext cx="5029200" cy="3170099"/>
          </a:xfrm>
          <a:prstGeom prst="rect">
            <a:avLst/>
          </a:prstGeom>
        </p:spPr>
        <p:txBody>
          <a:bodyPr wrap="square">
            <a:spAutoFit/>
          </a:bodyPr>
          <a:lstStyle/>
          <a:p>
            <a:r>
              <a:rPr lang="en-US" sz="2000" b="1" dirty="0" smtClean="0"/>
              <a:t>4. Publishers &amp; Console Companies</a:t>
            </a:r>
          </a:p>
          <a:p>
            <a:r>
              <a:rPr lang="en-US" sz="2000" dirty="0" smtClean="0"/>
              <a:t>We didn't really need support from publishers for the development of </a:t>
            </a:r>
            <a:r>
              <a:rPr lang="en-US" sz="2000" i="1" dirty="0" smtClean="0"/>
              <a:t>The Path</a:t>
            </a:r>
            <a:r>
              <a:rPr lang="en-US" sz="2000" dirty="0" smtClean="0"/>
              <a:t>. </a:t>
            </a:r>
          </a:p>
          <a:p>
            <a:endParaRPr lang="en-US" sz="2000" dirty="0" smtClean="0"/>
          </a:p>
          <a:p>
            <a:r>
              <a:rPr lang="en-US" sz="2000" dirty="0" smtClean="0"/>
              <a:t>The success of casual games and Nintendo's </a:t>
            </a:r>
            <a:r>
              <a:rPr lang="en-US" sz="2000" dirty="0" err="1" smtClean="0"/>
              <a:t>Wii</a:t>
            </a:r>
            <a:r>
              <a:rPr lang="en-US" sz="2000" dirty="0" smtClean="0"/>
              <a:t> and DS consoles had certainly stimulated the interest of publishers in games that might be smaller than blockbusters and perhaps even original in design. But in the end, it is still the bean counters that make the decisions.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990600"/>
            <a:ext cx="5715000" cy="2246769"/>
          </a:xfrm>
          <a:prstGeom prst="rect">
            <a:avLst/>
          </a:prstGeom>
        </p:spPr>
        <p:txBody>
          <a:bodyPr wrap="square">
            <a:spAutoFit/>
          </a:bodyPr>
          <a:lstStyle/>
          <a:p>
            <a:r>
              <a:rPr lang="en-US" sz="2000" b="1" dirty="0" smtClean="0"/>
              <a:t>5. The non-gamer audience</a:t>
            </a:r>
          </a:p>
          <a:p>
            <a:r>
              <a:rPr lang="en-US" sz="2000" dirty="0" smtClean="0"/>
              <a:t>A more painful place for us to fail was our hope to reach an audience outside of the typical gamer demographic. We thought that designing a game with an original aesthetic appeal and theme and an interaction system that was very easy and forgiving would be enough. </a:t>
            </a:r>
            <a:endParaRPr lang="en-US" sz="2000" dirty="0"/>
          </a:p>
        </p:txBody>
      </p:sp>
      <p:sp>
        <p:nvSpPr>
          <p:cNvPr id="3" name="Rectangle 2"/>
          <p:cNvSpPr/>
          <p:nvPr/>
        </p:nvSpPr>
        <p:spPr>
          <a:xfrm>
            <a:off x="2819400" y="3429000"/>
            <a:ext cx="4572000" cy="1015663"/>
          </a:xfrm>
          <a:prstGeom prst="rect">
            <a:avLst/>
          </a:prstGeom>
        </p:spPr>
        <p:txBody>
          <a:bodyPr>
            <a:spAutoFit/>
          </a:bodyPr>
          <a:lstStyle/>
          <a:p>
            <a:r>
              <a:rPr lang="en-US" sz="2000" dirty="0" smtClean="0"/>
              <a:t>This is a serious problem for independent developers, and somewhat of a vicious circle for innovation in the industry. </a:t>
            </a:r>
            <a:endParaRPr lang="en-US" sz="2000" dirty="0"/>
          </a:p>
        </p:txBody>
      </p:sp>
      <p:sp>
        <p:nvSpPr>
          <p:cNvPr id="4" name="Rectangle 3"/>
          <p:cNvSpPr/>
          <p:nvPr/>
        </p:nvSpPr>
        <p:spPr>
          <a:xfrm>
            <a:off x="1066800" y="4800600"/>
            <a:ext cx="4953000" cy="1323439"/>
          </a:xfrm>
          <a:prstGeom prst="rect">
            <a:avLst/>
          </a:prstGeom>
        </p:spPr>
        <p:txBody>
          <a:bodyPr wrap="square">
            <a:spAutoFit/>
          </a:bodyPr>
          <a:lstStyle/>
          <a:p>
            <a:r>
              <a:rPr lang="en-US" sz="2000" dirty="0" smtClean="0"/>
              <a:t>It is difficult to resist the urge to give in and make our games more game-like. But if we don't explore the vast terrain outside of games, who will? </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133600"/>
            <a:ext cx="4572000" cy="707886"/>
          </a:xfrm>
          <a:prstGeom prst="rect">
            <a:avLst/>
          </a:prstGeom>
        </p:spPr>
        <p:txBody>
          <a:bodyPr>
            <a:spAutoFit/>
          </a:bodyPr>
          <a:lstStyle/>
          <a:p>
            <a:r>
              <a:rPr lang="en-US" sz="2000" b="1" dirty="0" smtClean="0"/>
              <a:t>6. No post-launch budget</a:t>
            </a:r>
          </a:p>
          <a:p>
            <a:r>
              <a:rPr lang="en-US" sz="2000" dirty="0" smtClean="0"/>
              <a:t>By launch time, we were virtually broke. </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219200"/>
            <a:ext cx="5791200" cy="2862322"/>
          </a:xfrm>
          <a:prstGeom prst="rect">
            <a:avLst/>
          </a:prstGeom>
        </p:spPr>
        <p:txBody>
          <a:bodyPr wrap="square">
            <a:spAutoFit/>
          </a:bodyPr>
          <a:lstStyle/>
          <a:p>
            <a:r>
              <a:rPr lang="en-US" sz="2000" b="1" dirty="0" smtClean="0"/>
              <a:t>7. Not commercially viable</a:t>
            </a:r>
          </a:p>
          <a:p>
            <a:r>
              <a:rPr lang="en-US" sz="2000" dirty="0" smtClean="0"/>
              <a:t>We were never certain how much money we would make with </a:t>
            </a:r>
            <a:r>
              <a:rPr lang="en-US" sz="2000" i="1" dirty="0" smtClean="0"/>
              <a:t>The Path</a:t>
            </a:r>
            <a:r>
              <a:rPr lang="en-US" sz="2000" dirty="0" smtClean="0"/>
              <a:t>. Not in the slightest. We didn't know if we were going to sell a few hundred copies or hundreds of thousands. We literally had no idea. </a:t>
            </a:r>
          </a:p>
          <a:p>
            <a:endParaRPr lang="en-US" sz="2000" dirty="0" smtClean="0"/>
          </a:p>
          <a:p>
            <a:r>
              <a:rPr lang="en-US" sz="2000" dirty="0" smtClean="0"/>
              <a:t>The total production budget of </a:t>
            </a:r>
            <a:r>
              <a:rPr lang="en-US" sz="2000" i="1" dirty="0" smtClean="0"/>
              <a:t>The Path</a:t>
            </a:r>
            <a:r>
              <a:rPr lang="en-US" sz="2000" dirty="0" smtClean="0"/>
              <a:t> was around 300,000 euro. And so far, one year after launch, the Path has brought about 135,000 euro back to us.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086600" cy="5324535"/>
          </a:xfrm>
          <a:prstGeom prst="rect">
            <a:avLst/>
          </a:prstGeom>
        </p:spPr>
        <p:txBody>
          <a:bodyPr wrap="square">
            <a:spAutoFit/>
          </a:bodyPr>
          <a:lstStyle/>
          <a:p>
            <a:r>
              <a:rPr lang="en-US" sz="2000" b="1" dirty="0" smtClean="0"/>
              <a:t>History of the project</a:t>
            </a:r>
            <a:r>
              <a:rPr lang="en-US" sz="2000" dirty="0" smtClean="0"/>
              <a:t> </a:t>
            </a:r>
          </a:p>
          <a:p>
            <a:r>
              <a:rPr lang="en-US" sz="2000" dirty="0" smtClean="0"/>
              <a:t>1999: we </a:t>
            </a:r>
            <a:r>
              <a:rPr lang="en-US" sz="2000" dirty="0" smtClean="0"/>
              <a:t>[Michael </a:t>
            </a:r>
            <a:r>
              <a:rPr lang="en-US" sz="2000" dirty="0" err="1" smtClean="0"/>
              <a:t>Samyn</a:t>
            </a:r>
            <a:r>
              <a:rPr lang="en-US" sz="2000" dirty="0" smtClean="0"/>
              <a:t>, </a:t>
            </a:r>
            <a:r>
              <a:rPr lang="en-US" sz="2000" dirty="0" err="1" smtClean="0"/>
              <a:t>Auriea</a:t>
            </a:r>
            <a:r>
              <a:rPr lang="en-US" sz="2000" dirty="0" smtClean="0"/>
              <a:t> Harvey] meet </a:t>
            </a:r>
            <a:r>
              <a:rPr lang="en-US" sz="2000" dirty="0" smtClean="0"/>
              <a:t>in person for the first time. We got to know each other doing what we loved doing most: making websites and interactive artwork online. We begin living and working together soon after. </a:t>
            </a:r>
          </a:p>
          <a:p>
            <a:endParaRPr lang="en-US" sz="2000" dirty="0" smtClean="0"/>
          </a:p>
          <a:p>
            <a:r>
              <a:rPr lang="en-US" sz="2000" dirty="0" smtClean="0"/>
              <a:t>June 2002 business plan: we presented our first project -- </a:t>
            </a:r>
            <a:r>
              <a:rPr lang="en-US" sz="2000" i="1" dirty="0" smtClean="0"/>
              <a:t>8</a:t>
            </a:r>
            <a:r>
              <a:rPr lang="en-US" sz="2000" dirty="0" smtClean="0"/>
              <a:t>, a dreamy adventure game based on Sleeping Beauty</a:t>
            </a:r>
          </a:p>
          <a:p>
            <a:r>
              <a:rPr lang="en-US" sz="2000" dirty="0" smtClean="0"/>
              <a:t> </a:t>
            </a:r>
          </a:p>
          <a:p>
            <a:r>
              <a:rPr lang="en-US" sz="2000" dirty="0" smtClean="0"/>
              <a:t>2003: The two of us radically redirect all our creative attention towards the medium of video games. </a:t>
            </a:r>
          </a:p>
          <a:p>
            <a:endParaRPr lang="en-US" sz="2000" dirty="0" smtClean="0"/>
          </a:p>
          <a:p>
            <a:r>
              <a:rPr lang="en-US" sz="2000" dirty="0" smtClean="0"/>
              <a:t>February 2005: After two years of designing and prototyping, our first project, </a:t>
            </a:r>
            <a:r>
              <a:rPr lang="en-US" sz="2000" i="1" dirty="0" smtClean="0"/>
              <a:t>8, </a:t>
            </a:r>
            <a:r>
              <a:rPr lang="en-US" sz="2000" dirty="0" smtClean="0"/>
              <a:t>is rejected by games publishers, then the only source of funding. </a:t>
            </a:r>
          </a:p>
          <a:p>
            <a:endParaRPr lang="en-US" sz="2000" dirty="0" smtClean="0"/>
          </a:p>
          <a:p>
            <a:r>
              <a:rPr lang="en-US" sz="2000" dirty="0" smtClean="0"/>
              <a:t>2005: we started looking around for a production budget for </a:t>
            </a:r>
            <a:r>
              <a:rPr lang="en-US" sz="2000" i="1" dirty="0" smtClean="0"/>
              <a:t>144</a:t>
            </a:r>
            <a:r>
              <a:rPr lang="en-US" sz="2000" dirty="0" smtClean="0"/>
              <a:t>. </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295400"/>
            <a:ext cx="5410200" cy="2862322"/>
          </a:xfrm>
          <a:prstGeom prst="rect">
            <a:avLst/>
          </a:prstGeom>
        </p:spPr>
        <p:txBody>
          <a:bodyPr wrap="square">
            <a:spAutoFit/>
          </a:bodyPr>
          <a:lstStyle/>
          <a:p>
            <a:r>
              <a:rPr lang="en-US" sz="2000" b="1" dirty="0" smtClean="0"/>
              <a:t>What Went Right</a:t>
            </a:r>
          </a:p>
          <a:p>
            <a:endParaRPr lang="en-US" sz="2000" b="1" dirty="0" smtClean="0"/>
          </a:p>
          <a:p>
            <a:r>
              <a:rPr lang="en-US" sz="2000" b="1" dirty="0" smtClean="0"/>
              <a:t>1</a:t>
            </a:r>
            <a:r>
              <a:rPr lang="en-US" sz="2000" b="1" dirty="0" smtClean="0"/>
              <a:t>. Did it</a:t>
            </a:r>
          </a:p>
          <a:p>
            <a:r>
              <a:rPr lang="en-US" sz="2000" dirty="0" smtClean="0"/>
              <a:t>We succeeded in what we set out to do: to create a mid-sized video game from start and finish and publish and distribute it to an audience. </a:t>
            </a:r>
          </a:p>
          <a:p>
            <a:endParaRPr lang="en-US" sz="2000" dirty="0" smtClean="0"/>
          </a:p>
          <a:p>
            <a:r>
              <a:rPr lang="en-US" sz="2000" dirty="0" smtClean="0"/>
              <a:t>This may seem obvious. But each video game that is created is a little miracle. </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990600"/>
            <a:ext cx="5334000" cy="2554545"/>
          </a:xfrm>
          <a:prstGeom prst="rect">
            <a:avLst/>
          </a:prstGeom>
        </p:spPr>
        <p:txBody>
          <a:bodyPr wrap="square">
            <a:spAutoFit/>
          </a:bodyPr>
          <a:lstStyle/>
          <a:p>
            <a:r>
              <a:rPr lang="en-US" sz="2000" b="1" dirty="0" smtClean="0"/>
              <a:t>2. Accessible technology</a:t>
            </a:r>
          </a:p>
          <a:p>
            <a:r>
              <a:rPr lang="en-US" sz="2000" dirty="0" smtClean="0"/>
              <a:t>One of the main reasons why a small team without engineers is able to create a complex piece of software like </a:t>
            </a:r>
            <a:r>
              <a:rPr lang="en-US" sz="2000" i="1" dirty="0" smtClean="0"/>
              <a:t>The Path</a:t>
            </a:r>
            <a:r>
              <a:rPr lang="en-US" sz="2000" dirty="0" smtClean="0"/>
              <a:t> is the technology that is available now. </a:t>
            </a:r>
          </a:p>
          <a:p>
            <a:endParaRPr lang="en-US" sz="2000" dirty="0" smtClean="0"/>
          </a:p>
          <a:p>
            <a:r>
              <a:rPr lang="en-US" sz="2000" dirty="0" smtClean="0"/>
              <a:t>We did all of the modeling and texturing in </a:t>
            </a:r>
            <a:r>
              <a:rPr lang="en-US" sz="2000" u="sng" dirty="0" smtClean="0"/>
              <a:t>Blender</a:t>
            </a:r>
            <a:r>
              <a:rPr lang="en-US" sz="2000" dirty="0" smtClean="0"/>
              <a:t> and all of the programming in </a:t>
            </a:r>
            <a:r>
              <a:rPr lang="en-US" sz="2000" u="sng" dirty="0" smtClean="0"/>
              <a:t>Quest3D</a:t>
            </a:r>
            <a:r>
              <a:rPr lang="en-US" sz="2000" dirty="0" smtClean="0"/>
              <a:t>.</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371600"/>
            <a:ext cx="5410200" cy="2554545"/>
          </a:xfrm>
          <a:prstGeom prst="rect">
            <a:avLst/>
          </a:prstGeom>
        </p:spPr>
        <p:txBody>
          <a:bodyPr wrap="square">
            <a:spAutoFit/>
          </a:bodyPr>
          <a:lstStyle/>
          <a:p>
            <a:r>
              <a:rPr lang="en-US" sz="2000" b="1" dirty="0" smtClean="0"/>
              <a:t>3. Working with artists</a:t>
            </a:r>
          </a:p>
          <a:p>
            <a:r>
              <a:rPr lang="en-US" sz="2000" dirty="0" smtClean="0"/>
              <a:t>Each member on the development team for </a:t>
            </a:r>
            <a:r>
              <a:rPr lang="en-US" sz="2000" i="1" dirty="0" smtClean="0"/>
              <a:t>The Path</a:t>
            </a:r>
            <a:r>
              <a:rPr lang="en-US" sz="2000" dirty="0" smtClean="0"/>
              <a:t> is an artist. Not just an "artist" in the games industry sense of the pairs of hands required to make Thee Mighty Code look and sound pretty to human players, but an artist in the sense that they are capable of communicating on a profound level through their medium. </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609600"/>
            <a:ext cx="5943600" cy="4708981"/>
          </a:xfrm>
          <a:prstGeom prst="rect">
            <a:avLst/>
          </a:prstGeom>
        </p:spPr>
        <p:txBody>
          <a:bodyPr wrap="square">
            <a:spAutoFit/>
          </a:bodyPr>
          <a:lstStyle/>
          <a:p>
            <a:r>
              <a:rPr lang="en-US" sz="2000" b="1" dirty="0" smtClean="0"/>
              <a:t>4. Testing</a:t>
            </a:r>
            <a:r>
              <a:rPr lang="en-US" sz="2000" dirty="0" smtClean="0"/>
              <a:t> </a:t>
            </a:r>
          </a:p>
          <a:p>
            <a:r>
              <a:rPr lang="en-US" sz="2000" dirty="0" smtClean="0"/>
              <a:t>Before </a:t>
            </a:r>
            <a:r>
              <a:rPr lang="en-US" sz="2000" i="1" dirty="0" smtClean="0"/>
              <a:t>The Path</a:t>
            </a:r>
            <a:r>
              <a:rPr lang="en-US" sz="2000" dirty="0" smtClean="0"/>
              <a:t>, we had never done a lot of </a:t>
            </a:r>
            <a:r>
              <a:rPr lang="en-US" sz="2000" dirty="0" err="1" smtClean="0"/>
              <a:t>playtesting</a:t>
            </a:r>
            <a:r>
              <a:rPr lang="en-US" sz="2000" dirty="0" smtClean="0"/>
              <a:t> for any of our projects. Here and there, we had people try out early versions of our work. But this rarely had any real impact on the design of the game. </a:t>
            </a:r>
          </a:p>
          <a:p>
            <a:endParaRPr lang="en-US" sz="2000" dirty="0" smtClean="0"/>
          </a:p>
          <a:p>
            <a:r>
              <a:rPr lang="en-US" sz="2000" dirty="0" smtClean="0"/>
              <a:t>This time, we sent a message to our mailing list to invite people who live in or near Belgium and were available for an entire day to come and play </a:t>
            </a:r>
            <a:r>
              <a:rPr lang="en-US" sz="2000" i="1" dirty="0" smtClean="0"/>
              <a:t>The Path</a:t>
            </a:r>
            <a:r>
              <a:rPr lang="en-US" sz="2000" dirty="0" smtClean="0"/>
              <a:t> at our studio. Many people responded, and in the end we made 12 appointments. Each tester would come to our studio and play the game in a room set up for the occasion. The first few hours we would sit there and watch them play without saying much. Then we would evaluate their experience over tea. </a:t>
            </a:r>
            <a:endParaRPr lang="en-US" sz="2000" dirty="0"/>
          </a:p>
        </p:txBody>
      </p:sp>
      <p:sp>
        <p:nvSpPr>
          <p:cNvPr id="3" name="Rectangle 2"/>
          <p:cNvSpPr/>
          <p:nvPr/>
        </p:nvSpPr>
        <p:spPr>
          <a:xfrm>
            <a:off x="381000" y="5334000"/>
            <a:ext cx="6934200" cy="707886"/>
          </a:xfrm>
          <a:prstGeom prst="rect">
            <a:avLst/>
          </a:prstGeom>
        </p:spPr>
        <p:txBody>
          <a:bodyPr wrap="square">
            <a:spAutoFit/>
          </a:bodyPr>
          <a:lstStyle/>
          <a:p>
            <a:r>
              <a:rPr lang="en-US" sz="2000" dirty="0" smtClean="0"/>
              <a:t>It's counter-intuitive for a creative person to allow an outsider to influence their work. But we're very glad we did it. </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219200"/>
            <a:ext cx="5638800" cy="1323439"/>
          </a:xfrm>
          <a:prstGeom prst="rect">
            <a:avLst/>
          </a:prstGeom>
        </p:spPr>
        <p:txBody>
          <a:bodyPr wrap="square">
            <a:spAutoFit/>
          </a:bodyPr>
          <a:lstStyle/>
          <a:p>
            <a:r>
              <a:rPr lang="en-US" sz="2000" b="1" dirty="0" smtClean="0"/>
              <a:t>5. Marketing</a:t>
            </a:r>
            <a:r>
              <a:rPr lang="en-US" sz="2000" dirty="0" smtClean="0"/>
              <a:t> </a:t>
            </a:r>
          </a:p>
          <a:p>
            <a:r>
              <a:rPr lang="en-US" sz="2000" dirty="0" smtClean="0"/>
              <a:t>We had always been very active on the internet. In a way, the internet had been our home, our country, for a long time. </a:t>
            </a:r>
            <a:endParaRPr lang="en-US" sz="2000" dirty="0"/>
          </a:p>
        </p:txBody>
      </p:sp>
      <p:sp>
        <p:nvSpPr>
          <p:cNvPr id="3" name="Rectangle 2"/>
          <p:cNvSpPr/>
          <p:nvPr/>
        </p:nvSpPr>
        <p:spPr>
          <a:xfrm>
            <a:off x="2286000" y="3105835"/>
            <a:ext cx="4953000" cy="707886"/>
          </a:xfrm>
          <a:prstGeom prst="rect">
            <a:avLst/>
          </a:prstGeom>
        </p:spPr>
        <p:txBody>
          <a:bodyPr wrap="square">
            <a:spAutoFit/>
          </a:bodyPr>
          <a:lstStyle/>
          <a:p>
            <a:r>
              <a:rPr lang="en-US" sz="2000" dirty="0"/>
              <a:t>T</a:t>
            </a:r>
            <a:r>
              <a:rPr lang="en-US" sz="2000" dirty="0" smtClean="0"/>
              <a:t>o some extent, everything we did online served as marketing for </a:t>
            </a:r>
            <a:r>
              <a:rPr lang="en-US" sz="2000" i="1" dirty="0" smtClean="0"/>
              <a:t>The Path</a:t>
            </a:r>
            <a:r>
              <a:rPr lang="en-US" sz="2000" dirty="0" smtClean="0"/>
              <a:t>.</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295400"/>
            <a:ext cx="5334000" cy="2862322"/>
          </a:xfrm>
          <a:prstGeom prst="rect">
            <a:avLst/>
          </a:prstGeom>
        </p:spPr>
        <p:txBody>
          <a:bodyPr wrap="square">
            <a:spAutoFit/>
          </a:bodyPr>
          <a:lstStyle/>
          <a:p>
            <a:r>
              <a:rPr lang="en-US" sz="2000" b="1" dirty="0" smtClean="0"/>
              <a:t>6. Press and audience</a:t>
            </a:r>
            <a:r>
              <a:rPr lang="en-US" sz="2000" dirty="0" smtClean="0"/>
              <a:t> </a:t>
            </a:r>
          </a:p>
          <a:p>
            <a:r>
              <a:rPr lang="en-US" sz="2000" dirty="0" smtClean="0"/>
              <a:t>The biggest surprise for us has been the overwhelmingly positive response of the gaming press. While almost every article starts with the warning that </a:t>
            </a:r>
            <a:r>
              <a:rPr lang="en-US" sz="2000" i="1" dirty="0" smtClean="0"/>
              <a:t>The Path</a:t>
            </a:r>
            <a:r>
              <a:rPr lang="en-US" sz="2000" dirty="0" smtClean="0"/>
              <a:t> may not really be a game, and that as such it may divide the audience in extreme camps, almost every journalist ends with appreciating either the experience itself or the boldness of our design. </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166843"/>
            <a:ext cx="6400800" cy="3170099"/>
          </a:xfrm>
          <a:prstGeom prst="rect">
            <a:avLst/>
          </a:prstGeom>
        </p:spPr>
        <p:txBody>
          <a:bodyPr wrap="square">
            <a:spAutoFit/>
          </a:bodyPr>
          <a:lstStyle/>
          <a:p>
            <a:r>
              <a:rPr lang="en-US" sz="2000" b="1" dirty="0" smtClean="0"/>
              <a:t>7. Girls</a:t>
            </a:r>
            <a:r>
              <a:rPr lang="en-US" sz="2000" dirty="0" smtClean="0"/>
              <a:t> </a:t>
            </a:r>
          </a:p>
          <a:p>
            <a:r>
              <a:rPr lang="en-US" sz="2000" dirty="0" smtClean="0"/>
              <a:t>It's a bit of a cliché by now to discuss female gamers. </a:t>
            </a:r>
          </a:p>
          <a:p>
            <a:endParaRPr lang="en-US" sz="2000" dirty="0"/>
          </a:p>
          <a:p>
            <a:r>
              <a:rPr lang="en-US" sz="2000" dirty="0" smtClean="0"/>
              <a:t>But that doesn't diminish the pride we take in having created a video game that women can really feel is </a:t>
            </a:r>
            <a:r>
              <a:rPr lang="en-US" sz="2000" i="1" dirty="0" smtClean="0"/>
              <a:t>about</a:t>
            </a:r>
            <a:r>
              <a:rPr lang="en-US" sz="2000" dirty="0" smtClean="0"/>
              <a:t> them. </a:t>
            </a:r>
            <a:r>
              <a:rPr lang="en-US" sz="2000" i="1" dirty="0" smtClean="0"/>
              <a:t>The Path</a:t>
            </a:r>
            <a:r>
              <a:rPr lang="en-US" sz="2000" dirty="0" smtClean="0"/>
              <a:t> doesn't just give girls a female avatar to play boy games with, and it doesn't paint everything pink with smiling faces and hearts. </a:t>
            </a:r>
            <a:r>
              <a:rPr lang="en-US" sz="2000" i="1" dirty="0" smtClean="0"/>
              <a:t>The Path</a:t>
            </a:r>
            <a:r>
              <a:rPr lang="en-US" sz="2000" dirty="0" smtClean="0"/>
              <a:t> is a game that is about things that can be deeply important to women, and it is played in a feminine way. </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938992"/>
          </a:xfrm>
          <a:prstGeom prst="rect">
            <a:avLst/>
          </a:prstGeom>
        </p:spPr>
        <p:txBody>
          <a:bodyPr>
            <a:spAutoFit/>
          </a:bodyPr>
          <a:lstStyle/>
          <a:p>
            <a:r>
              <a:rPr lang="en-US" sz="2000" b="1" dirty="0" smtClean="0"/>
              <a:t>8. Artistic success</a:t>
            </a:r>
            <a:r>
              <a:rPr lang="en-US" sz="2000" dirty="0" smtClean="0"/>
              <a:t> </a:t>
            </a:r>
          </a:p>
          <a:p>
            <a:r>
              <a:rPr lang="en-US" sz="2000" dirty="0" smtClean="0"/>
              <a:t>Despite explicitly trying to make something with at least some commercial viability, </a:t>
            </a:r>
            <a:r>
              <a:rPr lang="en-US" sz="2000" i="1" dirty="0" smtClean="0"/>
              <a:t>The Path</a:t>
            </a:r>
            <a:r>
              <a:rPr lang="en-US" sz="2000" dirty="0" smtClean="0"/>
              <a:t> became an emotionally deep and intellectually stimulating experience for many. </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219200"/>
            <a:ext cx="4800600" cy="1631216"/>
          </a:xfrm>
          <a:prstGeom prst="rect">
            <a:avLst/>
          </a:prstGeom>
        </p:spPr>
        <p:txBody>
          <a:bodyPr wrap="square">
            <a:spAutoFit/>
          </a:bodyPr>
          <a:lstStyle/>
          <a:p>
            <a:r>
              <a:rPr lang="en-US" sz="2000" b="1" dirty="0" smtClean="0"/>
              <a:t>9. Financial success</a:t>
            </a:r>
            <a:r>
              <a:rPr lang="en-US" sz="2000" dirty="0" smtClean="0"/>
              <a:t> </a:t>
            </a:r>
          </a:p>
          <a:p>
            <a:r>
              <a:rPr lang="en-US" sz="2000" dirty="0" smtClean="0"/>
              <a:t>If </a:t>
            </a:r>
            <a:r>
              <a:rPr lang="en-US" sz="2000" i="1" dirty="0" smtClean="0"/>
              <a:t>The Path</a:t>
            </a:r>
            <a:r>
              <a:rPr lang="en-US" sz="2000" dirty="0" smtClean="0"/>
              <a:t> had been a pure for-profit project, it would have been a financial failure (at least so far). But </a:t>
            </a:r>
            <a:r>
              <a:rPr lang="en-US" sz="2000" i="1" dirty="0" smtClean="0"/>
              <a:t>The Path</a:t>
            </a:r>
            <a:r>
              <a:rPr lang="en-US" sz="2000" dirty="0" smtClean="0"/>
              <a:t> was </a:t>
            </a:r>
            <a:r>
              <a:rPr lang="en-US" sz="2000" i="1" dirty="0" smtClean="0"/>
              <a:t>not</a:t>
            </a:r>
            <a:r>
              <a:rPr lang="en-US" sz="2000" dirty="0" smtClean="0"/>
              <a:t> purely commercial. </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838200"/>
            <a:ext cx="6096000" cy="4093428"/>
          </a:xfrm>
          <a:prstGeom prst="rect">
            <a:avLst/>
          </a:prstGeom>
        </p:spPr>
        <p:txBody>
          <a:bodyPr wrap="square">
            <a:spAutoFit/>
          </a:bodyPr>
          <a:lstStyle/>
          <a:p>
            <a:r>
              <a:rPr lang="en-US" sz="2000" dirty="0" smtClean="0"/>
              <a:t>"I kind of don't like the game. This is not a criticism. If anything, it's the highest compliment I could pay it." - </a:t>
            </a:r>
            <a:r>
              <a:rPr lang="en-US" sz="2000" u="sng" dirty="0" smtClean="0"/>
              <a:t>John Walker, Rock, Paper, Shotgun, March 2009</a:t>
            </a:r>
            <a:r>
              <a:rPr lang="en-US" sz="2000" dirty="0" smtClean="0"/>
              <a:t> </a:t>
            </a:r>
          </a:p>
          <a:p>
            <a:endParaRPr lang="en-US" sz="2000" dirty="0" smtClean="0"/>
          </a:p>
          <a:p>
            <a:r>
              <a:rPr lang="en-US" sz="2000" dirty="0" smtClean="0"/>
              <a:t>"In the end, </a:t>
            </a:r>
            <a:r>
              <a:rPr lang="en-US" sz="2000" i="1" dirty="0" smtClean="0"/>
              <a:t>The Path</a:t>
            </a:r>
            <a:r>
              <a:rPr lang="en-US" sz="2000" dirty="0" smtClean="0"/>
              <a:t> is a little bit like getting punched in the nose by a centaur. It's momentarily painful, but you get to spend the next few days trying to figure out precisely what the hell just happened to you." - </a:t>
            </a:r>
            <a:r>
              <a:rPr lang="en-US" sz="2000" u="sng" dirty="0" smtClean="0"/>
              <a:t>Justin McElroy, </a:t>
            </a:r>
            <a:r>
              <a:rPr lang="en-US" sz="2000" u="sng" dirty="0" err="1" smtClean="0"/>
              <a:t>Joystiq</a:t>
            </a:r>
            <a:r>
              <a:rPr lang="en-US" sz="2000" u="sng" dirty="0" smtClean="0"/>
              <a:t>, March 2009</a:t>
            </a:r>
            <a:r>
              <a:rPr lang="en-US" sz="2000" dirty="0" smtClean="0"/>
              <a:t> </a:t>
            </a:r>
          </a:p>
          <a:p>
            <a:endParaRPr lang="en-US" sz="2000" dirty="0" smtClean="0"/>
          </a:p>
          <a:p>
            <a:r>
              <a:rPr lang="en-US" sz="2000" dirty="0" smtClean="0"/>
              <a:t>"It feels like being the only person laughing in a cinema -- except the film you're watching is Schindler's List." - </a:t>
            </a:r>
            <a:r>
              <a:rPr lang="en-US" sz="2000" u="sng" dirty="0" smtClean="0"/>
              <a:t>Joe Martin, bit-tech.net, March 2009</a:t>
            </a:r>
            <a:r>
              <a:rPr lang="en-US" sz="2000" dirty="0" smtClean="0"/>
              <a:t>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95400" y="412522"/>
            <a:ext cx="6629400"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In </a:t>
            </a:r>
            <a:r>
              <a:rPr kumimoji="0" lang="en-US" sz="2000" b="1" i="0" u="none" strike="noStrike" cap="none" normalizeH="0" baseline="0" dirty="0" smtClean="0">
                <a:ln>
                  <a:noFill/>
                </a:ln>
                <a:solidFill>
                  <a:schemeClr val="tx1"/>
                </a:solidFill>
                <a:effectLst/>
                <a:latin typeface="Arial" charset="0"/>
              </a:rPr>
              <a:t>July 2006</a:t>
            </a:r>
            <a:r>
              <a:rPr kumimoji="0" lang="en-US" sz="2000" b="0" i="0" u="none" strike="noStrike" cap="none" normalizeH="0" baseline="0" dirty="0" smtClean="0">
                <a:ln>
                  <a:noFill/>
                </a:ln>
                <a:solidFill>
                  <a:schemeClr val="tx1"/>
                </a:solidFill>
                <a:effectLst/>
                <a:latin typeface="Arial" charset="0"/>
              </a:rPr>
              <a:t>, a first prototype was committed to our </a:t>
            </a:r>
            <a:r>
              <a:rPr kumimoji="0" lang="en-US" sz="2000" b="0" i="1" u="none" strike="noStrike" cap="none" normalizeH="0" baseline="0" dirty="0" smtClean="0">
                <a:ln>
                  <a:noFill/>
                </a:ln>
                <a:solidFill>
                  <a:schemeClr val="tx1"/>
                </a:solidFill>
                <a:effectLst/>
                <a:latin typeface="Arial" charset="0"/>
              </a:rPr>
              <a:t>144</a:t>
            </a:r>
            <a:r>
              <a:rPr kumimoji="0" lang="en-US" sz="2000" b="0" i="0" u="none" strike="noStrike" cap="none" normalizeH="0" baseline="0" dirty="0" smtClean="0">
                <a:ln>
                  <a:noFill/>
                </a:ln>
                <a:solidFill>
                  <a:schemeClr val="tx1"/>
                </a:solidFill>
                <a:effectLst/>
                <a:latin typeface="Arial" charset="0"/>
              </a:rPr>
              <a:t> repository.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24600" b="0" i="1" u="none" strike="noStrike" cap="none" normalizeH="0" baseline="0" dirty="0" smtClean="0">
                <a:ln>
                  <a:noFill/>
                </a:ln>
                <a:solidFill>
                  <a:schemeClr val="tx1"/>
                </a:solidFill>
                <a:effectLst/>
                <a:latin typeface="Arial" charset="0"/>
              </a:rPr>
              <a:t/>
            </a:r>
            <a:br>
              <a:rPr kumimoji="0" lang="en-US" sz="24600" b="0" i="1"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The Deaf Mute Girl in the White Dress from the </a:t>
            </a:r>
            <a:r>
              <a:rPr kumimoji="0" lang="en-US" sz="1800" b="1" i="1" u="none" strike="noStrike" cap="none" normalizeH="0" baseline="0" dirty="0" smtClean="0">
                <a:ln>
                  <a:noFill/>
                </a:ln>
                <a:solidFill>
                  <a:schemeClr val="tx1"/>
                </a:solidFill>
                <a:effectLst/>
                <a:latin typeface="Arial" charset="0"/>
              </a:rPr>
              <a:t>8</a:t>
            </a:r>
            <a:r>
              <a:rPr kumimoji="0" lang="en-US" sz="1800" b="1" i="0" u="none" strike="noStrike" cap="none" normalizeH="0" baseline="0" dirty="0" smtClean="0">
                <a:ln>
                  <a:noFill/>
                </a:ln>
                <a:solidFill>
                  <a:schemeClr val="tx1"/>
                </a:solidFill>
                <a:effectLst/>
                <a:latin typeface="Arial" charset="0"/>
              </a:rPr>
              <a:t> project grew up a bit and became the Girl in White in </a:t>
            </a:r>
            <a:r>
              <a:rPr kumimoji="0" lang="en-US" sz="1800" b="1" i="1" u="none" strike="noStrike" cap="none" normalizeH="0" baseline="0" dirty="0" smtClean="0">
                <a:ln>
                  <a:noFill/>
                </a:ln>
                <a:solidFill>
                  <a:schemeClr val="tx1"/>
                </a:solidFill>
                <a:effectLst/>
                <a:latin typeface="Arial" charset="0"/>
              </a:rPr>
              <a:t>144.</a:t>
            </a:r>
            <a:r>
              <a:rPr kumimoji="0" lang="en-US" sz="1800" b="0" i="0" u="none" strike="noStrike" cap="none" normalizeH="0" baseline="0" dirty="0" smtClean="0">
                <a:ln>
                  <a:noFill/>
                </a:ln>
                <a:solidFill>
                  <a:schemeClr val="tx1"/>
                </a:solidFill>
                <a:effectLst/>
                <a:latin typeface="Arial" charset="0"/>
              </a:rPr>
              <a:t> </a:t>
            </a:r>
          </a:p>
        </p:txBody>
      </p:sp>
      <p:pic>
        <p:nvPicPr>
          <p:cNvPr id="1026" name="Picture 2" descr="http://www.gamasutra.com/db_area/images/feature/5902/girls_in_white.jpg"/>
          <p:cNvPicPr>
            <a:picLocks noChangeAspect="1" noChangeArrowheads="1"/>
          </p:cNvPicPr>
          <p:nvPr/>
        </p:nvPicPr>
        <p:blipFill>
          <a:blip r:embed="rId2" cstate="print"/>
          <a:srcRect/>
          <a:stretch>
            <a:fillRect/>
          </a:stretch>
        </p:blipFill>
        <p:spPr bwMode="auto">
          <a:xfrm>
            <a:off x="1981200" y="2133600"/>
            <a:ext cx="4762500" cy="39147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838200"/>
            <a:ext cx="5105400" cy="3785652"/>
          </a:xfrm>
          <a:prstGeom prst="rect">
            <a:avLst/>
          </a:prstGeom>
        </p:spPr>
        <p:txBody>
          <a:bodyPr wrap="square">
            <a:spAutoFit/>
          </a:bodyPr>
          <a:lstStyle/>
          <a:p>
            <a:r>
              <a:rPr lang="en-US" sz="2000" i="1" dirty="0" smtClean="0"/>
              <a:t>The Path</a:t>
            </a:r>
            <a:r>
              <a:rPr lang="en-US" sz="2000" dirty="0" smtClean="0"/>
              <a:t> was going to be a short game that was mostly non-linear (no plot-based narrative, emergent behavior, few cut scenes). </a:t>
            </a:r>
          </a:p>
          <a:p>
            <a:endParaRPr lang="en-US" sz="2000" dirty="0"/>
          </a:p>
          <a:p>
            <a:r>
              <a:rPr lang="en-US" sz="2000" dirty="0" smtClean="0"/>
              <a:t>And we were going to focus on digital distribution exclusively, not only because it makes sense in terms of technology, but also because it reduces production and marketing costs while drastically increasing the revenue share for the developer (meaning a much smaller volume of sales is required to break even).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447800"/>
            <a:ext cx="5638800" cy="2246769"/>
          </a:xfrm>
          <a:prstGeom prst="rect">
            <a:avLst/>
          </a:prstGeom>
        </p:spPr>
        <p:txBody>
          <a:bodyPr wrap="square">
            <a:spAutoFit/>
          </a:bodyPr>
          <a:lstStyle/>
          <a:p>
            <a:r>
              <a:rPr lang="en-US" sz="2000" dirty="0" smtClean="0"/>
              <a:t>By the </a:t>
            </a:r>
            <a:r>
              <a:rPr lang="en-US" sz="2000" b="1" dirty="0" smtClean="0"/>
              <a:t>end of 2006</a:t>
            </a:r>
            <a:r>
              <a:rPr lang="en-US" sz="2000" dirty="0" smtClean="0"/>
              <a:t>, we had secured 26,000 euro from the </a:t>
            </a:r>
            <a:r>
              <a:rPr lang="en-US" sz="2000" u="sng" dirty="0" smtClean="0"/>
              <a:t>Flemish Audiovisual Fund</a:t>
            </a:r>
            <a:r>
              <a:rPr lang="en-US" sz="2000" dirty="0" smtClean="0"/>
              <a:t> and </a:t>
            </a:r>
            <a:r>
              <a:rPr lang="en-US" sz="2000" u="sng" dirty="0" smtClean="0"/>
              <a:t>Design Flanders</a:t>
            </a:r>
            <a:r>
              <a:rPr lang="en-US" sz="2000" dirty="0" smtClean="0"/>
              <a:t> for a first phase of the production. </a:t>
            </a:r>
          </a:p>
          <a:p>
            <a:endParaRPr lang="en-US" sz="2000" dirty="0" smtClean="0"/>
          </a:p>
          <a:p>
            <a:r>
              <a:rPr lang="en-US" sz="2000" dirty="0" smtClean="0"/>
              <a:t>In </a:t>
            </a:r>
            <a:r>
              <a:rPr lang="en-US" sz="2000" b="1" dirty="0" smtClean="0"/>
              <a:t>January 2007</a:t>
            </a:r>
            <a:r>
              <a:rPr lang="en-US" sz="2000" dirty="0" smtClean="0"/>
              <a:t>, we implemented the Drama Princess engine in the </a:t>
            </a:r>
            <a:r>
              <a:rPr lang="en-US" sz="2000" i="1" dirty="0" smtClean="0"/>
              <a:t>144</a:t>
            </a:r>
            <a:r>
              <a:rPr lang="en-US" sz="2000" dirty="0" smtClean="0"/>
              <a:t> prototype, which signified to us the start of the actual pre-production.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914400"/>
            <a:ext cx="5257800" cy="707886"/>
          </a:xfrm>
          <a:prstGeom prst="rect">
            <a:avLst/>
          </a:prstGeom>
        </p:spPr>
        <p:txBody>
          <a:bodyPr wrap="square">
            <a:spAutoFit/>
          </a:bodyPr>
          <a:lstStyle/>
          <a:p>
            <a:r>
              <a:rPr lang="en-US" sz="2000" dirty="0"/>
              <a:t>W</a:t>
            </a:r>
            <a:r>
              <a:rPr lang="en-US" sz="2000" dirty="0" smtClean="0"/>
              <a:t>e decided that we needed a more descriptive title for the game.</a:t>
            </a:r>
            <a:endParaRPr lang="en-US" sz="2000" dirty="0"/>
          </a:p>
        </p:txBody>
      </p:sp>
      <p:sp>
        <p:nvSpPr>
          <p:cNvPr id="3" name="Rectangle 2"/>
          <p:cNvSpPr/>
          <p:nvPr/>
        </p:nvSpPr>
        <p:spPr>
          <a:xfrm>
            <a:off x="1295400" y="2971800"/>
            <a:ext cx="5181600" cy="1015663"/>
          </a:xfrm>
          <a:prstGeom prst="rect">
            <a:avLst/>
          </a:prstGeom>
        </p:spPr>
        <p:txBody>
          <a:bodyPr wrap="square">
            <a:spAutoFit/>
          </a:bodyPr>
          <a:lstStyle/>
          <a:p>
            <a:r>
              <a:rPr lang="en-US" sz="2000" b="1" dirty="0" smtClean="0"/>
              <a:t>November 2007</a:t>
            </a:r>
            <a:r>
              <a:rPr lang="en-US" sz="2000" dirty="0" smtClean="0"/>
              <a:t>, things got really serious when we signed a contract with </a:t>
            </a:r>
            <a:r>
              <a:rPr lang="en-US" sz="2000" dirty="0" err="1" smtClean="0">
                <a:hlinkClick r:id="rId2"/>
              </a:rPr>
              <a:t>CultuurInvest</a:t>
            </a:r>
            <a:r>
              <a:rPr lang="en-US" sz="2000" dirty="0" smtClean="0"/>
              <a:t> for a 90,000 euro loan.</a:t>
            </a:r>
            <a:endParaRPr lang="en-US" sz="2000" dirty="0"/>
          </a:p>
        </p:txBody>
      </p:sp>
      <p:sp>
        <p:nvSpPr>
          <p:cNvPr id="4" name="Rectangle 3"/>
          <p:cNvSpPr/>
          <p:nvPr/>
        </p:nvSpPr>
        <p:spPr>
          <a:xfrm>
            <a:off x="1524000" y="1905000"/>
            <a:ext cx="4572000" cy="707886"/>
          </a:xfrm>
          <a:prstGeom prst="rect">
            <a:avLst/>
          </a:prstGeom>
        </p:spPr>
        <p:txBody>
          <a:bodyPr>
            <a:spAutoFit/>
          </a:bodyPr>
          <a:lstStyle/>
          <a:p>
            <a:r>
              <a:rPr lang="en-US" sz="2000" dirty="0" smtClean="0"/>
              <a:t>In </a:t>
            </a:r>
            <a:r>
              <a:rPr lang="en-US" sz="2000" b="1" dirty="0" smtClean="0"/>
              <a:t>May 2007</a:t>
            </a:r>
            <a:r>
              <a:rPr lang="en-US" sz="2000" dirty="0" smtClean="0"/>
              <a:t>, a first prototype of </a:t>
            </a:r>
            <a:r>
              <a:rPr lang="en-US" sz="2000" i="1" dirty="0" smtClean="0"/>
              <a:t>The Path</a:t>
            </a:r>
            <a:r>
              <a:rPr lang="en-US" sz="2000" dirty="0" smtClean="0"/>
              <a:t> was sent to our animator and musicians.</a:t>
            </a:r>
            <a:endParaRPr lang="en-US" sz="2000" dirty="0"/>
          </a:p>
        </p:txBody>
      </p:sp>
      <p:sp>
        <p:nvSpPr>
          <p:cNvPr id="5" name="Rectangle 4"/>
          <p:cNvSpPr/>
          <p:nvPr/>
        </p:nvSpPr>
        <p:spPr>
          <a:xfrm>
            <a:off x="1981200" y="4191000"/>
            <a:ext cx="5257800" cy="1631216"/>
          </a:xfrm>
          <a:prstGeom prst="rect">
            <a:avLst/>
          </a:prstGeom>
        </p:spPr>
        <p:txBody>
          <a:bodyPr wrap="square">
            <a:spAutoFit/>
          </a:bodyPr>
          <a:lstStyle/>
          <a:p>
            <a:r>
              <a:rPr lang="en-US" sz="2000" dirty="0" smtClean="0"/>
              <a:t>On 24 March, 2008, we had our public launch event in the Yerba Buena Center for the Arts, right around the corner of the </a:t>
            </a:r>
            <a:r>
              <a:rPr lang="en-US" sz="2000" dirty="0" err="1" smtClean="0"/>
              <a:t>Moscone</a:t>
            </a:r>
            <a:r>
              <a:rPr lang="en-US" sz="2000" dirty="0" smtClean="0"/>
              <a:t> Center where the Game Developers Conference was taking place.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990600"/>
            <a:ext cx="4907562" cy="400110"/>
          </a:xfrm>
          <a:prstGeom prst="rect">
            <a:avLst/>
          </a:prstGeom>
        </p:spPr>
        <p:txBody>
          <a:bodyPr wrap="none">
            <a:spAutoFit/>
          </a:bodyPr>
          <a:lstStyle/>
          <a:p>
            <a:r>
              <a:rPr lang="en-US" sz="2000" dirty="0" smtClean="0"/>
              <a:t>The Path was an idea born with the title </a:t>
            </a:r>
            <a:r>
              <a:rPr lang="en-US" sz="2000" b="1" i="1" dirty="0" smtClean="0"/>
              <a:t>144</a:t>
            </a:r>
            <a:r>
              <a:rPr lang="en-US" sz="2000" dirty="0" smtClean="0"/>
              <a:t>. </a:t>
            </a:r>
            <a:endParaRPr lang="en-US" sz="2000" dirty="0"/>
          </a:p>
        </p:txBody>
      </p:sp>
      <p:sp>
        <p:nvSpPr>
          <p:cNvPr id="3" name="Rectangle 2"/>
          <p:cNvSpPr/>
          <p:nvPr/>
        </p:nvSpPr>
        <p:spPr>
          <a:xfrm>
            <a:off x="1066800" y="1600200"/>
            <a:ext cx="5334000" cy="1631216"/>
          </a:xfrm>
          <a:prstGeom prst="rect">
            <a:avLst/>
          </a:prstGeom>
        </p:spPr>
        <p:txBody>
          <a:bodyPr wrap="square">
            <a:spAutoFit/>
          </a:bodyPr>
          <a:lstStyle/>
          <a:p>
            <a:r>
              <a:rPr lang="en-US" sz="2000" dirty="0" smtClean="0"/>
              <a:t>The name </a:t>
            </a:r>
            <a:r>
              <a:rPr lang="en-US" sz="2000" i="1" dirty="0" smtClean="0"/>
              <a:t>144</a:t>
            </a:r>
            <a:r>
              <a:rPr lang="en-US" sz="2000" dirty="0" smtClean="0"/>
              <a:t> encompassed the spirit of the project. Somehow that number came to symbolize a girl's restlessness, the sound of footsteps on dry leaves, the smell of pine trees, dim sunlight through filtering clouds. </a:t>
            </a:r>
            <a:endParaRPr lang="en-US" sz="2000" dirty="0"/>
          </a:p>
        </p:txBody>
      </p:sp>
      <p:sp>
        <p:nvSpPr>
          <p:cNvPr id="4" name="Rectangle 3"/>
          <p:cNvSpPr/>
          <p:nvPr/>
        </p:nvSpPr>
        <p:spPr>
          <a:xfrm>
            <a:off x="1981200" y="3429000"/>
            <a:ext cx="6096000" cy="1938992"/>
          </a:xfrm>
          <a:prstGeom prst="rect">
            <a:avLst/>
          </a:prstGeom>
        </p:spPr>
        <p:txBody>
          <a:bodyPr wrap="square">
            <a:spAutoFit/>
          </a:bodyPr>
          <a:lstStyle/>
          <a:p>
            <a:r>
              <a:rPr lang="en-US" sz="2000" dirty="0" smtClean="0"/>
              <a:t>The conception of the </a:t>
            </a:r>
            <a:r>
              <a:rPr lang="en-US" sz="2000" i="1" dirty="0" smtClean="0"/>
              <a:t>144</a:t>
            </a:r>
            <a:r>
              <a:rPr lang="en-US" sz="2000" dirty="0" smtClean="0"/>
              <a:t> idea was heady, painful and soul-searching, in both art direction and interaction design, as we tried to discover the core of "what it all meant" in order to communicate even a fraction of these sensations, emotions, and inner stories to the player of a computer game.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gamasutra.com/db_area/images/feature/5902/girlnames.jpg"/>
          <p:cNvPicPr>
            <a:picLocks noChangeAspect="1" noChangeArrowheads="1"/>
          </p:cNvPicPr>
          <p:nvPr/>
        </p:nvPicPr>
        <p:blipFill>
          <a:blip r:embed="rId2" cstate="print"/>
          <a:srcRect/>
          <a:stretch>
            <a:fillRect/>
          </a:stretch>
        </p:blipFill>
        <p:spPr bwMode="auto">
          <a:xfrm>
            <a:off x="1524000" y="1295400"/>
            <a:ext cx="5524500" cy="39909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57200" y="762000"/>
            <a:ext cx="8001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21100" b="0" i="1" u="none" strike="noStrike" cap="none" normalizeH="0" baseline="0" dirty="0" smtClean="0">
                <a:ln>
                  <a:noFill/>
                </a:ln>
                <a:solidFill>
                  <a:schemeClr val="tx1"/>
                </a:solidFill>
                <a:effectLst/>
                <a:latin typeface="Arial" charset="0"/>
              </a:rPr>
              <a:t/>
            </a:r>
            <a:br>
              <a:rPr kumimoji="0" lang="en-US" sz="21100" b="0" i="1" u="none" strike="noStrike" cap="none" normalizeH="0" baseline="0" dirty="0" smtClean="0">
                <a:ln>
                  <a:noFill/>
                </a:ln>
                <a:solidFill>
                  <a:schemeClr val="tx1"/>
                </a:solidFill>
                <a:effectLst/>
                <a:latin typeface="Arial" charset="0"/>
              </a:rPr>
            </a:br>
            <a:r>
              <a:rPr kumimoji="0" lang="en-US" sz="1800" b="1" i="0" u="none" strike="noStrike" cap="none" normalizeH="0" baseline="0" dirty="0" smtClean="0">
                <a:ln>
                  <a:noFill/>
                </a:ln>
                <a:solidFill>
                  <a:schemeClr val="tx1"/>
                </a:solidFill>
                <a:effectLst/>
                <a:latin typeface="Arial" charset="0"/>
              </a:rPr>
              <a:t>Test models by Ben </a:t>
            </a:r>
            <a:r>
              <a:rPr kumimoji="0" lang="en-US" sz="1800" b="1" i="0" u="none" strike="noStrike" cap="none" normalizeH="0" baseline="0" dirty="0" err="1" smtClean="0">
                <a:ln>
                  <a:noFill/>
                </a:ln>
                <a:solidFill>
                  <a:schemeClr val="tx1"/>
                </a:solidFill>
                <a:effectLst/>
                <a:latin typeface="Arial" charset="0"/>
              </a:rPr>
              <a:t>Regimbal</a:t>
            </a:r>
            <a:r>
              <a:rPr kumimoji="0" lang="en-US" sz="18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err="1" smtClean="0">
                <a:ln>
                  <a:noFill/>
                </a:ln>
                <a:solidFill>
                  <a:schemeClr val="tx1"/>
                </a:solidFill>
                <a:effectLst/>
                <a:latin typeface="Arial" charset="0"/>
              </a:rPr>
              <a:t>Vykarian</a:t>
            </a:r>
            <a:r>
              <a:rPr kumimoji="0" lang="en-US" sz="1800" b="1" i="0" u="none" strike="noStrike" cap="none" normalizeH="0" baseline="0" dirty="0" smtClean="0">
                <a:ln>
                  <a:noFill/>
                </a:ln>
                <a:solidFill>
                  <a:schemeClr val="tx1"/>
                </a:solidFill>
                <a:effectLst/>
                <a:latin typeface="Arial" charset="0"/>
              </a:rPr>
              <a:t>, Billy Miller, and Greg </a:t>
            </a:r>
            <a:r>
              <a:rPr kumimoji="0" lang="en-US" sz="1800" b="1" i="0" u="none" strike="noStrike" cap="none" normalizeH="0" baseline="0" dirty="0" err="1" smtClean="0">
                <a:ln>
                  <a:noFill/>
                </a:ln>
                <a:solidFill>
                  <a:schemeClr val="tx1"/>
                </a:solidFill>
                <a:effectLst/>
                <a:latin typeface="Arial" charset="0"/>
              </a:rPr>
              <a:t>Savoia</a:t>
            </a:r>
            <a:r>
              <a:rPr kumimoji="0" lang="en-US" sz="1800" b="1" i="0" u="none" strike="noStrike" cap="none" normalizeH="0" baseline="0" dirty="0" smtClean="0">
                <a:ln>
                  <a:noFill/>
                </a:ln>
                <a:solidFill>
                  <a:schemeClr val="tx1"/>
                </a:solidFill>
                <a:effectLst/>
                <a:latin typeface="Arial" charset="0"/>
              </a:rPr>
              <a:t>. Guys, we're sorry we didn't know what we were asking of you.</a:t>
            </a:r>
            <a:r>
              <a:rPr kumimoji="0" lang="en-US" sz="1800" b="0" i="0" u="none" strike="noStrike" cap="none" normalizeH="0" baseline="0" dirty="0" smtClean="0">
                <a:ln>
                  <a:noFill/>
                </a:ln>
                <a:solidFill>
                  <a:schemeClr val="tx1"/>
                </a:solidFill>
                <a:effectLst/>
                <a:latin typeface="Arial" charset="0"/>
              </a:rPr>
              <a:t> </a:t>
            </a:r>
          </a:p>
        </p:txBody>
      </p:sp>
      <p:pic>
        <p:nvPicPr>
          <p:cNvPr id="21506" name="Picture 2" descr="http://www.gamasutra.com/db_area/images/feature/5902/testmodels.jpg"/>
          <p:cNvPicPr>
            <a:picLocks noChangeAspect="1" noChangeArrowheads="1"/>
          </p:cNvPicPr>
          <p:nvPr/>
        </p:nvPicPr>
        <p:blipFill>
          <a:blip r:embed="rId2" cstate="print"/>
          <a:srcRect/>
          <a:stretch>
            <a:fillRect/>
          </a:stretch>
        </p:blipFill>
        <p:spPr bwMode="auto">
          <a:xfrm>
            <a:off x="1447800" y="2209800"/>
            <a:ext cx="5524500" cy="336232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1920</Words>
  <Application>Microsoft Office PowerPoint</Application>
  <PresentationFormat>On-screen Show (4:3)</PresentationFormat>
  <Paragraphs>95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Bren School of Information and Computer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frost</dc:creator>
  <cp:lastModifiedBy>Frost,Dan</cp:lastModifiedBy>
  <cp:revision>31</cp:revision>
  <dcterms:created xsi:type="dcterms:W3CDTF">2011-03-04T19:36:17Z</dcterms:created>
  <dcterms:modified xsi:type="dcterms:W3CDTF">2015-03-04T18:33:30Z</dcterms:modified>
</cp:coreProperties>
</file>