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7" name="Shape 1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Short releases and Iteration</a:t>
            </a:r>
          </a:p>
          <a:p>
            <a:pPr lvl="0">
              <a:spcBef>
                <a:spcPts val="0"/>
              </a:spcBef>
              <a:buNone/>
            </a:pPr>
            <a:r>
              <a:rPr lang="en"/>
              <a:t>Incremental Design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1" name="Shape 181"/>
        <p:cNvGrpSpPr/>
        <p:nvPr/>
      </p:nvGrpSpPr>
      <p:grpSpPr>
        <a:xfrm>
          <a:off x="0" y="0"/>
          <a:ext cx="0" cy="0"/>
          <a:chOff x="0" y="0"/>
          <a:chExt cx="0" cy="0"/>
        </a:xfrm>
      </p:grpSpPr>
      <p:sp>
        <p:nvSpPr>
          <p:cNvPr id="182" name="Shape 1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3" name="Shape 1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These requirements may be more complex than what you know about WebReg. Make the class diagram as per what the question mentions, and what you know with respect to 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54" name="Shape 15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61" name="Shape 161"/>
          <p:cNvSpPr txBox="1"/>
          <p:nvPr>
            <p:ph idx="12" type="sldNum"/>
          </p:nvPr>
        </p:nvSpPr>
        <p:spPr>
          <a:xfrm>
            <a:off x="3884612" y="8685213"/>
            <a:ext cx="2971800" cy="457200"/>
          </a:xfrm>
          <a:prstGeom prst="rect">
            <a:avLst/>
          </a:prstGeom>
          <a:noFill/>
          <a:ln>
            <a:noFill/>
          </a:ln>
        </p:spPr>
        <p:txBody>
          <a:bodyPr anchorCtr="0" anchor="ctr" bIns="91425" lIns="91425" rIns="91425" tIns="91425">
            <a:noAutofit/>
          </a:bodyPr>
          <a:lstStyle/>
          <a:p>
            <a:pPr lvl="0" rtl="0">
              <a:spcBef>
                <a:spcPts val="0"/>
              </a:spcBef>
              <a:buClr>
                <a:srgbClr val="000000"/>
              </a:buClr>
              <a:buFont typeface="Arial"/>
              <a:buNone/>
            </a:pPr>
            <a:fld id="{00000000-1234-1234-1234-123412341234}" type="slidenum">
              <a:rPr lang="en"/>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0" type="dt"/>
          </p:nvPr>
        </p:nvSpPr>
        <p:spPr>
          <a:xfrm>
            <a:off x="457200" y="4767262"/>
            <a:ext cx="2133600" cy="2739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8" name="Shape 58"/>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2" type="sldNum"/>
          </p:nvPr>
        </p:nvSpPr>
        <p:spPr>
          <a:xfrm>
            <a:off x="6553200" y="4767262"/>
            <a:ext cx="2133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60" name="Shape 60"/>
        <p:cNvGrpSpPr/>
        <p:nvPr/>
      </p:nvGrpSpPr>
      <p:grpSpPr>
        <a:xfrm>
          <a:off x="0" y="0"/>
          <a:ext cx="0" cy="0"/>
          <a:chOff x="0" y="0"/>
          <a:chExt cx="0" cy="0"/>
        </a:xfrm>
      </p:grpSpPr>
      <p:sp>
        <p:nvSpPr>
          <p:cNvPr id="61" name="Shape 61"/>
          <p:cNvSpPr txBox="1"/>
          <p:nvPr>
            <p:ph type="ctrTitle"/>
          </p:nvPr>
        </p:nvSpPr>
        <p:spPr>
          <a:xfrm>
            <a:off x="685800" y="1597818"/>
            <a:ext cx="7772400" cy="11025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62" name="Shape 62"/>
          <p:cNvSpPr txBox="1"/>
          <p:nvPr>
            <p:ph idx="1" type="subTitle"/>
          </p:nvPr>
        </p:nvSpPr>
        <p:spPr>
          <a:xfrm>
            <a:off x="1371600" y="2914650"/>
            <a:ext cx="6400800" cy="1314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63" name="Shape 63"/>
          <p:cNvSpPr txBox="1"/>
          <p:nvPr>
            <p:ph idx="10" type="dt"/>
          </p:nvPr>
        </p:nvSpPr>
        <p:spPr>
          <a:xfrm>
            <a:off x="457200" y="4767262"/>
            <a:ext cx="2133600" cy="273900"/>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5" name="Shape 65"/>
          <p:cNvSpPr txBox="1"/>
          <p:nvPr>
            <p:ph idx="12" type="sldNum"/>
          </p:nvPr>
        </p:nvSpPr>
        <p:spPr>
          <a:xfrm>
            <a:off x="6553200" y="4767262"/>
            <a:ext cx="2133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200">
                <a:solidFill>
                  <a:srgbClr val="888888"/>
                </a:solidFill>
                <a:latin typeface="Calibri"/>
                <a:ea typeface="Calibri"/>
                <a:cs typeface="Calibri"/>
                <a:sym typeface="Calibri"/>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66" name="Shape 66"/>
        <p:cNvGrpSpPr/>
        <p:nvPr/>
      </p:nvGrpSpPr>
      <p:grpSpPr>
        <a:xfrm>
          <a:off x="0" y="0"/>
          <a:ext cx="0" cy="0"/>
          <a:chOff x="0" y="0"/>
          <a:chExt cx="0" cy="0"/>
        </a:xfrm>
      </p:grpSpPr>
      <p:sp>
        <p:nvSpPr>
          <p:cNvPr id="67" name="Shape 67"/>
          <p:cNvSpPr txBox="1"/>
          <p:nvPr>
            <p:ph type="title"/>
          </p:nvPr>
        </p:nvSpPr>
        <p:spPr>
          <a:xfrm>
            <a:off x="457200" y="205978"/>
            <a:ext cx="8229600" cy="8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68" name="Shape 68"/>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457200" y="4767262"/>
            <a:ext cx="2133600" cy="273900"/>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6553200" y="4767262"/>
            <a:ext cx="2133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200">
                <a:solidFill>
                  <a:srgbClr val="888888"/>
                </a:solidFill>
                <a:latin typeface="Calibri"/>
                <a:ea typeface="Calibri"/>
                <a:cs typeface="Calibri"/>
                <a:sym typeface="Calibri"/>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72" name="Shape 72"/>
        <p:cNvGrpSpPr/>
        <p:nvPr/>
      </p:nvGrpSpPr>
      <p:grpSpPr>
        <a:xfrm>
          <a:off x="0" y="0"/>
          <a:ext cx="0" cy="0"/>
          <a:chOff x="0" y="0"/>
          <a:chExt cx="0" cy="0"/>
        </a:xfrm>
      </p:grpSpPr>
      <p:sp>
        <p:nvSpPr>
          <p:cNvPr id="73" name="Shape 73"/>
          <p:cNvSpPr txBox="1"/>
          <p:nvPr>
            <p:ph type="title"/>
          </p:nvPr>
        </p:nvSpPr>
        <p:spPr>
          <a:xfrm>
            <a:off x="722312" y="3305175"/>
            <a:ext cx="7772400" cy="1021500"/>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74" name="Shape 74"/>
          <p:cNvSpPr txBox="1"/>
          <p:nvPr>
            <p:ph idx="1" type="body"/>
          </p:nvPr>
        </p:nvSpPr>
        <p:spPr>
          <a:xfrm>
            <a:off x="722312" y="2180034"/>
            <a:ext cx="7772400" cy="1125300"/>
          </a:xfrm>
          <a:prstGeom prst="rect">
            <a:avLst/>
          </a:prstGeom>
          <a:noFill/>
          <a:ln>
            <a:noFill/>
          </a:ln>
        </p:spPr>
        <p:txBody>
          <a:bodyPr anchorCtr="0" anchor="b" bIns="91425" lIns="91425" rIns="91425"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75" name="Shape 75"/>
          <p:cNvSpPr txBox="1"/>
          <p:nvPr>
            <p:ph idx="10" type="dt"/>
          </p:nvPr>
        </p:nvSpPr>
        <p:spPr>
          <a:xfrm>
            <a:off x="457200" y="4767262"/>
            <a:ext cx="2133600" cy="273900"/>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6553200" y="4767262"/>
            <a:ext cx="2133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200">
                <a:solidFill>
                  <a:srgbClr val="888888"/>
                </a:solidFill>
                <a:latin typeface="Calibri"/>
                <a:ea typeface="Calibri"/>
                <a:cs typeface="Calibri"/>
                <a:sym typeface="Calibri"/>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8" name="Shape 78"/>
        <p:cNvGrpSpPr/>
        <p:nvPr/>
      </p:nvGrpSpPr>
      <p:grpSpPr>
        <a:xfrm>
          <a:off x="0" y="0"/>
          <a:ext cx="0" cy="0"/>
          <a:chOff x="0" y="0"/>
          <a:chExt cx="0" cy="0"/>
        </a:xfrm>
      </p:grpSpPr>
      <p:sp>
        <p:nvSpPr>
          <p:cNvPr id="79" name="Shape 79"/>
          <p:cNvSpPr txBox="1"/>
          <p:nvPr>
            <p:ph type="title"/>
          </p:nvPr>
        </p:nvSpPr>
        <p:spPr>
          <a:xfrm>
            <a:off x="457200" y="205978"/>
            <a:ext cx="8229600" cy="8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80" name="Shape 80"/>
          <p:cNvSpPr txBox="1"/>
          <p:nvPr>
            <p:ph idx="1" type="body"/>
          </p:nvPr>
        </p:nvSpPr>
        <p:spPr>
          <a:xfrm>
            <a:off x="457200" y="1200150"/>
            <a:ext cx="4038600" cy="3394500"/>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81" name="Shape 81"/>
          <p:cNvSpPr txBox="1"/>
          <p:nvPr>
            <p:ph idx="2" type="body"/>
          </p:nvPr>
        </p:nvSpPr>
        <p:spPr>
          <a:xfrm>
            <a:off x="4648200" y="1200150"/>
            <a:ext cx="4038600" cy="3394500"/>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0" type="dt"/>
          </p:nvPr>
        </p:nvSpPr>
        <p:spPr>
          <a:xfrm>
            <a:off x="457200" y="4767262"/>
            <a:ext cx="2133600" cy="273900"/>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4" name="Shape 84"/>
          <p:cNvSpPr txBox="1"/>
          <p:nvPr>
            <p:ph idx="12" type="sldNum"/>
          </p:nvPr>
        </p:nvSpPr>
        <p:spPr>
          <a:xfrm>
            <a:off x="6553200" y="4767262"/>
            <a:ext cx="2133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200">
                <a:solidFill>
                  <a:srgbClr val="888888"/>
                </a:solidFill>
                <a:latin typeface="Calibri"/>
                <a:ea typeface="Calibri"/>
                <a:cs typeface="Calibri"/>
                <a:sym typeface="Calibri"/>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85" name="Shape 85"/>
        <p:cNvGrpSpPr/>
        <p:nvPr/>
      </p:nvGrpSpPr>
      <p:grpSpPr>
        <a:xfrm>
          <a:off x="0" y="0"/>
          <a:ext cx="0" cy="0"/>
          <a:chOff x="0" y="0"/>
          <a:chExt cx="0" cy="0"/>
        </a:xfrm>
      </p:grpSpPr>
      <p:sp>
        <p:nvSpPr>
          <p:cNvPr id="86" name="Shape 86"/>
          <p:cNvSpPr txBox="1"/>
          <p:nvPr>
            <p:ph type="title"/>
          </p:nvPr>
        </p:nvSpPr>
        <p:spPr>
          <a:xfrm>
            <a:off x="457200" y="205978"/>
            <a:ext cx="8229600" cy="8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87" name="Shape 87"/>
          <p:cNvSpPr txBox="1"/>
          <p:nvPr>
            <p:ph idx="1" type="body"/>
          </p:nvPr>
        </p:nvSpPr>
        <p:spPr>
          <a:xfrm>
            <a:off x="457200" y="1151334"/>
            <a:ext cx="4040100" cy="480000"/>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88" name="Shape 88"/>
          <p:cNvSpPr txBox="1"/>
          <p:nvPr>
            <p:ph idx="2" type="body"/>
          </p:nvPr>
        </p:nvSpPr>
        <p:spPr>
          <a:xfrm>
            <a:off x="457200" y="1631156"/>
            <a:ext cx="4040100" cy="2963400"/>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89" name="Shape 89"/>
          <p:cNvSpPr txBox="1"/>
          <p:nvPr>
            <p:ph idx="3" type="body"/>
          </p:nvPr>
        </p:nvSpPr>
        <p:spPr>
          <a:xfrm>
            <a:off x="4645025" y="1151334"/>
            <a:ext cx="4041900" cy="480000"/>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90" name="Shape 90"/>
          <p:cNvSpPr txBox="1"/>
          <p:nvPr>
            <p:ph idx="4" type="body"/>
          </p:nvPr>
        </p:nvSpPr>
        <p:spPr>
          <a:xfrm>
            <a:off x="4645025" y="1631156"/>
            <a:ext cx="4041900" cy="2963400"/>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91" name="Shape 91"/>
          <p:cNvSpPr txBox="1"/>
          <p:nvPr>
            <p:ph idx="10" type="dt"/>
          </p:nvPr>
        </p:nvSpPr>
        <p:spPr>
          <a:xfrm>
            <a:off x="457200" y="4767262"/>
            <a:ext cx="2133600" cy="273900"/>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2" name="Shape 92"/>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3" name="Shape 93"/>
          <p:cNvSpPr txBox="1"/>
          <p:nvPr>
            <p:ph idx="12" type="sldNum"/>
          </p:nvPr>
        </p:nvSpPr>
        <p:spPr>
          <a:xfrm>
            <a:off x="6553200" y="4767262"/>
            <a:ext cx="2133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200">
                <a:solidFill>
                  <a:srgbClr val="888888"/>
                </a:solidFill>
                <a:latin typeface="Calibri"/>
                <a:ea typeface="Calibri"/>
                <a:cs typeface="Calibri"/>
                <a:sym typeface="Calibri"/>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94" name="Shape 94"/>
        <p:cNvGrpSpPr/>
        <p:nvPr/>
      </p:nvGrpSpPr>
      <p:grpSpPr>
        <a:xfrm>
          <a:off x="0" y="0"/>
          <a:ext cx="0" cy="0"/>
          <a:chOff x="0" y="0"/>
          <a:chExt cx="0" cy="0"/>
        </a:xfrm>
      </p:grpSpPr>
      <p:sp>
        <p:nvSpPr>
          <p:cNvPr id="95" name="Shape 95"/>
          <p:cNvSpPr txBox="1"/>
          <p:nvPr>
            <p:ph type="title"/>
          </p:nvPr>
        </p:nvSpPr>
        <p:spPr>
          <a:xfrm>
            <a:off x="457200" y="205978"/>
            <a:ext cx="8229600" cy="8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96" name="Shape 96"/>
          <p:cNvSpPr txBox="1"/>
          <p:nvPr>
            <p:ph idx="10" type="dt"/>
          </p:nvPr>
        </p:nvSpPr>
        <p:spPr>
          <a:xfrm>
            <a:off x="457200" y="4767262"/>
            <a:ext cx="2133600" cy="273900"/>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7" name="Shape 97"/>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8" name="Shape 98"/>
          <p:cNvSpPr txBox="1"/>
          <p:nvPr>
            <p:ph idx="12" type="sldNum"/>
          </p:nvPr>
        </p:nvSpPr>
        <p:spPr>
          <a:xfrm>
            <a:off x="6553200" y="4767262"/>
            <a:ext cx="2133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200">
                <a:solidFill>
                  <a:srgbClr val="888888"/>
                </a:solidFill>
                <a:latin typeface="Calibri"/>
                <a:ea typeface="Calibri"/>
                <a:cs typeface="Calibri"/>
                <a:sym typeface="Calibri"/>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9" name="Shape 99"/>
        <p:cNvGrpSpPr/>
        <p:nvPr/>
      </p:nvGrpSpPr>
      <p:grpSpPr>
        <a:xfrm>
          <a:off x="0" y="0"/>
          <a:ext cx="0" cy="0"/>
          <a:chOff x="0" y="0"/>
          <a:chExt cx="0" cy="0"/>
        </a:xfrm>
      </p:grpSpPr>
      <p:sp>
        <p:nvSpPr>
          <p:cNvPr id="100" name="Shape 100"/>
          <p:cNvSpPr txBox="1"/>
          <p:nvPr>
            <p:ph type="title"/>
          </p:nvPr>
        </p:nvSpPr>
        <p:spPr>
          <a:xfrm>
            <a:off x="457200" y="204787"/>
            <a:ext cx="3008400" cy="871500"/>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01" name="Shape 101"/>
          <p:cNvSpPr txBox="1"/>
          <p:nvPr>
            <p:ph idx="1" type="body"/>
          </p:nvPr>
        </p:nvSpPr>
        <p:spPr>
          <a:xfrm>
            <a:off x="3575050" y="204787"/>
            <a:ext cx="5111700" cy="43896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02" name="Shape 102"/>
          <p:cNvSpPr txBox="1"/>
          <p:nvPr>
            <p:ph idx="2" type="body"/>
          </p:nvPr>
        </p:nvSpPr>
        <p:spPr>
          <a:xfrm>
            <a:off x="457200" y="1076325"/>
            <a:ext cx="3008400" cy="3518400"/>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103" name="Shape 103"/>
          <p:cNvSpPr txBox="1"/>
          <p:nvPr>
            <p:ph idx="10" type="dt"/>
          </p:nvPr>
        </p:nvSpPr>
        <p:spPr>
          <a:xfrm>
            <a:off x="457200" y="4767262"/>
            <a:ext cx="2133600" cy="273900"/>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4" name="Shape 104"/>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5" name="Shape 105"/>
          <p:cNvSpPr txBox="1"/>
          <p:nvPr>
            <p:ph idx="12" type="sldNum"/>
          </p:nvPr>
        </p:nvSpPr>
        <p:spPr>
          <a:xfrm>
            <a:off x="6553200" y="4767262"/>
            <a:ext cx="2133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06" name="Shape 106"/>
        <p:cNvGrpSpPr/>
        <p:nvPr/>
      </p:nvGrpSpPr>
      <p:grpSpPr>
        <a:xfrm>
          <a:off x="0" y="0"/>
          <a:ext cx="0" cy="0"/>
          <a:chOff x="0" y="0"/>
          <a:chExt cx="0" cy="0"/>
        </a:xfrm>
      </p:grpSpPr>
      <p:sp>
        <p:nvSpPr>
          <p:cNvPr id="107" name="Shape 107"/>
          <p:cNvSpPr txBox="1"/>
          <p:nvPr>
            <p:ph type="title"/>
          </p:nvPr>
        </p:nvSpPr>
        <p:spPr>
          <a:xfrm>
            <a:off x="1792288" y="3600450"/>
            <a:ext cx="5486400" cy="425100"/>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08" name="Shape 108"/>
          <p:cNvSpPr/>
          <p:nvPr>
            <p:ph idx="2" type="pic"/>
          </p:nvPr>
        </p:nvSpPr>
        <p:spPr>
          <a:xfrm>
            <a:off x="1792288" y="459581"/>
            <a:ext cx="5486400" cy="3086100"/>
          </a:xfrm>
          <a:prstGeom prst="rect">
            <a:avLst/>
          </a:prstGeom>
          <a:noFill/>
          <a:ln>
            <a:noFill/>
          </a:ln>
        </p:spPr>
        <p:txBody>
          <a:bodyPr anchorCtr="0" anchor="t" bIns="91425" lIns="91425" rIns="91425"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109" name="Shape 109"/>
          <p:cNvSpPr txBox="1"/>
          <p:nvPr>
            <p:ph idx="1" type="body"/>
          </p:nvPr>
        </p:nvSpPr>
        <p:spPr>
          <a:xfrm>
            <a:off x="1792288" y="4025503"/>
            <a:ext cx="5486400" cy="603600"/>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110" name="Shape 110"/>
          <p:cNvSpPr txBox="1"/>
          <p:nvPr>
            <p:ph idx="10" type="dt"/>
          </p:nvPr>
        </p:nvSpPr>
        <p:spPr>
          <a:xfrm>
            <a:off x="457200" y="4767262"/>
            <a:ext cx="2133600" cy="273900"/>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11" name="Shape 111"/>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12" name="Shape 112"/>
          <p:cNvSpPr txBox="1"/>
          <p:nvPr>
            <p:ph idx="12" type="sldNum"/>
          </p:nvPr>
        </p:nvSpPr>
        <p:spPr>
          <a:xfrm>
            <a:off x="6553200" y="4767262"/>
            <a:ext cx="2133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200">
                <a:solidFill>
                  <a:srgbClr val="888888"/>
                </a:solidFill>
                <a:latin typeface="Calibri"/>
                <a:ea typeface="Calibri"/>
                <a:cs typeface="Calibri"/>
                <a:sym typeface="Calibri"/>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13" name="Shape 113"/>
        <p:cNvGrpSpPr/>
        <p:nvPr/>
      </p:nvGrpSpPr>
      <p:grpSpPr>
        <a:xfrm>
          <a:off x="0" y="0"/>
          <a:ext cx="0" cy="0"/>
          <a:chOff x="0" y="0"/>
          <a:chExt cx="0" cy="0"/>
        </a:xfrm>
      </p:grpSpPr>
      <p:sp>
        <p:nvSpPr>
          <p:cNvPr id="114" name="Shape 114"/>
          <p:cNvSpPr txBox="1"/>
          <p:nvPr>
            <p:ph type="title"/>
          </p:nvPr>
        </p:nvSpPr>
        <p:spPr>
          <a:xfrm>
            <a:off x="457200" y="205978"/>
            <a:ext cx="8229600" cy="8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15" name="Shape 115"/>
          <p:cNvSpPr txBox="1"/>
          <p:nvPr>
            <p:ph idx="1" type="body"/>
          </p:nvPr>
        </p:nvSpPr>
        <p:spPr>
          <a:xfrm rot="5400000">
            <a:off x="2874750" y="-1217400"/>
            <a:ext cx="3394500" cy="82296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16" name="Shape 116"/>
          <p:cNvSpPr txBox="1"/>
          <p:nvPr>
            <p:ph idx="10" type="dt"/>
          </p:nvPr>
        </p:nvSpPr>
        <p:spPr>
          <a:xfrm>
            <a:off x="457200" y="4767262"/>
            <a:ext cx="2133600" cy="273900"/>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17" name="Shape 117"/>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18" name="Shape 118"/>
          <p:cNvSpPr txBox="1"/>
          <p:nvPr>
            <p:ph idx="12" type="sldNum"/>
          </p:nvPr>
        </p:nvSpPr>
        <p:spPr>
          <a:xfrm>
            <a:off x="6553200" y="4767262"/>
            <a:ext cx="2133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200">
                <a:solidFill>
                  <a:srgbClr val="888888"/>
                </a:solidFill>
                <a:latin typeface="Calibri"/>
                <a:ea typeface="Calibri"/>
                <a:cs typeface="Calibri"/>
                <a:sym typeface="Calibri"/>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19" name="Shape 119"/>
        <p:cNvGrpSpPr/>
        <p:nvPr/>
      </p:nvGrpSpPr>
      <p:grpSpPr>
        <a:xfrm>
          <a:off x="0" y="0"/>
          <a:ext cx="0" cy="0"/>
          <a:chOff x="0" y="0"/>
          <a:chExt cx="0" cy="0"/>
        </a:xfrm>
      </p:grpSpPr>
      <p:sp>
        <p:nvSpPr>
          <p:cNvPr id="120" name="Shape 120"/>
          <p:cNvSpPr txBox="1"/>
          <p:nvPr>
            <p:ph type="title"/>
          </p:nvPr>
        </p:nvSpPr>
        <p:spPr>
          <a:xfrm rot="5400000">
            <a:off x="5463750" y="1371628"/>
            <a:ext cx="4388700" cy="20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21" name="Shape 121"/>
          <p:cNvSpPr txBox="1"/>
          <p:nvPr>
            <p:ph idx="1" type="body"/>
          </p:nvPr>
        </p:nvSpPr>
        <p:spPr>
          <a:xfrm rot="5400000">
            <a:off x="1272750" y="-609571"/>
            <a:ext cx="4388700" cy="60198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2" name="Shape 122"/>
          <p:cNvSpPr txBox="1"/>
          <p:nvPr>
            <p:ph idx="10" type="dt"/>
          </p:nvPr>
        </p:nvSpPr>
        <p:spPr>
          <a:xfrm>
            <a:off x="457200" y="4767262"/>
            <a:ext cx="2133600" cy="273900"/>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23" name="Shape 123"/>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24" name="Shape 124"/>
          <p:cNvSpPr txBox="1"/>
          <p:nvPr>
            <p:ph idx="12" type="sldNum"/>
          </p:nvPr>
        </p:nvSpPr>
        <p:spPr>
          <a:xfrm>
            <a:off x="6553200" y="4767262"/>
            <a:ext cx="2133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 sz="12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 name="Shape 50"/>
        <p:cNvGrpSpPr/>
        <p:nvPr/>
      </p:nvGrpSpPr>
      <p:grpSpPr>
        <a:xfrm>
          <a:off x="0" y="0"/>
          <a:ext cx="0" cy="0"/>
          <a:chOff x="0" y="0"/>
          <a:chExt cx="0" cy="0"/>
        </a:xfrm>
      </p:grpSpPr>
      <p:sp>
        <p:nvSpPr>
          <p:cNvPr id="51" name="Shape 51"/>
          <p:cNvSpPr txBox="1"/>
          <p:nvPr>
            <p:ph type="title"/>
          </p:nvPr>
        </p:nvSpPr>
        <p:spPr>
          <a:xfrm>
            <a:off x="457200" y="205978"/>
            <a:ext cx="8229600" cy="8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52" name="Shape 52"/>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53" name="Shape 53"/>
          <p:cNvSpPr txBox="1"/>
          <p:nvPr>
            <p:ph idx="10" type="dt"/>
          </p:nvPr>
        </p:nvSpPr>
        <p:spPr>
          <a:xfrm>
            <a:off x="457200" y="4767262"/>
            <a:ext cx="2133600" cy="2739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4" name="Shape 54"/>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2" type="sldNum"/>
          </p:nvPr>
        </p:nvSpPr>
        <p:spPr>
          <a:xfrm>
            <a:off x="6553200" y="4767262"/>
            <a:ext cx="2133600"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reg.uci.edu/enrollment/waitlistoption.html" TargetMode="External"/><Relationship Id="rId4" Type="http://schemas.openxmlformats.org/officeDocument/2006/relationships/hyperlink" Target="https://www.reg.uci.edu/enrollment/course_enrollment/co-classe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MidTerm 2 Review</a:t>
            </a:r>
          </a:p>
        </p:txBody>
      </p:sp>
      <p:sp>
        <p:nvSpPr>
          <p:cNvPr id="130" name="Shape 130"/>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a:t>Informatics 43 Discussion</a:t>
            </a:r>
          </a:p>
          <a:p>
            <a:pPr lvl="0">
              <a:spcBef>
                <a:spcPts val="0"/>
              </a:spcBef>
              <a:buNone/>
            </a:pPr>
            <a:r>
              <a:rPr lang="en"/>
              <a:t>13 May, 2016</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x="0" y="0"/>
          <a:ext cx="0" cy="0"/>
          <a:chOff x="0" y="0"/>
          <a:chExt cx="0" cy="0"/>
        </a:xfrm>
      </p:grpSpPr>
      <p:sp>
        <p:nvSpPr>
          <p:cNvPr id="179" name="Shape 17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Values of Agile Approach violated by Waterfall Model</a:t>
            </a:r>
          </a:p>
        </p:txBody>
      </p:sp>
      <p:sp>
        <p:nvSpPr>
          <p:cNvPr id="180" name="Shape 180"/>
          <p:cNvSpPr txBox="1"/>
          <p:nvPr>
            <p:ph idx="1" type="body"/>
          </p:nvPr>
        </p:nvSpPr>
        <p:spPr>
          <a:xfrm>
            <a:off x="311700" y="1112475"/>
            <a:ext cx="8520600" cy="3416400"/>
          </a:xfrm>
          <a:prstGeom prst="rect">
            <a:avLst/>
          </a:prstGeom>
        </p:spPr>
        <p:txBody>
          <a:bodyPr anchorCtr="0" anchor="t" bIns="91425" lIns="91425" rIns="91425" tIns="91425">
            <a:noAutofit/>
          </a:bodyPr>
          <a:lstStyle/>
          <a:p>
            <a:pPr indent="-228600" lvl="0" marL="457200" rtl="0">
              <a:spcBef>
                <a:spcPts val="0"/>
              </a:spcBef>
            </a:pPr>
            <a:r>
              <a:rPr b="1" lang="en"/>
              <a:t>User Involvement</a:t>
            </a:r>
          </a:p>
          <a:p>
            <a:pPr lvl="0" rtl="0">
              <a:spcBef>
                <a:spcPts val="0"/>
              </a:spcBef>
              <a:buNone/>
            </a:pPr>
            <a:r>
              <a:rPr lang="en"/>
              <a:t>Agile -needs users to be involved to provide constant feedback</a:t>
            </a:r>
          </a:p>
          <a:p>
            <a:pPr lvl="0" rtl="0">
              <a:spcBef>
                <a:spcPts val="0"/>
              </a:spcBef>
              <a:buNone/>
            </a:pPr>
            <a:r>
              <a:rPr lang="en"/>
              <a:t>Waterfall- Limited interaction with users- only requirements phase &amp; delivery</a:t>
            </a:r>
          </a:p>
          <a:p>
            <a:pPr indent="-228600" lvl="0" marL="457200" rtl="0">
              <a:spcBef>
                <a:spcPts val="0"/>
              </a:spcBef>
            </a:pPr>
            <a:r>
              <a:rPr b="1" lang="en"/>
              <a:t>Documentation</a:t>
            </a:r>
          </a:p>
          <a:p>
            <a:pPr lvl="0" rtl="0">
              <a:spcBef>
                <a:spcPts val="0"/>
              </a:spcBef>
              <a:buNone/>
            </a:pPr>
            <a:r>
              <a:rPr lang="en"/>
              <a:t>Agile- Minimal	</a:t>
            </a:r>
          </a:p>
          <a:p>
            <a:pPr lvl="0">
              <a:spcBef>
                <a:spcPts val="0"/>
              </a:spcBef>
              <a:buNone/>
            </a:pPr>
            <a:r>
              <a:rPr lang="en"/>
              <a:t>Waterfall- Heavy (requirements, design &amp; testing)</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x="0" y="0"/>
          <a:ext cx="0" cy="0"/>
          <a:chOff x="0" y="0"/>
          <a:chExt cx="0" cy="0"/>
        </a:xfrm>
      </p:grpSpPr>
      <p:sp>
        <p:nvSpPr>
          <p:cNvPr id="185" name="Shape 185"/>
          <p:cNvSpPr txBox="1"/>
          <p:nvPr>
            <p:ph type="title"/>
          </p:nvPr>
        </p:nvSpPr>
        <p:spPr>
          <a:xfrm>
            <a:off x="311700" y="2036100"/>
            <a:ext cx="8520600" cy="1071300"/>
          </a:xfrm>
          <a:prstGeom prst="rect">
            <a:avLst/>
          </a:prstGeom>
        </p:spPr>
        <p:txBody>
          <a:bodyPr anchorCtr="0" anchor="t" bIns="91425" lIns="91425" rIns="91425" tIns="91425">
            <a:noAutofit/>
          </a:bodyPr>
          <a:lstStyle/>
          <a:p>
            <a:pPr lvl="0" rtl="0" algn="ctr">
              <a:spcBef>
                <a:spcPts val="0"/>
              </a:spcBef>
              <a:buNone/>
            </a:pPr>
            <a:r>
              <a:rPr lang="en"/>
              <a:t>Draw a UML Class Diagram for WebReg.</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Requirements for WebReg</a:t>
            </a:r>
          </a:p>
        </p:txBody>
      </p:sp>
      <p:sp>
        <p:nvSpPr>
          <p:cNvPr id="191" name="Shape 191"/>
          <p:cNvSpPr txBox="1"/>
          <p:nvPr>
            <p:ph idx="1" type="body"/>
          </p:nvPr>
        </p:nvSpPr>
        <p:spPr>
          <a:xfrm>
            <a:off x="311700" y="1017725"/>
            <a:ext cx="8520600" cy="3416400"/>
          </a:xfrm>
          <a:prstGeom prst="rect">
            <a:avLst/>
          </a:prstGeom>
        </p:spPr>
        <p:txBody>
          <a:bodyPr anchorCtr="0" anchor="t" bIns="91425" lIns="91425" rIns="91425" tIns="91425">
            <a:noAutofit/>
          </a:bodyPr>
          <a:lstStyle/>
          <a:p>
            <a:pPr indent="-304800" lvl="0" marL="457200" rtl="0">
              <a:spcBef>
                <a:spcPts val="0"/>
              </a:spcBef>
              <a:buSzPct val="100000"/>
            </a:pPr>
            <a:r>
              <a:rPr lang="en" sz="1200">
                <a:solidFill>
                  <a:schemeClr val="dk1"/>
                </a:solidFill>
                <a:highlight>
                  <a:srgbClr val="FFFFFF"/>
                </a:highlight>
              </a:rPr>
              <a:t>You may use WebReg to enroll in classes and make schedule changes during both the Enrollment by Window and Open Enrollment periods.</a:t>
            </a:r>
          </a:p>
          <a:p>
            <a:pPr indent="-304800" lvl="0" marL="457200" rtl="0">
              <a:spcBef>
                <a:spcPts val="0"/>
              </a:spcBef>
              <a:buSzPct val="100000"/>
            </a:pPr>
            <a:r>
              <a:rPr b="1" lang="en" sz="1200">
                <a:solidFill>
                  <a:schemeClr val="dk1"/>
                </a:solidFill>
                <a:highlight>
                  <a:srgbClr val="FFFFFF"/>
                </a:highlight>
              </a:rPr>
              <a:t>Once logged in to WebReg, you will be able to:</a:t>
            </a:r>
          </a:p>
          <a:p>
            <a:pPr indent="-304800" lvl="0" marL="698500" marR="25400" rtl="0">
              <a:spcBef>
                <a:spcPts val="200"/>
              </a:spcBef>
              <a:spcAft>
                <a:spcPts val="200"/>
              </a:spcAft>
              <a:buClr>
                <a:schemeClr val="dk1"/>
              </a:buClr>
              <a:buSzPct val="100000"/>
              <a:buFont typeface="Arial"/>
              <a:buChar char="❖"/>
            </a:pPr>
            <a:r>
              <a:rPr lang="en" sz="1200">
                <a:solidFill>
                  <a:schemeClr val="dk1"/>
                </a:solidFill>
                <a:highlight>
                  <a:srgbClr val="FFFFFF"/>
                </a:highlight>
              </a:rPr>
              <a:t>Add a class (through 2nd week of instruction)</a:t>
            </a:r>
          </a:p>
          <a:p>
            <a:pPr indent="-304800" lvl="0" marL="698500" marR="25400" rtl="0">
              <a:spcBef>
                <a:spcPts val="200"/>
              </a:spcBef>
              <a:spcAft>
                <a:spcPts val="200"/>
              </a:spcAft>
              <a:buClr>
                <a:schemeClr val="dk1"/>
              </a:buClr>
              <a:buSzPct val="100000"/>
              <a:buFont typeface="Arial"/>
              <a:buChar char="❖"/>
            </a:pPr>
            <a:r>
              <a:rPr lang="en" sz="1200">
                <a:solidFill>
                  <a:schemeClr val="dk1"/>
                </a:solidFill>
                <a:highlight>
                  <a:srgbClr val="FFFFFF"/>
                </a:highlight>
              </a:rPr>
              <a:t>Drop a class (through 2nd week of instruction)</a:t>
            </a:r>
          </a:p>
          <a:p>
            <a:pPr indent="-304800" lvl="0" marL="698500" marR="25400" rtl="0">
              <a:spcBef>
                <a:spcPts val="200"/>
              </a:spcBef>
              <a:spcAft>
                <a:spcPts val="200"/>
              </a:spcAft>
              <a:buClr>
                <a:schemeClr val="dk1"/>
              </a:buClr>
              <a:buSzPct val="100000"/>
              <a:buFont typeface="Arial"/>
              <a:buChar char="❖"/>
            </a:pPr>
            <a:r>
              <a:rPr lang="en" sz="1200">
                <a:solidFill>
                  <a:schemeClr val="dk1"/>
                </a:solidFill>
                <a:highlight>
                  <a:srgbClr val="FFFFFF"/>
                </a:highlight>
              </a:rPr>
              <a:t>Change the grading option of a class (through 2nd week of instruction)</a:t>
            </a:r>
          </a:p>
          <a:p>
            <a:pPr indent="-304800" lvl="0" marL="698500" marR="25400" rtl="0">
              <a:spcBef>
                <a:spcPts val="200"/>
              </a:spcBef>
              <a:spcAft>
                <a:spcPts val="200"/>
              </a:spcAft>
              <a:buClr>
                <a:schemeClr val="dk1"/>
              </a:buClr>
              <a:buSzPct val="100000"/>
              <a:buFont typeface="Arial"/>
              <a:buChar char="❖"/>
            </a:pPr>
            <a:r>
              <a:rPr lang="en" sz="1200">
                <a:solidFill>
                  <a:schemeClr val="dk1"/>
                </a:solidFill>
                <a:highlight>
                  <a:srgbClr val="FFFFFF"/>
                </a:highlight>
              </a:rPr>
              <a:t>Change the unit value of a variable unit course (through 2nd week of instruction)</a:t>
            </a:r>
          </a:p>
          <a:p>
            <a:pPr indent="-304800" lvl="0" marL="698500" marR="25400" rtl="0">
              <a:spcBef>
                <a:spcPts val="200"/>
              </a:spcBef>
              <a:spcAft>
                <a:spcPts val="200"/>
              </a:spcAft>
              <a:buClr>
                <a:schemeClr val="dk1"/>
              </a:buClr>
              <a:buSzPct val="100000"/>
              <a:buFont typeface="Arial"/>
              <a:buChar char="❖"/>
            </a:pPr>
            <a:r>
              <a:rPr lang="en" sz="1200">
                <a:solidFill>
                  <a:schemeClr val="dk1"/>
                </a:solidFill>
                <a:highlight>
                  <a:srgbClr val="FFFFFF"/>
                </a:highlight>
              </a:rPr>
              <a:t>Use the </a:t>
            </a:r>
            <a:r>
              <a:rPr lang="en" sz="1200">
                <a:solidFill>
                  <a:srgbClr val="9966CC"/>
                </a:solidFill>
                <a:highlight>
                  <a:srgbClr val="FFFFFF"/>
                </a:highlight>
                <a:hlinkClick r:id="rId3"/>
              </a:rPr>
              <a:t>waitlist option</a:t>
            </a:r>
            <a:r>
              <a:rPr lang="en" sz="1200">
                <a:solidFill>
                  <a:schemeClr val="dk1"/>
                </a:solidFill>
                <a:highlight>
                  <a:srgbClr val="FFFFFF"/>
                </a:highlight>
              </a:rPr>
              <a:t> until waitlists are deactivated</a:t>
            </a:r>
          </a:p>
          <a:p>
            <a:pPr indent="-304800" lvl="0" marL="698500" marR="25400" rtl="0">
              <a:spcBef>
                <a:spcPts val="200"/>
              </a:spcBef>
              <a:spcAft>
                <a:spcPts val="200"/>
              </a:spcAft>
              <a:buClr>
                <a:schemeClr val="dk1"/>
              </a:buClr>
              <a:buSzPct val="100000"/>
              <a:buFont typeface="Arial"/>
              <a:buChar char="❖"/>
            </a:pPr>
            <a:r>
              <a:rPr lang="en" sz="1200">
                <a:solidFill>
                  <a:schemeClr val="dk1"/>
                </a:solidFill>
                <a:highlight>
                  <a:srgbClr val="FFFFFF"/>
                </a:highlight>
              </a:rPr>
              <a:t>View </a:t>
            </a:r>
            <a:r>
              <a:rPr lang="en" sz="1200">
                <a:solidFill>
                  <a:srgbClr val="9966CC"/>
                </a:solidFill>
                <a:highlight>
                  <a:srgbClr val="FFFFFF"/>
                </a:highlight>
                <a:hlinkClick r:id="rId4"/>
              </a:rPr>
              <a:t>co-classes</a:t>
            </a:r>
          </a:p>
          <a:p>
            <a:pPr indent="-304800" lvl="0" marL="698500" marR="25400" rtl="0">
              <a:spcBef>
                <a:spcPts val="200"/>
              </a:spcBef>
              <a:spcAft>
                <a:spcPts val="200"/>
              </a:spcAft>
              <a:buClr>
                <a:schemeClr val="dk1"/>
              </a:buClr>
              <a:buSzPct val="100000"/>
              <a:buFont typeface="Arial"/>
              <a:buChar char="❖"/>
            </a:pPr>
            <a:r>
              <a:rPr lang="en" sz="1200">
                <a:solidFill>
                  <a:schemeClr val="dk1"/>
                </a:solidFill>
                <a:highlight>
                  <a:srgbClr val="FFFFFF"/>
                </a:highlight>
              </a:rPr>
              <a:t>List the open sections of selected classes</a:t>
            </a:r>
          </a:p>
          <a:p>
            <a:pPr indent="-304800" lvl="0" marL="698500" marR="25400" rtl="0">
              <a:spcBef>
                <a:spcPts val="200"/>
              </a:spcBef>
              <a:spcAft>
                <a:spcPts val="200"/>
              </a:spcAft>
              <a:buClr>
                <a:schemeClr val="dk1"/>
              </a:buClr>
              <a:buSzPct val="100000"/>
              <a:buFont typeface="Arial"/>
              <a:buChar char="❖"/>
            </a:pPr>
            <a:r>
              <a:rPr lang="en" sz="1200">
                <a:solidFill>
                  <a:schemeClr val="dk1"/>
                </a:solidFill>
                <a:highlight>
                  <a:srgbClr val="FFFFFF"/>
                </a:highlight>
              </a:rPr>
              <a:t>Receive confirmation of successful enrollment transactions</a:t>
            </a:r>
          </a:p>
          <a:p>
            <a:pPr indent="-304800" lvl="0" marL="698500" marR="25400" rtl="0">
              <a:spcBef>
                <a:spcPts val="200"/>
              </a:spcBef>
              <a:spcAft>
                <a:spcPts val="200"/>
              </a:spcAft>
              <a:buClr>
                <a:schemeClr val="dk1"/>
              </a:buClr>
              <a:buSzPct val="100000"/>
              <a:buFont typeface="Arial"/>
              <a:buChar char="❖"/>
            </a:pPr>
            <a:r>
              <a:rPr lang="en" sz="1200">
                <a:solidFill>
                  <a:schemeClr val="dk1"/>
                </a:solidFill>
                <a:highlight>
                  <a:srgbClr val="FFFFFF"/>
                </a:highlight>
              </a:rPr>
              <a:t>Receive error messages for unsuccessful attempts to add, drop, or change enrollment</a:t>
            </a:r>
          </a:p>
          <a:p>
            <a:pPr indent="-304800" lvl="0" marL="698500" marR="25400" rtl="0">
              <a:spcBef>
                <a:spcPts val="200"/>
              </a:spcBef>
              <a:spcAft>
                <a:spcPts val="200"/>
              </a:spcAft>
              <a:buClr>
                <a:schemeClr val="dk1"/>
              </a:buClr>
              <a:buSzPct val="100000"/>
              <a:buFont typeface="Arial"/>
              <a:buChar char="❖"/>
            </a:pPr>
            <a:r>
              <a:rPr lang="en" sz="1200">
                <a:solidFill>
                  <a:schemeClr val="dk1"/>
                </a:solidFill>
                <a:highlight>
                  <a:srgbClr val="FFFFFF"/>
                </a:highlight>
              </a:rPr>
              <a:t>Be notified of any academic holds on your record</a:t>
            </a:r>
          </a:p>
          <a:p>
            <a:pPr indent="-304800" lvl="0" marL="698500" marR="25400" rtl="0">
              <a:spcBef>
                <a:spcPts val="200"/>
              </a:spcBef>
              <a:spcAft>
                <a:spcPts val="200"/>
              </a:spcAft>
              <a:buClr>
                <a:schemeClr val="dk1"/>
              </a:buClr>
              <a:buSzPct val="100000"/>
              <a:buFont typeface="Arial"/>
              <a:buChar char="❖"/>
            </a:pPr>
            <a:r>
              <a:rPr lang="en" sz="1200">
                <a:solidFill>
                  <a:schemeClr val="dk1"/>
                </a:solidFill>
                <a:highlight>
                  <a:srgbClr val="FFFFFF"/>
                </a:highlight>
              </a:rPr>
              <a:t>Verify your registration fee status</a:t>
            </a:r>
          </a:p>
          <a:p>
            <a:pPr indent="-304800" lvl="0" marL="457200" rtl="0">
              <a:spcBef>
                <a:spcPts val="0"/>
              </a:spcBef>
              <a:buClr>
                <a:schemeClr val="dk1"/>
              </a:buClr>
              <a:buSzPct val="100000"/>
            </a:pPr>
            <a:r>
              <a:rPr lang="en" sz="1200">
                <a:solidFill>
                  <a:schemeClr val="dk1"/>
                </a:solidFill>
                <a:highlight>
                  <a:srgbClr val="FFFFFF"/>
                </a:highlight>
              </a:rPr>
              <a:t>As an undergraduate, you may enroll in as few as 12.0 units or as many as 20.0 units per quarter. However, undergraduate enrollment will be limited to 18.0 units until WebReg reopens after the fee payment deadline.</a:t>
            </a:r>
          </a:p>
          <a:p>
            <a:pPr indent="-304800" lvl="0" marL="457200" rtl="0">
              <a:spcBef>
                <a:spcPts val="0"/>
              </a:spcBef>
              <a:buClr>
                <a:schemeClr val="dk1"/>
              </a:buClr>
              <a:buSzPct val="100000"/>
            </a:pPr>
            <a:r>
              <a:rPr lang="en" sz="1200">
                <a:solidFill>
                  <a:schemeClr val="dk1"/>
                </a:solidFill>
                <a:highlight>
                  <a:srgbClr val="FFFFFF"/>
                </a:highlight>
              </a:rPr>
              <a:t>The status of a course indicates the seat availability in that particular course. </a:t>
            </a:r>
          </a:p>
          <a:p>
            <a:pPr indent="-304800" lvl="0" marL="457200" rtl="0">
              <a:spcBef>
                <a:spcPts val="0"/>
              </a:spcBef>
              <a:buClr>
                <a:schemeClr val="dk1"/>
              </a:buClr>
              <a:buSzPct val="100000"/>
            </a:pPr>
            <a:r>
              <a:rPr lang="en" sz="1200">
                <a:solidFill>
                  <a:schemeClr val="dk1"/>
                </a:solidFill>
                <a:highlight>
                  <a:srgbClr val="FFFFFF"/>
                </a:highlight>
              </a:rPr>
              <a:t>A UCInetID and password is required to use WebReg.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2036100"/>
            <a:ext cx="8520600" cy="1071300"/>
          </a:xfrm>
          <a:prstGeom prst="rect">
            <a:avLst/>
          </a:prstGeom>
        </p:spPr>
        <p:txBody>
          <a:bodyPr anchorCtr="0" anchor="t" bIns="91425" lIns="91425" rIns="91425" tIns="91425">
            <a:noAutofit/>
          </a:bodyPr>
          <a:lstStyle/>
          <a:p>
            <a:pPr lvl="0" algn="ctr">
              <a:spcBef>
                <a:spcPts val="0"/>
              </a:spcBef>
              <a:buNone/>
            </a:pPr>
            <a:r>
              <a:rPr lang="en" sz="3600"/>
              <a:t>MidTerm 2 Question List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2036100"/>
            <a:ext cx="8520600" cy="1071300"/>
          </a:xfrm>
          <a:prstGeom prst="rect">
            <a:avLst/>
          </a:prstGeom>
        </p:spPr>
        <p:txBody>
          <a:bodyPr anchorCtr="0" anchor="t" bIns="91425" lIns="91425" rIns="91425" tIns="91425">
            <a:noAutofit/>
          </a:bodyPr>
          <a:lstStyle/>
          <a:p>
            <a:pPr lvl="0" rtl="0" algn="ctr">
              <a:spcBef>
                <a:spcPts val="0"/>
              </a:spcBef>
              <a:buNone/>
            </a:pPr>
            <a:r>
              <a:rPr lang="en"/>
              <a:t>Describe defining characteristics of </a:t>
            </a:r>
          </a:p>
          <a:p>
            <a:pPr lvl="0" rtl="0" algn="ctr">
              <a:spcBef>
                <a:spcPts val="0"/>
              </a:spcBef>
              <a:buNone/>
            </a:pPr>
            <a:r>
              <a:rPr lang="en"/>
              <a:t>open source software development.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Characteristics of Open Source Software Development</a:t>
            </a:r>
          </a:p>
        </p:txBody>
      </p:sp>
      <p:sp>
        <p:nvSpPr>
          <p:cNvPr id="146" name="Shape 146"/>
          <p:cNvSpPr txBox="1"/>
          <p:nvPr>
            <p:ph idx="1" type="body"/>
          </p:nvPr>
        </p:nvSpPr>
        <p:spPr>
          <a:xfrm>
            <a:off x="279700" y="1359875"/>
            <a:ext cx="8520600" cy="3144900"/>
          </a:xfrm>
          <a:prstGeom prst="rect">
            <a:avLst/>
          </a:prstGeom>
        </p:spPr>
        <p:txBody>
          <a:bodyPr anchorCtr="0" anchor="t" bIns="91425" lIns="91425" rIns="91425" tIns="91425">
            <a:noAutofit/>
          </a:bodyPr>
          <a:lstStyle/>
          <a:p>
            <a:pPr indent="-228600" lvl="0" marL="457200" rtl="0">
              <a:spcBef>
                <a:spcPts val="0"/>
              </a:spcBef>
            </a:pPr>
            <a:r>
              <a:rPr lang="en"/>
              <a:t>Software made available, for free, in executable form, access to source provided</a:t>
            </a:r>
          </a:p>
          <a:p>
            <a:pPr indent="-228600" lvl="0" marL="457200" rtl="0">
              <a:spcBef>
                <a:spcPts val="0"/>
              </a:spcBef>
            </a:pPr>
            <a:r>
              <a:rPr lang="en"/>
              <a:t>Small releases- Frequent (Few months to few years)</a:t>
            </a:r>
          </a:p>
          <a:p>
            <a:pPr indent="-228600" lvl="0" marL="457200" rtl="0">
              <a:spcBef>
                <a:spcPts val="0"/>
              </a:spcBef>
            </a:pPr>
            <a:r>
              <a:rPr lang="en"/>
              <a:t>Informal, written communication using Internet tools</a:t>
            </a:r>
          </a:p>
          <a:p>
            <a:pPr indent="-228600" lvl="0" marL="457200" rtl="0">
              <a:spcBef>
                <a:spcPts val="0"/>
              </a:spcBef>
            </a:pPr>
            <a:r>
              <a:rPr lang="en"/>
              <a:t>Customer Availability- Developers are initial customers</a:t>
            </a:r>
          </a:p>
          <a:p>
            <a:pPr indent="-228600" lvl="0" marL="457200" rtl="0">
              <a:spcBef>
                <a:spcPts val="0"/>
              </a:spcBef>
            </a:pPr>
            <a:r>
              <a:rPr lang="en"/>
              <a:t>Continuous Integration through Internet tools</a:t>
            </a:r>
          </a:p>
          <a:p>
            <a:pPr indent="-228600" lvl="0" marL="457200" rtl="0">
              <a:spcBef>
                <a:spcPts val="0"/>
              </a:spcBef>
            </a:pPr>
            <a:r>
              <a:rPr lang="en"/>
              <a:t>Requirements may change, collected informally</a:t>
            </a:r>
          </a:p>
          <a:p>
            <a:pPr indent="-228600" lvl="0" marL="457200" rtl="0">
              <a:spcBef>
                <a:spcPts val="0"/>
              </a:spcBef>
            </a:pPr>
            <a:r>
              <a:rPr lang="en"/>
              <a:t>Informal and iterative design</a:t>
            </a:r>
          </a:p>
          <a:p>
            <a:pPr indent="-228600" lvl="0" marL="457200" rtl="0">
              <a:spcBef>
                <a:spcPts val="0"/>
              </a:spcBef>
            </a:pPr>
            <a:r>
              <a:rPr lang="en"/>
              <a:t>Minimal documentation- relies on source code</a:t>
            </a:r>
          </a:p>
          <a:p>
            <a:pPr indent="-228600" lvl="0" marL="457200" rtl="0">
              <a:spcBef>
                <a:spcPts val="0"/>
              </a:spcBef>
            </a:pPr>
            <a:r>
              <a:rPr lang="en"/>
              <a:t>Possibly large distributed teams</a:t>
            </a:r>
          </a:p>
          <a:p>
            <a:pPr indent="-228600" lvl="0" marL="457200">
              <a:spcBef>
                <a:spcPts val="0"/>
              </a:spcBef>
            </a:pPr>
            <a:r>
              <a:rPr lang="en"/>
              <a:t>Scaling</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967050"/>
            <a:ext cx="8520600" cy="3209400"/>
          </a:xfrm>
          <a:prstGeom prst="rect">
            <a:avLst/>
          </a:prstGeom>
        </p:spPr>
        <p:txBody>
          <a:bodyPr anchorCtr="0" anchor="t" bIns="91425" lIns="91425" rIns="91425" tIns="91425">
            <a:noAutofit/>
          </a:bodyPr>
          <a:lstStyle/>
          <a:p>
            <a:pPr lvl="0" rtl="0" algn="ctr">
              <a:spcBef>
                <a:spcPts val="0"/>
              </a:spcBef>
              <a:buNone/>
            </a:pPr>
            <a:r>
              <a:rPr lang="en"/>
              <a:t>How could you use </a:t>
            </a:r>
          </a:p>
          <a:p>
            <a:pPr lvl="0" rtl="0" algn="ctr">
              <a:spcBef>
                <a:spcPts val="0"/>
              </a:spcBef>
              <a:buNone/>
            </a:pPr>
            <a:r>
              <a:rPr lang="en"/>
              <a:t>Brooks’ Law, </a:t>
            </a:r>
          </a:p>
          <a:p>
            <a:pPr lvl="0" rtl="0" algn="ctr">
              <a:spcBef>
                <a:spcPts val="0"/>
              </a:spcBef>
              <a:buNone/>
            </a:pPr>
            <a:r>
              <a:rPr lang="en"/>
              <a:t>from </a:t>
            </a:r>
          </a:p>
          <a:p>
            <a:pPr lvl="0" rtl="0" algn="ctr">
              <a:spcBef>
                <a:spcPts val="0"/>
              </a:spcBef>
              <a:buNone/>
            </a:pPr>
            <a:r>
              <a:rPr lang="en"/>
              <a:t>The Mythical Man-Month, </a:t>
            </a:r>
          </a:p>
          <a:p>
            <a:pPr lvl="0" rtl="0" algn="ctr">
              <a:spcBef>
                <a:spcPts val="0"/>
              </a:spcBef>
              <a:buNone/>
            </a:pPr>
            <a:r>
              <a:rPr lang="en"/>
              <a:t>to help you </a:t>
            </a:r>
          </a:p>
          <a:p>
            <a:pPr lvl="0" rtl="0" algn="ctr">
              <a:spcBef>
                <a:spcPts val="0"/>
              </a:spcBef>
              <a:buNone/>
            </a:pPr>
            <a:r>
              <a:rPr lang="en"/>
              <a:t>as a junior member </a:t>
            </a:r>
          </a:p>
          <a:p>
            <a:pPr lvl="0" rtl="0" algn="ctr">
              <a:spcBef>
                <a:spcPts val="0"/>
              </a:spcBef>
              <a:buNone/>
            </a:pPr>
            <a:r>
              <a:rPr lang="en"/>
              <a:t>of a software development team?</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nvSpPr>
        <p:spPr>
          <a:xfrm>
            <a:off x="1959150" y="290268"/>
            <a:ext cx="5118000" cy="438600"/>
          </a:xfrm>
          <a:prstGeom prst="rect">
            <a:avLst/>
          </a:prstGeom>
          <a:noFill/>
          <a:ln>
            <a:noFill/>
          </a:ln>
        </p:spPr>
        <p:txBody>
          <a:bodyPr anchorCtr="0" anchor="t" bIns="45700" lIns="91425" rIns="91425" tIns="45700">
            <a:noAutofit/>
          </a:bodyPr>
          <a:lstStyle/>
          <a:p>
            <a:pPr lvl="0" rtl="0">
              <a:spcBef>
                <a:spcPts val="0"/>
              </a:spcBef>
              <a:buClr>
                <a:schemeClr val="dk1"/>
              </a:buClr>
              <a:buSzPct val="25000"/>
              <a:buFont typeface="Arial"/>
              <a:buNone/>
            </a:pPr>
            <a:r>
              <a:rPr b="1" lang="en" sz="3000">
                <a:solidFill>
                  <a:schemeClr val="dk1"/>
                </a:solidFill>
                <a:latin typeface="Calibri"/>
                <a:ea typeface="Calibri"/>
                <a:cs typeface="Calibri"/>
                <a:sym typeface="Calibri"/>
              </a:rPr>
              <a:t>Causes for scheduling disasters</a:t>
            </a:r>
          </a:p>
        </p:txBody>
      </p:sp>
      <p:sp>
        <p:nvSpPr>
          <p:cNvPr id="157" name="Shape 157"/>
          <p:cNvSpPr txBox="1"/>
          <p:nvPr/>
        </p:nvSpPr>
        <p:spPr>
          <a:xfrm>
            <a:off x="708150" y="1008900"/>
            <a:ext cx="7620000" cy="3125700"/>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Calibri"/>
              <a:buAutoNum type="arabicPeriod"/>
            </a:pPr>
            <a:r>
              <a:rPr lang="en" sz="2400">
                <a:solidFill>
                  <a:schemeClr val="dk1"/>
                </a:solidFill>
                <a:latin typeface="Calibri"/>
                <a:ea typeface="Calibri"/>
                <a:cs typeface="Calibri"/>
                <a:sym typeface="Calibri"/>
              </a:rPr>
              <a:t>We expect that all </a:t>
            </a:r>
            <a:r>
              <a:rPr b="1" lang="en" sz="2400">
                <a:solidFill>
                  <a:schemeClr val="dk1"/>
                </a:solidFill>
                <a:latin typeface="Calibri"/>
                <a:ea typeface="Calibri"/>
                <a:cs typeface="Calibri"/>
                <a:sym typeface="Calibri"/>
              </a:rPr>
              <a:t>will go well</a:t>
            </a:r>
            <a:r>
              <a:rPr lang="en" sz="2400">
                <a:solidFill>
                  <a:schemeClr val="dk1"/>
                </a:solidFill>
                <a:latin typeface="Calibri"/>
                <a:ea typeface="Calibri"/>
                <a:cs typeface="Calibri"/>
                <a:sym typeface="Calibri"/>
              </a:rPr>
              <a:t>.</a:t>
            </a:r>
          </a:p>
          <a:p>
            <a:pPr lvl="0" marR="0" rtl="0" algn="l">
              <a:spcBef>
                <a:spcPts val="0"/>
              </a:spcBef>
              <a:buNone/>
            </a:pPr>
            <a:r>
              <a:t/>
            </a:r>
            <a:endParaRPr sz="2400">
              <a:solidFill>
                <a:schemeClr val="dk1"/>
              </a:solidFill>
              <a:latin typeface="Calibri"/>
              <a:ea typeface="Calibri"/>
              <a:cs typeface="Calibri"/>
              <a:sym typeface="Calibri"/>
            </a:endParaRPr>
          </a:p>
          <a:p>
            <a:pPr indent="-342900" lvl="0" marL="342900" marR="0" rtl="0" algn="l">
              <a:spcBef>
                <a:spcPts val="0"/>
              </a:spcBef>
              <a:buClr>
                <a:schemeClr val="dk1"/>
              </a:buClr>
              <a:buSzPct val="100000"/>
              <a:buFont typeface="Calibri"/>
              <a:buAutoNum type="arabicPeriod"/>
            </a:pPr>
            <a:r>
              <a:rPr lang="en" sz="2400">
                <a:solidFill>
                  <a:schemeClr val="dk1"/>
                </a:solidFill>
                <a:latin typeface="Calibri"/>
                <a:ea typeface="Calibri"/>
                <a:cs typeface="Calibri"/>
                <a:sym typeface="Calibri"/>
              </a:rPr>
              <a:t>We confuse </a:t>
            </a:r>
            <a:r>
              <a:rPr b="1" lang="en" sz="2400">
                <a:solidFill>
                  <a:schemeClr val="dk1"/>
                </a:solidFill>
                <a:latin typeface="Calibri"/>
                <a:ea typeface="Calibri"/>
                <a:cs typeface="Calibri"/>
                <a:sym typeface="Calibri"/>
              </a:rPr>
              <a:t>effort</a:t>
            </a:r>
            <a:r>
              <a:rPr lang="en" sz="2400">
                <a:solidFill>
                  <a:schemeClr val="dk1"/>
                </a:solidFill>
                <a:latin typeface="Calibri"/>
                <a:ea typeface="Calibri"/>
                <a:cs typeface="Calibri"/>
                <a:sym typeface="Calibri"/>
              </a:rPr>
              <a:t> with </a:t>
            </a:r>
            <a:r>
              <a:rPr b="1" lang="en" sz="2400">
                <a:solidFill>
                  <a:schemeClr val="dk1"/>
                </a:solidFill>
                <a:latin typeface="Calibri"/>
                <a:ea typeface="Calibri"/>
                <a:cs typeface="Calibri"/>
                <a:sym typeface="Calibri"/>
              </a:rPr>
              <a:t>progress</a:t>
            </a:r>
            <a:r>
              <a:rPr lang="en" sz="2400">
                <a:solidFill>
                  <a:schemeClr val="dk1"/>
                </a:solidFill>
                <a:latin typeface="Calibri"/>
                <a:ea typeface="Calibri"/>
                <a:cs typeface="Calibri"/>
                <a:sym typeface="Calibri"/>
              </a:rPr>
              <a:t>, </a:t>
            </a:r>
          </a:p>
          <a:p>
            <a:pPr indent="0" lvl="0" marL="0" marR="0" rtl="0" algn="l">
              <a:spcBef>
                <a:spcPts val="0"/>
              </a:spcBef>
              <a:buNone/>
            </a:pPr>
            <a:r>
              <a:rPr lang="en" sz="2400">
                <a:solidFill>
                  <a:schemeClr val="dk1"/>
                </a:solidFill>
                <a:latin typeface="Calibri"/>
                <a:ea typeface="Calibri"/>
                <a:cs typeface="Calibri"/>
                <a:sym typeface="Calibri"/>
              </a:rPr>
              <a:t>     and think that </a:t>
            </a:r>
            <a:r>
              <a:rPr b="1" lang="en" sz="2400">
                <a:solidFill>
                  <a:schemeClr val="dk1"/>
                </a:solidFill>
                <a:latin typeface="Calibri"/>
                <a:ea typeface="Calibri"/>
                <a:cs typeface="Calibri"/>
                <a:sym typeface="Calibri"/>
              </a:rPr>
              <a:t>people</a:t>
            </a:r>
            <a:r>
              <a:rPr lang="en" sz="2400">
                <a:solidFill>
                  <a:schemeClr val="dk1"/>
                </a:solidFill>
                <a:latin typeface="Calibri"/>
                <a:ea typeface="Calibri"/>
                <a:cs typeface="Calibri"/>
                <a:sym typeface="Calibri"/>
              </a:rPr>
              <a:t> and </a:t>
            </a:r>
            <a:r>
              <a:rPr b="1" lang="en" sz="2400">
                <a:solidFill>
                  <a:schemeClr val="dk1"/>
                </a:solidFill>
                <a:latin typeface="Calibri"/>
                <a:ea typeface="Calibri"/>
                <a:cs typeface="Calibri"/>
                <a:sym typeface="Calibri"/>
              </a:rPr>
              <a:t>months</a:t>
            </a:r>
            <a:r>
              <a:rPr lang="en" sz="2400">
                <a:solidFill>
                  <a:schemeClr val="dk1"/>
                </a:solidFill>
                <a:latin typeface="Calibri"/>
                <a:ea typeface="Calibri"/>
                <a:cs typeface="Calibri"/>
                <a:sym typeface="Calibri"/>
              </a:rPr>
              <a:t> are interchangeable.</a:t>
            </a:r>
          </a:p>
          <a:p>
            <a:pPr indent="0" lvl="0" marL="0" marR="0" rtl="0" algn="l">
              <a:spcBef>
                <a:spcPts val="0"/>
              </a:spcBef>
              <a:buNone/>
            </a:pPr>
            <a:r>
              <a:t/>
            </a:r>
            <a:endParaRPr sz="2400">
              <a:solidFill>
                <a:schemeClr val="dk1"/>
              </a:solidFill>
              <a:latin typeface="Calibri"/>
              <a:ea typeface="Calibri"/>
              <a:cs typeface="Calibri"/>
              <a:sym typeface="Calibri"/>
            </a:endParaRPr>
          </a:p>
          <a:p>
            <a:pPr indent="-342900" lvl="0" marL="342900" marR="0" rtl="0" algn="l">
              <a:spcBef>
                <a:spcPts val="0"/>
              </a:spcBef>
              <a:buClr>
                <a:schemeClr val="dk1"/>
              </a:buClr>
              <a:buSzPct val="100000"/>
              <a:buFont typeface="Calibri"/>
              <a:buAutoNum type="arabicPeriod"/>
            </a:pPr>
            <a:r>
              <a:rPr lang="en" sz="2400">
                <a:solidFill>
                  <a:schemeClr val="dk1"/>
                </a:solidFill>
                <a:latin typeface="Calibri"/>
                <a:ea typeface="Calibri"/>
                <a:cs typeface="Calibri"/>
                <a:sym typeface="Calibri"/>
              </a:rPr>
              <a:t>Managers are often insufficiently </a:t>
            </a:r>
            <a:r>
              <a:rPr b="1" lang="en" sz="2400">
                <a:solidFill>
                  <a:schemeClr val="dk1"/>
                </a:solidFill>
                <a:latin typeface="Calibri"/>
                <a:ea typeface="Calibri"/>
                <a:cs typeface="Calibri"/>
                <a:sym typeface="Calibri"/>
              </a:rPr>
              <a:t>stubborn</a:t>
            </a:r>
            <a:r>
              <a:rPr lang="en" sz="2400">
                <a:solidFill>
                  <a:schemeClr val="dk1"/>
                </a:solidFill>
                <a:latin typeface="Calibri"/>
                <a:ea typeface="Calibri"/>
                <a:cs typeface="Calibri"/>
                <a:sym typeface="Calibri"/>
              </a:rPr>
              <a:t>.</a:t>
            </a:r>
          </a:p>
          <a:p>
            <a:pPr lvl="0" marR="0" rtl="0" algn="l">
              <a:spcBef>
                <a:spcPts val="0"/>
              </a:spcBef>
              <a:buNone/>
            </a:pPr>
            <a:r>
              <a:t/>
            </a:r>
            <a:endParaRPr sz="2400">
              <a:solidFill>
                <a:schemeClr val="dk1"/>
              </a:solidFill>
              <a:latin typeface="Calibri"/>
              <a:ea typeface="Calibri"/>
              <a:cs typeface="Calibri"/>
              <a:sym typeface="Calibri"/>
            </a:endParaRPr>
          </a:p>
          <a:p>
            <a:pPr indent="-342900" lvl="0" marL="342900" marR="0" rtl="0" algn="l">
              <a:spcBef>
                <a:spcPts val="0"/>
              </a:spcBef>
              <a:buClr>
                <a:schemeClr val="dk1"/>
              </a:buClr>
              <a:buSzPct val="100000"/>
              <a:buFont typeface="Calibri"/>
              <a:buAutoNum type="arabicPeriod"/>
            </a:pPr>
            <a:r>
              <a:rPr b="1" lang="en" sz="2400">
                <a:solidFill>
                  <a:schemeClr val="dk1"/>
                </a:solidFill>
                <a:latin typeface="Calibri"/>
                <a:ea typeface="Calibri"/>
                <a:cs typeface="Calibri"/>
                <a:sym typeface="Calibri"/>
              </a:rPr>
              <a:t>Schedule progress</a:t>
            </a:r>
            <a:r>
              <a:rPr lang="en" sz="2400">
                <a:solidFill>
                  <a:schemeClr val="dk1"/>
                </a:solidFill>
                <a:latin typeface="Calibri"/>
                <a:ea typeface="Calibri"/>
                <a:cs typeface="Calibri"/>
                <a:sym typeface="Calibri"/>
              </a:rPr>
              <a:t> is poorly monitored.</a:t>
            </a:r>
          </a:p>
          <a:p>
            <a:pPr lvl="0" marR="0" rtl="0" algn="l">
              <a:spcBef>
                <a:spcPts val="0"/>
              </a:spcBef>
              <a:buNone/>
            </a:pPr>
            <a:r>
              <a:t/>
            </a:r>
            <a:endParaRPr sz="2400">
              <a:solidFill>
                <a:schemeClr val="dk1"/>
              </a:solidFill>
              <a:latin typeface="Calibri"/>
              <a:ea typeface="Calibri"/>
              <a:cs typeface="Calibri"/>
              <a:sym typeface="Calibri"/>
            </a:endParaRPr>
          </a:p>
          <a:p>
            <a:pPr indent="-342900" lvl="0" marL="342900" marR="0" rtl="0" algn="l">
              <a:spcBef>
                <a:spcPts val="0"/>
              </a:spcBef>
              <a:buClr>
                <a:schemeClr val="dk1"/>
              </a:buClr>
              <a:buSzPct val="100000"/>
              <a:buFont typeface="Calibri"/>
              <a:buAutoNum type="arabicPeriod"/>
            </a:pPr>
            <a:r>
              <a:rPr lang="en" sz="2400">
                <a:solidFill>
                  <a:schemeClr val="dk1"/>
                </a:solidFill>
                <a:latin typeface="Calibri"/>
                <a:ea typeface="Calibri"/>
                <a:cs typeface="Calibri"/>
                <a:sym typeface="Calibri"/>
              </a:rPr>
              <a:t>When </a:t>
            </a:r>
            <a:r>
              <a:rPr b="1" lang="en" sz="2400">
                <a:solidFill>
                  <a:schemeClr val="dk1"/>
                </a:solidFill>
                <a:latin typeface="Calibri"/>
                <a:ea typeface="Calibri"/>
                <a:cs typeface="Calibri"/>
                <a:sym typeface="Calibri"/>
              </a:rPr>
              <a:t>schedule slippage</a:t>
            </a:r>
            <a:r>
              <a:rPr lang="en" sz="2400">
                <a:solidFill>
                  <a:schemeClr val="dk1"/>
                </a:solidFill>
                <a:latin typeface="Calibri"/>
                <a:ea typeface="Calibri"/>
                <a:cs typeface="Calibri"/>
                <a:sym typeface="Calibri"/>
              </a:rPr>
              <a:t> is recognized, more people are added.</a:t>
            </a:r>
          </a:p>
          <a:p>
            <a:pPr indent="-152400" lvl="0" marL="152400" marR="0" rtl="0" algn="l">
              <a:spcBef>
                <a:spcPts val="0"/>
              </a:spcBef>
              <a:buClr>
                <a:schemeClr val="dk1"/>
              </a:buClr>
              <a:buFont typeface="Calibri"/>
              <a:buNone/>
            </a:pPr>
            <a:r>
              <a:t/>
            </a:r>
            <a:endParaRPr sz="2400">
              <a:solidFill>
                <a:schemeClr val="dk1"/>
              </a:solidFill>
              <a:latin typeface="Calibri"/>
              <a:ea typeface="Calibri"/>
              <a:cs typeface="Calibri"/>
              <a:sym typeface="Calibri"/>
            </a:endParaRPr>
          </a:p>
          <a:p>
            <a:pPr indent="0" lvl="0" marL="0" marR="0" rtl="0" algn="l">
              <a:spcBef>
                <a:spcPts val="0"/>
              </a:spcBef>
              <a:buNone/>
            </a:pPr>
            <a:r>
              <a:t/>
            </a:r>
            <a:endParaRPr i="1" sz="2400">
              <a:solidFill>
                <a:schemeClr val="dk1"/>
              </a:solidFill>
              <a:latin typeface="Calibri"/>
              <a:ea typeface="Calibri"/>
              <a:cs typeface="Calibri"/>
              <a:sym typeface="Calibri"/>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nvSpPr>
        <p:spPr>
          <a:xfrm>
            <a:off x="1050800" y="930431"/>
            <a:ext cx="7078200" cy="2702700"/>
          </a:xfrm>
          <a:prstGeom prst="rect">
            <a:avLst/>
          </a:prstGeom>
          <a:noFill/>
          <a:ln>
            <a:noFill/>
          </a:ln>
        </p:spPr>
        <p:txBody>
          <a:bodyPr anchorCtr="0" anchor="t" bIns="91425" lIns="91425" rIns="91425" tIns="91425">
            <a:noAutofit/>
          </a:bodyPr>
          <a:lstStyle/>
          <a:p>
            <a:pPr lvl="0" rtl="0" algn="ctr">
              <a:spcBef>
                <a:spcPts val="0"/>
              </a:spcBef>
              <a:buClr>
                <a:schemeClr val="dk1"/>
              </a:buClr>
              <a:buSzPct val="25000"/>
              <a:buFont typeface="Arial"/>
              <a:buNone/>
            </a:pPr>
            <a:r>
              <a:rPr lang="en" sz="3600">
                <a:solidFill>
                  <a:schemeClr val="dk1"/>
                </a:solidFill>
                <a:latin typeface="Calibri"/>
                <a:ea typeface="Calibri"/>
                <a:cs typeface="Calibri"/>
                <a:sym typeface="Calibri"/>
              </a:rPr>
              <a:t>Brooks’s Law</a:t>
            </a:r>
            <a:r>
              <a:rPr lang="en" sz="2400">
                <a:solidFill>
                  <a:schemeClr val="dk1"/>
                </a:solidFill>
                <a:latin typeface="Calibri"/>
                <a:ea typeface="Calibri"/>
                <a:cs typeface="Calibri"/>
                <a:sym typeface="Calibri"/>
              </a:rPr>
              <a:t>:</a:t>
            </a:r>
          </a:p>
          <a:p>
            <a:pPr lvl="0" rtl="0">
              <a:spcBef>
                <a:spcPts val="0"/>
              </a:spcBef>
              <a:buNone/>
            </a:pPr>
            <a:r>
              <a:t/>
            </a:r>
            <a:endParaRPr sz="3000">
              <a:solidFill>
                <a:schemeClr val="dk1"/>
              </a:solidFill>
              <a:latin typeface="Calibri"/>
              <a:ea typeface="Calibri"/>
              <a:cs typeface="Calibri"/>
              <a:sym typeface="Calibri"/>
            </a:endParaRPr>
          </a:p>
          <a:p>
            <a:pPr lvl="0" rtl="0">
              <a:spcBef>
                <a:spcPts val="0"/>
              </a:spcBef>
              <a:buClr>
                <a:schemeClr val="dk1"/>
              </a:buClr>
              <a:buFont typeface="Arial"/>
              <a:buNone/>
            </a:pPr>
            <a:r>
              <a:t/>
            </a:r>
            <a:endParaRPr sz="3000">
              <a:solidFill>
                <a:schemeClr val="dk1"/>
              </a:solidFill>
              <a:latin typeface="Calibri"/>
              <a:ea typeface="Calibri"/>
              <a:cs typeface="Calibri"/>
              <a:sym typeface="Calibri"/>
            </a:endParaRPr>
          </a:p>
          <a:p>
            <a:pPr lvl="0" rtl="0" algn="ctr">
              <a:lnSpc>
                <a:spcPct val="115000"/>
              </a:lnSpc>
              <a:spcBef>
                <a:spcPts val="0"/>
              </a:spcBef>
              <a:buNone/>
            </a:pPr>
            <a:r>
              <a:rPr i="1" lang="en" sz="3000">
                <a:solidFill>
                  <a:schemeClr val="dk1"/>
                </a:solidFill>
                <a:latin typeface="Calibri"/>
                <a:ea typeface="Calibri"/>
                <a:cs typeface="Calibri"/>
                <a:sym typeface="Calibri"/>
              </a:rPr>
              <a:t>Adding manpower </a:t>
            </a:r>
          </a:p>
          <a:p>
            <a:pPr lvl="0" rtl="0" algn="ctr">
              <a:lnSpc>
                <a:spcPct val="115000"/>
              </a:lnSpc>
              <a:spcBef>
                <a:spcPts val="0"/>
              </a:spcBef>
              <a:buNone/>
            </a:pPr>
            <a:r>
              <a:rPr i="1" lang="en" sz="3000">
                <a:solidFill>
                  <a:schemeClr val="dk1"/>
                </a:solidFill>
                <a:latin typeface="Calibri"/>
                <a:ea typeface="Calibri"/>
                <a:cs typeface="Calibri"/>
                <a:sym typeface="Calibri"/>
              </a:rPr>
              <a:t>to a </a:t>
            </a:r>
          </a:p>
          <a:p>
            <a:pPr lvl="0" rtl="0" algn="ctr">
              <a:lnSpc>
                <a:spcPct val="115000"/>
              </a:lnSpc>
              <a:spcBef>
                <a:spcPts val="0"/>
              </a:spcBef>
              <a:buNone/>
            </a:pPr>
            <a:r>
              <a:rPr b="1" i="1" lang="en" sz="3000">
                <a:solidFill>
                  <a:schemeClr val="dk1"/>
                </a:solidFill>
                <a:latin typeface="Calibri"/>
                <a:ea typeface="Calibri"/>
                <a:cs typeface="Calibri"/>
                <a:sym typeface="Calibri"/>
              </a:rPr>
              <a:t>late</a:t>
            </a:r>
            <a:r>
              <a:rPr i="1" lang="en" sz="3000">
                <a:solidFill>
                  <a:schemeClr val="dk1"/>
                </a:solidFill>
                <a:latin typeface="Calibri"/>
                <a:ea typeface="Calibri"/>
                <a:cs typeface="Calibri"/>
                <a:sym typeface="Calibri"/>
              </a:rPr>
              <a:t> software project </a:t>
            </a:r>
          </a:p>
          <a:p>
            <a:pPr lvl="0" rtl="0" algn="ctr">
              <a:lnSpc>
                <a:spcPct val="115000"/>
              </a:lnSpc>
              <a:spcBef>
                <a:spcPts val="0"/>
              </a:spcBef>
              <a:buClr>
                <a:schemeClr val="dk1"/>
              </a:buClr>
              <a:buSzPct val="25000"/>
              <a:buFont typeface="Arial"/>
              <a:buNone/>
            </a:pPr>
            <a:r>
              <a:rPr i="1" lang="en" sz="3000">
                <a:solidFill>
                  <a:schemeClr val="dk1"/>
                </a:solidFill>
                <a:latin typeface="Calibri"/>
                <a:ea typeface="Calibri"/>
                <a:cs typeface="Calibri"/>
                <a:sym typeface="Calibri"/>
              </a:rPr>
              <a:t>makes it </a:t>
            </a:r>
            <a:r>
              <a:rPr b="1" i="1" lang="en" sz="3000">
                <a:solidFill>
                  <a:schemeClr val="dk1"/>
                </a:solidFill>
                <a:latin typeface="Calibri"/>
                <a:ea typeface="Calibri"/>
                <a:cs typeface="Calibri"/>
                <a:sym typeface="Calibri"/>
              </a:rPr>
              <a:t>later</a:t>
            </a:r>
            <a:r>
              <a:rPr i="1" lang="en" sz="3000">
                <a:solidFill>
                  <a:schemeClr val="dk1"/>
                </a:solidFill>
                <a:latin typeface="Calibri"/>
                <a:ea typeface="Calibri"/>
                <a:cs typeface="Calibri"/>
                <a:sym typeface="Calibri"/>
              </a:rPr>
              <a: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nvSpPr>
        <p:spPr>
          <a:xfrm>
            <a:off x="711925" y="303975"/>
            <a:ext cx="6876600" cy="871800"/>
          </a:xfrm>
          <a:prstGeom prst="rect">
            <a:avLst/>
          </a:prstGeom>
          <a:noFill/>
          <a:ln>
            <a:noFill/>
          </a:ln>
        </p:spPr>
        <p:txBody>
          <a:bodyPr anchorCtr="0" anchor="ctr" bIns="91425" lIns="91425" rIns="91425" tIns="91425">
            <a:noAutofit/>
          </a:bodyPr>
          <a:lstStyle/>
          <a:p>
            <a:pPr lvl="0" rtl="0">
              <a:spcBef>
                <a:spcPts val="0"/>
              </a:spcBef>
              <a:buNone/>
            </a:pPr>
            <a:r>
              <a:rPr b="1" lang="en" sz="3000">
                <a:solidFill>
                  <a:schemeClr val="dk1"/>
                </a:solidFill>
                <a:latin typeface="Calibri"/>
                <a:ea typeface="Calibri"/>
                <a:cs typeface="Calibri"/>
                <a:sym typeface="Calibri"/>
              </a:rPr>
              <a:t>You are a Junior Developer</a:t>
            </a:r>
          </a:p>
        </p:txBody>
      </p:sp>
      <p:sp>
        <p:nvSpPr>
          <p:cNvPr id="169" name="Shape 169"/>
          <p:cNvSpPr txBox="1"/>
          <p:nvPr/>
        </p:nvSpPr>
        <p:spPr>
          <a:xfrm>
            <a:off x="439950" y="1175775"/>
            <a:ext cx="8060700" cy="2697600"/>
          </a:xfrm>
          <a:prstGeom prst="rect">
            <a:avLst/>
          </a:prstGeom>
          <a:noFill/>
          <a:ln>
            <a:noFill/>
          </a:ln>
        </p:spPr>
        <p:txBody>
          <a:bodyPr anchorCtr="0" anchor="ctr" bIns="91425" lIns="91425" rIns="91425" tIns="91425">
            <a:noAutofit/>
          </a:bodyPr>
          <a:lstStyle/>
          <a:p>
            <a:pPr lvl="0" rtl="0">
              <a:lnSpc>
                <a:spcPct val="115000"/>
              </a:lnSpc>
              <a:spcBef>
                <a:spcPts val="0"/>
              </a:spcBef>
              <a:spcAft>
                <a:spcPts val="1600"/>
              </a:spcAft>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1246050"/>
            <a:ext cx="8520600" cy="2651400"/>
          </a:xfrm>
          <a:prstGeom prst="rect">
            <a:avLst/>
          </a:prstGeom>
        </p:spPr>
        <p:txBody>
          <a:bodyPr anchorCtr="0" anchor="t" bIns="91425" lIns="91425" rIns="91425" tIns="91425">
            <a:noAutofit/>
          </a:bodyPr>
          <a:lstStyle/>
          <a:p>
            <a:pPr lvl="0" rtl="0" algn="ctr">
              <a:spcBef>
                <a:spcPts val="0"/>
              </a:spcBef>
              <a:buNone/>
            </a:pPr>
            <a:r>
              <a:rPr lang="en"/>
              <a:t>Which, </a:t>
            </a:r>
          </a:p>
          <a:p>
            <a:pPr lvl="0" rtl="0" algn="ctr">
              <a:spcBef>
                <a:spcPts val="0"/>
              </a:spcBef>
              <a:buNone/>
            </a:pPr>
            <a:r>
              <a:rPr lang="en"/>
              <a:t>if any, </a:t>
            </a:r>
          </a:p>
          <a:p>
            <a:pPr lvl="0" rtl="0" algn="ctr">
              <a:spcBef>
                <a:spcPts val="0"/>
              </a:spcBef>
              <a:buNone/>
            </a:pPr>
            <a:r>
              <a:rPr lang="en"/>
              <a:t>values of the “agile” approach </a:t>
            </a:r>
          </a:p>
          <a:p>
            <a:pPr lvl="0" rtl="0" algn="ctr">
              <a:spcBef>
                <a:spcPts val="0"/>
              </a:spcBef>
              <a:buNone/>
            </a:pPr>
            <a:r>
              <a:rPr lang="en"/>
              <a:t>to software development </a:t>
            </a:r>
          </a:p>
          <a:p>
            <a:pPr lvl="0" rtl="0" algn="ctr">
              <a:spcBef>
                <a:spcPts val="0"/>
              </a:spcBef>
              <a:buNone/>
            </a:pPr>
            <a:r>
              <a:rPr lang="en"/>
              <a:t>are violated by </a:t>
            </a:r>
          </a:p>
          <a:p>
            <a:pPr lvl="0" rtl="0" algn="ctr">
              <a:spcBef>
                <a:spcPts val="0"/>
              </a:spcBef>
              <a:buNone/>
            </a:pPr>
            <a:r>
              <a:rPr lang="en"/>
              <a:t>the Waterfall Model?</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