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70" r:id="rId2"/>
    <p:sldId id="282" r:id="rId3"/>
    <p:sldId id="277" r:id="rId4"/>
    <p:sldId id="291" r:id="rId5"/>
    <p:sldId id="292" r:id="rId6"/>
    <p:sldId id="283" r:id="rId7"/>
    <p:sldId id="278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62" r:id="rId16"/>
    <p:sldId id="263" r:id="rId17"/>
    <p:sldId id="265" r:id="rId18"/>
    <p:sldId id="266" r:id="rId19"/>
    <p:sldId id="269" r:id="rId20"/>
    <p:sldId id="293" r:id="rId21"/>
    <p:sldId id="276" r:id="rId22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354" y="-2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14913" cy="375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03950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59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 alt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59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 alt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59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 alt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591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88C828DA-E777-4E8C-8B79-DBE44510C0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293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5FD292-CC1D-41CB-A405-0B39E71BE44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B21A7E-4F64-40E2-B5F3-7A28F447DCC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DFA46E-824D-4A31-9F5E-C0445B925A2A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E807FA-A29A-4976-B29A-DA391917B05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ea typeface="Microsoft YaHei" charset="-122"/>
              </a:rPr>
              <a:t>Multiple servers. Why?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9B8059-6494-431E-840A-9573D315E4A2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97781E-1041-4678-923C-E8477A89C0B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5FD292-CC1D-41CB-A405-0B39E71BE442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992328-007E-4352-BD6F-E037149AC1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55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F8A78D5-2484-41F3-9FF8-A7A457A703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17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6150" y="301625"/>
            <a:ext cx="2263775" cy="6442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0512" cy="6442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AA0F8C-02BF-4030-8357-0A45903982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176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56687" cy="1247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33625" cy="50641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81350" cy="50641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33625" cy="506413"/>
          </a:xfrm>
        </p:spPr>
        <p:txBody>
          <a:bodyPr/>
          <a:lstStyle>
            <a:lvl1pPr>
              <a:defRPr/>
            </a:lvl1pPr>
          </a:lstStyle>
          <a:p>
            <a:fld id="{F47D7A8F-DC5A-416A-835A-D1458EFEFE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26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69AC6C-9A19-4869-8640-DAEACBBE6E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74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2AF311-A405-4BCD-B0D6-C8EFC36FC7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70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1350" cy="497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6988" y="1768475"/>
            <a:ext cx="4452937" cy="497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63C196-787A-4C65-B190-52840A42F0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97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D2CACC-A263-4ABC-9669-C138EBDBB8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25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E7408E-7017-4D24-8471-6C1489DD7A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27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00BBB0-0664-46C2-97FB-77608651F9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33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9755AD6-5FAE-4EC8-94A0-803856A508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62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D53EAC-1D85-4DDA-B2CC-D165F9A2D3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140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6687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6687" cy="497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36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13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36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03994710-2FBF-4551-ABF6-FAFD0B1B06D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NCblGv0zjU" TargetMode="External"/><Relationship Id="rId2" Type="http://schemas.openxmlformats.org/officeDocument/2006/relationships/hyperlink" Target="https://www.youtube.com/watch?v=AyoNHIl-QL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Informatics 43 – May 26,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7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712" y="779965"/>
            <a:ext cx="7084479" cy="602685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sz="3500" dirty="0">
                <a:solidFill>
                  <a:schemeClr val="tx1"/>
                </a:solidFill>
              </a:rPr>
              <a:t>Model View Controller Architecture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0055" y="1655538"/>
            <a:ext cx="8988557" cy="2320014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sz="3100" dirty="0">
                <a:solidFill>
                  <a:schemeClr val="tx1"/>
                </a:solidFill>
              </a:rPr>
              <a:t>Key benefits (from Ian Davis):</a:t>
            </a:r>
          </a:p>
          <a:p>
            <a:pPr marL="503972" indent="-503972">
              <a:buFont typeface="Arial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Decouples model and view – one model can support multiple views.</a:t>
            </a:r>
          </a:p>
          <a:p>
            <a:pPr marL="503972" indent="-503972">
              <a:buFont typeface="Arial" pitchFamily="34" charset="0"/>
              <a:buChar char="•"/>
            </a:pPr>
            <a:r>
              <a:rPr lang="en-US" sz="3100" dirty="0">
                <a:solidFill>
                  <a:schemeClr val="tx1"/>
                </a:solidFill>
              </a:rPr>
              <a:t>Decouples view and controller – can change the way a view responds to user input.</a:t>
            </a:r>
          </a:p>
        </p:txBody>
      </p:sp>
      <p:pic>
        <p:nvPicPr>
          <p:cNvPr id="22530" name="Picture 2" descr="http://blog.chinatells.com/wp-content/uploads/2009/09/BFF8F-decou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235" y="4367812"/>
            <a:ext cx="3205118" cy="260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283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9992" y="779966"/>
            <a:ext cx="7084479" cy="602685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sz="3500" dirty="0"/>
              <a:t>Model View Controller Architecture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11" y="671971"/>
            <a:ext cx="8138005" cy="640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547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8912" y="779965"/>
            <a:ext cx="7084479" cy="602685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sz="3500" dirty="0">
                <a:solidFill>
                  <a:schemeClr val="tx1"/>
                </a:solidFill>
              </a:rPr>
              <a:t>Model View Controller Architecture</a:t>
            </a:r>
          </a:p>
        </p:txBody>
      </p:sp>
      <p:pic>
        <p:nvPicPr>
          <p:cNvPr id="2050" name="Picture 2" descr="http://www.matchware.com/en/images/om/d_mv3be_gant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47" y="1595932"/>
            <a:ext cx="8705071" cy="533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914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6081" y="779965"/>
            <a:ext cx="7084479" cy="602685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sz="3500" dirty="0">
                <a:solidFill>
                  <a:schemeClr val="tx1"/>
                </a:solidFill>
              </a:rPr>
              <a:t>Model View Controller Architecture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0078" y="3023870"/>
            <a:ext cx="7836486" cy="989072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sz="3100" dirty="0">
                <a:solidFill>
                  <a:schemeClr val="tx1"/>
                </a:solidFill>
              </a:rPr>
              <a:t>People interpret “Controller” in different ways.</a:t>
            </a:r>
          </a:p>
        </p:txBody>
      </p:sp>
    </p:spTree>
    <p:extLst>
      <p:ext uri="{BB962C8B-B14F-4D97-AF65-F5344CB8AC3E}">
        <p14:creationId xmlns:p14="http://schemas.microsoft.com/office/powerpoint/2010/main" val="4005618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639763" y="1279525"/>
            <a:ext cx="8961437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4000"/>
              <a:t>Facebook has over 1 billion users!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2871788"/>
            <a:ext cx="6753225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4226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189038"/>
            <a:ext cx="6464300" cy="566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300"/>
              <a:t>Does Facebook only have one server?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365125"/>
            <a:ext cx="7194550" cy="630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38150" y="1371600"/>
            <a:ext cx="9070975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/>
              <a:t>Facebook has LOTS and LOTS of servers.</a:t>
            </a:r>
          </a:p>
          <a:p>
            <a:pPr algn="ctr">
              <a:buClrTx/>
              <a:buFontTx/>
              <a:buNone/>
            </a:pPr>
            <a:endParaRPr lang="en-US" altLang="en-US" sz="3200"/>
          </a:p>
          <a:p>
            <a:pPr algn="ctr">
              <a:buClrTx/>
              <a:buFontTx/>
              <a:buNone/>
            </a:pPr>
            <a:r>
              <a:rPr lang="en-US" altLang="en-US" sz="3200"/>
              <a:t>&gt;</a:t>
            </a:r>
            <a:r>
              <a:rPr lang="en-US" altLang="en-US" sz="3200" b="1"/>
              <a:t>180,000 servers</a:t>
            </a:r>
            <a:r>
              <a:rPr lang="en-US" altLang="en-US" sz="3200"/>
              <a:t> across multiple data centers.</a:t>
            </a:r>
          </a:p>
          <a:p>
            <a:pPr algn="ctr">
              <a:buClrTx/>
              <a:buFontTx/>
              <a:buNone/>
            </a:pPr>
            <a:endParaRPr lang="en-US" altLang="en-US" sz="320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114800"/>
            <a:ext cx="4516438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4114800"/>
            <a:ext cx="5029200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731838"/>
            <a:ext cx="8483600" cy="420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4206875"/>
            <a:ext cx="2667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5608638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What do software architects do?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6912" y="1722437"/>
            <a:ext cx="9070975" cy="4989513"/>
          </a:xfrm>
          <a:ln/>
        </p:spPr>
        <p:txBody>
          <a:bodyPr/>
          <a:lstStyle/>
          <a:p>
            <a:pPr marL="419100" indent="-314325">
              <a:buSzPct val="45000"/>
              <a:buFont typeface="Wingdings" charset="2"/>
              <a:buChar char=""/>
              <a:tabLst>
                <a:tab pos="419100" algn="l"/>
                <a:tab pos="531813" algn="l"/>
                <a:tab pos="989013" algn="l"/>
                <a:tab pos="1446213" algn="l"/>
                <a:tab pos="1903413" algn="l"/>
                <a:tab pos="2360613" algn="l"/>
                <a:tab pos="2817813" algn="l"/>
                <a:tab pos="3275013" algn="l"/>
                <a:tab pos="3732213" algn="l"/>
                <a:tab pos="4189413" algn="l"/>
                <a:tab pos="4646613" algn="l"/>
                <a:tab pos="5103813" algn="l"/>
                <a:tab pos="5561013" algn="l"/>
                <a:tab pos="6018213" algn="l"/>
                <a:tab pos="6475413" algn="l"/>
                <a:tab pos="6932613" algn="l"/>
                <a:tab pos="7389813" algn="l"/>
                <a:tab pos="7847013" algn="l"/>
                <a:tab pos="8304213" algn="l"/>
                <a:tab pos="8761413" algn="l"/>
                <a:tab pos="9218613" algn="l"/>
              </a:tabLst>
            </a:pPr>
            <a:r>
              <a:rPr lang="en-US" altLang="en-US" dirty="0" smtClean="0"/>
              <a:t>Figure </a:t>
            </a:r>
            <a:r>
              <a:rPr lang="en-US" altLang="en-US" dirty="0"/>
              <a:t>out non-functional requirements</a:t>
            </a:r>
          </a:p>
          <a:p>
            <a:pPr marL="419100" indent="-314325">
              <a:buSzPct val="45000"/>
              <a:buFont typeface="Wingdings" charset="2"/>
              <a:buChar char=""/>
              <a:tabLst>
                <a:tab pos="419100" algn="l"/>
                <a:tab pos="531813" algn="l"/>
                <a:tab pos="989013" algn="l"/>
                <a:tab pos="1446213" algn="l"/>
                <a:tab pos="1903413" algn="l"/>
                <a:tab pos="2360613" algn="l"/>
                <a:tab pos="2817813" algn="l"/>
                <a:tab pos="3275013" algn="l"/>
                <a:tab pos="3732213" algn="l"/>
                <a:tab pos="4189413" algn="l"/>
                <a:tab pos="4646613" algn="l"/>
                <a:tab pos="5103813" algn="l"/>
                <a:tab pos="5561013" algn="l"/>
                <a:tab pos="6018213" algn="l"/>
                <a:tab pos="6475413" algn="l"/>
                <a:tab pos="6932613" algn="l"/>
                <a:tab pos="7389813" algn="l"/>
                <a:tab pos="7847013" algn="l"/>
                <a:tab pos="8304213" algn="l"/>
                <a:tab pos="8761413" algn="l"/>
                <a:tab pos="9218613" algn="l"/>
              </a:tabLst>
            </a:pPr>
            <a:r>
              <a:rPr lang="en-US" altLang="en-US" dirty="0" smtClean="0"/>
              <a:t>Figure </a:t>
            </a:r>
            <a:r>
              <a:rPr lang="en-US" altLang="en-US" dirty="0"/>
              <a:t>out what the components should be and how they </a:t>
            </a:r>
            <a:r>
              <a:rPr lang="en-US" altLang="en-US" dirty="0" smtClean="0"/>
              <a:t>communicate</a:t>
            </a:r>
            <a:r>
              <a:rPr lang="en-US" altLang="en-US" dirty="0"/>
              <a:t> </a:t>
            </a:r>
            <a:r>
              <a:rPr lang="en-US" altLang="en-US" dirty="0" smtClean="0"/>
              <a:t>– select and modify architectural styles.</a:t>
            </a:r>
          </a:p>
          <a:p>
            <a:pPr marL="419100" indent="-314325">
              <a:buSzPct val="45000"/>
              <a:buFont typeface="Wingdings" charset="2"/>
              <a:buChar char=""/>
              <a:tabLst>
                <a:tab pos="419100" algn="l"/>
                <a:tab pos="531813" algn="l"/>
                <a:tab pos="989013" algn="l"/>
                <a:tab pos="1446213" algn="l"/>
                <a:tab pos="1903413" algn="l"/>
                <a:tab pos="2360613" algn="l"/>
                <a:tab pos="2817813" algn="l"/>
                <a:tab pos="3275013" algn="l"/>
                <a:tab pos="3732213" algn="l"/>
                <a:tab pos="4189413" algn="l"/>
                <a:tab pos="4646613" algn="l"/>
                <a:tab pos="5103813" algn="l"/>
                <a:tab pos="5561013" algn="l"/>
                <a:tab pos="6018213" algn="l"/>
                <a:tab pos="6475413" algn="l"/>
                <a:tab pos="6932613" algn="l"/>
                <a:tab pos="7389813" algn="l"/>
                <a:tab pos="7847013" algn="l"/>
                <a:tab pos="8304213" algn="l"/>
                <a:tab pos="8761413" algn="l"/>
                <a:tab pos="9218613" algn="l"/>
              </a:tabLst>
            </a:pPr>
            <a:r>
              <a:rPr lang="en-US" altLang="en-US" dirty="0" smtClean="0"/>
              <a:t>Instruct programmers</a:t>
            </a:r>
          </a:p>
          <a:p>
            <a:pPr marL="419100" indent="-314325">
              <a:buSzPct val="45000"/>
              <a:buFont typeface="Wingdings" charset="2"/>
              <a:buChar char=""/>
              <a:tabLst>
                <a:tab pos="419100" algn="l"/>
                <a:tab pos="531813" algn="l"/>
                <a:tab pos="989013" algn="l"/>
                <a:tab pos="1446213" algn="l"/>
                <a:tab pos="1903413" algn="l"/>
                <a:tab pos="2360613" algn="l"/>
                <a:tab pos="2817813" algn="l"/>
                <a:tab pos="3275013" algn="l"/>
                <a:tab pos="3732213" algn="l"/>
                <a:tab pos="4189413" algn="l"/>
                <a:tab pos="4646613" algn="l"/>
                <a:tab pos="5103813" algn="l"/>
                <a:tab pos="5561013" algn="l"/>
                <a:tab pos="6018213" algn="l"/>
                <a:tab pos="6475413" algn="l"/>
                <a:tab pos="6932613" algn="l"/>
                <a:tab pos="7389813" algn="l"/>
                <a:tab pos="7847013" algn="l"/>
                <a:tab pos="8304213" algn="l"/>
                <a:tab pos="8761413" algn="l"/>
                <a:tab pos="9218613" algn="l"/>
              </a:tabLst>
            </a:pPr>
            <a:r>
              <a:rPr lang="en-US" altLang="en-US" dirty="0" smtClean="0"/>
              <a:t>Design </a:t>
            </a:r>
            <a:r>
              <a:rPr lang="en-US" altLang="en-US" dirty="0"/>
              <a:t>tests</a:t>
            </a:r>
          </a:p>
          <a:p>
            <a:pPr marL="419100" indent="-314325">
              <a:buSzPct val="45000"/>
              <a:buFont typeface="Wingdings" charset="2"/>
              <a:buChar char=""/>
              <a:tabLst>
                <a:tab pos="419100" algn="l"/>
                <a:tab pos="531813" algn="l"/>
                <a:tab pos="989013" algn="l"/>
                <a:tab pos="1446213" algn="l"/>
                <a:tab pos="1903413" algn="l"/>
                <a:tab pos="2360613" algn="l"/>
                <a:tab pos="2817813" algn="l"/>
                <a:tab pos="3275013" algn="l"/>
                <a:tab pos="3732213" algn="l"/>
                <a:tab pos="4189413" algn="l"/>
                <a:tab pos="4646613" algn="l"/>
                <a:tab pos="5103813" algn="l"/>
                <a:tab pos="5561013" algn="l"/>
                <a:tab pos="6018213" algn="l"/>
                <a:tab pos="6475413" algn="l"/>
                <a:tab pos="6932613" algn="l"/>
                <a:tab pos="7389813" algn="l"/>
                <a:tab pos="7847013" algn="l"/>
                <a:tab pos="8304213" algn="l"/>
                <a:tab pos="8761413" algn="l"/>
                <a:tab pos="9218613" algn="l"/>
              </a:tabLst>
            </a:pPr>
            <a:r>
              <a:rPr lang="en-US" altLang="en-US" dirty="0"/>
              <a:t>Code (yes, software architects code)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rost\Downloads\InCaseOfEmergen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2" y="655637"/>
            <a:ext cx="6019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400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Style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768475"/>
            <a:ext cx="9056687" cy="513556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Client-Server</a:t>
            </a:r>
          </a:p>
          <a:p>
            <a:pPr>
              <a:spcAft>
                <a:spcPts val="600"/>
              </a:spcAft>
            </a:pPr>
            <a:r>
              <a:rPr lang="en-US" dirty="0"/>
              <a:t>n-tier (3-tier)</a:t>
            </a:r>
          </a:p>
          <a:p>
            <a:pPr>
              <a:spcAft>
                <a:spcPts val="600"/>
              </a:spcAft>
            </a:pPr>
            <a:r>
              <a:rPr lang="en-US" dirty="0"/>
              <a:t>Pipes and filters</a:t>
            </a:r>
          </a:p>
          <a:p>
            <a:pPr>
              <a:spcAft>
                <a:spcPts val="600"/>
              </a:spcAft>
            </a:pPr>
            <a:r>
              <a:rPr lang="en-US" dirty="0"/>
              <a:t>Event driven</a:t>
            </a:r>
          </a:p>
          <a:p>
            <a:pPr>
              <a:spcAft>
                <a:spcPts val="600"/>
              </a:spcAft>
            </a:pPr>
            <a:r>
              <a:rPr lang="en-US" dirty="0"/>
              <a:t>Layered</a:t>
            </a:r>
          </a:p>
          <a:p>
            <a:pPr>
              <a:spcAft>
                <a:spcPts val="600"/>
              </a:spcAft>
            </a:pPr>
            <a:r>
              <a:rPr lang="en-US" dirty="0"/>
              <a:t>Database centric</a:t>
            </a:r>
          </a:p>
          <a:p>
            <a:pPr>
              <a:spcAft>
                <a:spcPts val="600"/>
              </a:spcAft>
            </a:pPr>
            <a:r>
              <a:rPr lang="en-US" dirty="0"/>
              <a:t>Model View Controller (MVC</a:t>
            </a:r>
            <a:r>
              <a:rPr lang="en-US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i="1" dirty="0"/>
              <a:t>	</a:t>
            </a:r>
            <a:r>
              <a:rPr lang="en-US" i="1" dirty="0" smtClean="0"/>
              <a:t>these are not completely distinct, these are not orthogonal, and they are not all addressing the same scale of software system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909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45720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altLang="en-US" sz="2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kumimoji="0" lang="en-US" altLang="en-US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3112" y="1874837"/>
            <a:ext cx="8077200" cy="2840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“Where do they find the time?”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Clay </a:t>
            </a:r>
            <a:r>
              <a:rPr lang="en-US" sz="2400" dirty="0" err="1" smtClean="0">
                <a:solidFill>
                  <a:schemeClr val="tx1"/>
                </a:solidFill>
              </a:rPr>
              <a:t>Shirky</a:t>
            </a:r>
            <a:r>
              <a:rPr lang="en-US" sz="2400" dirty="0" smtClean="0">
                <a:solidFill>
                  <a:schemeClr val="tx1"/>
                </a:solidFill>
              </a:rPr>
              <a:t>: Cognitive Surplus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Part 1: 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US" sz="2400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www.youtube.com/watch?v=AyoNHIl-QLQ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Part 2: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2400" dirty="0" smtClean="0">
                <a:solidFill>
                  <a:schemeClr val="tx1"/>
                </a:solidFill>
                <a:hlinkClick r:id="rId3"/>
              </a:rPr>
              <a:t>www.youtube.com/watch?v=jNCblGv0zjU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0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9912" y="779966"/>
            <a:ext cx="6721367" cy="602685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sz="3500" dirty="0">
                <a:solidFill>
                  <a:schemeClr val="tx1"/>
                </a:solidFill>
              </a:rPr>
              <a:t>Architectural Styles and Patterns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0055" y="1655539"/>
            <a:ext cx="8988557" cy="498189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sz="3100" dirty="0">
                <a:solidFill>
                  <a:schemeClr val="tx1"/>
                </a:solidFill>
              </a:rPr>
              <a:t>A named, commonly used set of</a:t>
            </a:r>
          </a:p>
          <a:p>
            <a:endParaRPr lang="en-US" sz="3100" dirty="0">
              <a:solidFill>
                <a:schemeClr val="tx1"/>
              </a:solidFill>
            </a:endParaRPr>
          </a:p>
          <a:p>
            <a:r>
              <a:rPr lang="en-US" sz="3100" b="1" dirty="0">
                <a:solidFill>
                  <a:schemeClr val="tx1"/>
                </a:solidFill>
              </a:rPr>
              <a:t>Components</a:t>
            </a:r>
            <a:r>
              <a:rPr lang="en-US" sz="3100" dirty="0">
                <a:solidFill>
                  <a:schemeClr val="tx1"/>
                </a:solidFill>
              </a:rPr>
              <a:t> – subsets of functionality (we are concerned with what a component does, not how it is implemented) – aka modules</a:t>
            </a:r>
          </a:p>
          <a:p>
            <a:endParaRPr lang="en-US" sz="3100" dirty="0">
              <a:solidFill>
                <a:schemeClr val="tx1"/>
              </a:solidFill>
            </a:endParaRPr>
          </a:p>
          <a:p>
            <a:r>
              <a:rPr lang="en-US" sz="3100" dirty="0">
                <a:solidFill>
                  <a:schemeClr val="tx1"/>
                </a:solidFill>
              </a:rPr>
              <a:t>And</a:t>
            </a:r>
          </a:p>
          <a:p>
            <a:r>
              <a:rPr lang="en-US" sz="3100" dirty="0">
                <a:solidFill>
                  <a:schemeClr val="tx1"/>
                </a:solidFill>
              </a:rPr>
              <a:t> </a:t>
            </a:r>
          </a:p>
          <a:p>
            <a:r>
              <a:rPr lang="en-US" sz="3100" b="1" dirty="0">
                <a:solidFill>
                  <a:schemeClr val="tx1"/>
                </a:solidFill>
              </a:rPr>
              <a:t>Connections</a:t>
            </a:r>
            <a:r>
              <a:rPr lang="en-US" sz="3100" dirty="0">
                <a:solidFill>
                  <a:schemeClr val="tx1"/>
                </a:solidFill>
              </a:rPr>
              <a:t> – function calls, shared memory, network traffic (message passing), sequencing, roles</a:t>
            </a:r>
          </a:p>
        </p:txBody>
      </p:sp>
    </p:spTree>
    <p:extLst>
      <p:ext uri="{BB962C8B-B14F-4D97-AF65-F5344CB8AC3E}">
        <p14:creationId xmlns:p14="http://schemas.microsoft.com/office/powerpoint/2010/main" val="31343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Pipes and filters – </a:t>
            </a:r>
            <a:br>
              <a:rPr lang="en-US" dirty="0" smtClean="0"/>
            </a:br>
            <a:r>
              <a:rPr lang="en-US" dirty="0" smtClean="0"/>
              <a:t>Unix </a:t>
            </a:r>
            <a:r>
              <a:rPr lang="en-US" dirty="0" smtClean="0"/>
              <a:t>command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12" y="2103437"/>
            <a:ext cx="9677400" cy="4419600"/>
          </a:xfrm>
        </p:spPr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'A-Z' 'a-z'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&lt;myfile.txt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'a-z' '\n' | sort |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w.txt</a:t>
            </a:r>
          </a:p>
          <a:p>
            <a:r>
              <a:rPr lang="en-US" dirty="0" err="1" smtClean="0">
                <a:cs typeface="Courier New" panose="02070309020205020404" pitchFamily="49" charset="0"/>
              </a:rPr>
              <a:t>tr</a:t>
            </a:r>
            <a:r>
              <a:rPr lang="en-US" dirty="0">
                <a:cs typeface="Courier New" panose="02070309020205020404" pitchFamily="49" charset="0"/>
              </a:rPr>
              <a:t> </a:t>
            </a:r>
            <a:r>
              <a:rPr lang="en-US" dirty="0" smtClean="0">
                <a:cs typeface="Courier New" panose="02070309020205020404" pitchFamily="49" charset="0"/>
              </a:rPr>
              <a:t>“translate” uppercase to lower case</a:t>
            </a:r>
          </a:p>
          <a:p>
            <a:r>
              <a:rPr lang="en-US" dirty="0" err="1" smtClean="0">
                <a:cs typeface="Courier New" panose="02070309020205020404" pitchFamily="49" charset="0"/>
              </a:rPr>
              <a:t>tr</a:t>
            </a:r>
            <a:r>
              <a:rPr lang="en-US" dirty="0" smtClean="0">
                <a:cs typeface="Courier New" panose="02070309020205020404" pitchFamily="49" charset="0"/>
              </a:rPr>
              <a:t> turn everything except lowercase </a:t>
            </a:r>
            <a:r>
              <a:rPr lang="en-US" dirty="0" smtClean="0">
                <a:cs typeface="Courier New" panose="02070309020205020404" pitchFamily="49" charset="0"/>
              </a:rPr>
              <a:t>(‘-c’ means </a:t>
            </a:r>
          </a:p>
          <a:p>
            <a:r>
              <a:rPr lang="en-US" dirty="0" smtClean="0">
                <a:cs typeface="Courier New" panose="02070309020205020404" pitchFamily="49" charset="0"/>
              </a:rPr>
              <a:t>‘complement’) to </a:t>
            </a:r>
            <a:r>
              <a:rPr lang="en-US" dirty="0" smtClean="0">
                <a:cs typeface="Courier New" panose="02070309020205020404" pitchFamily="49" charset="0"/>
              </a:rPr>
              <a:t>newline</a:t>
            </a:r>
          </a:p>
          <a:p>
            <a:r>
              <a:rPr lang="en-US" dirty="0" smtClean="0">
                <a:cs typeface="Courier New" panose="02070309020205020404" pitchFamily="49" charset="0"/>
              </a:rPr>
              <a:t>sort puts words in alphabetical order</a:t>
            </a:r>
          </a:p>
          <a:p>
            <a:r>
              <a:rPr lang="en-US" dirty="0" err="1" smtClean="0">
                <a:cs typeface="Courier New" panose="02070309020205020404" pitchFamily="49" charset="0"/>
              </a:rPr>
              <a:t>uniq</a:t>
            </a:r>
            <a:r>
              <a:rPr lang="en-US" dirty="0" smtClean="0">
                <a:cs typeface="Courier New" panose="02070309020205020404" pitchFamily="49" charset="0"/>
              </a:rPr>
              <a:t> gets rid of duplicates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425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5512" y="1112837"/>
            <a:ext cx="8206037" cy="6275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yfile.txt: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What I said, what SHE said, what she said I said!!!</a:t>
            </a:r>
          </a:p>
          <a:p>
            <a:endParaRPr lang="en-US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what 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said, what she said, what she said 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said!!!</a:t>
            </a:r>
          </a:p>
          <a:p>
            <a:endParaRPr lang="en-US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what			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said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said			said			she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hat			said			what			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w.txt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				said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aid			said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hat			she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				she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said			what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what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aid			what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278312" y="2027237"/>
            <a:ext cx="0" cy="3810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458912" y="2789237"/>
            <a:ext cx="2819400" cy="3810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1763712" y="4618037"/>
            <a:ext cx="9906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3516312" y="4084637"/>
            <a:ext cx="9906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421312" y="4097544"/>
            <a:ext cx="99060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97556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Styles from last two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768475"/>
            <a:ext cx="9056687" cy="5364162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Client – Server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dirty="0" smtClean="0"/>
              <a:t>Typically, the client and the server are separate computers that communicate over a network.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3-tier / n-tier 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dirty="0" smtClean="0"/>
              <a:t>A generalization of client-server.  Each tier has one or more computers that communicate with adjacent tiers.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Pipes </a:t>
            </a:r>
            <a:r>
              <a:rPr lang="en-US" dirty="0" smtClean="0"/>
              <a:t>and filters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dirty="0" smtClean="0"/>
              <a:t>Each format of the input and output are the same for every filter, so the order of the filters can easily be rearranged.</a:t>
            </a:r>
          </a:p>
          <a:p>
            <a:pPr marL="457200" indent="-45720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19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Styles from last two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dirty="0" smtClean="0"/>
              <a:t>Event driven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dirty="0" smtClean="0"/>
              <a:t>The system reacts to events (which usually come from outside the system.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Layered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dirty="0" smtClean="0"/>
              <a:t>Typically, the modules in the various layers are all on one computer.  Modules on one layer are implemented by calling functions from the layer below.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22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Database-centric</a:t>
            </a:r>
            <a:endParaRPr lang="en-US" altLang="en-US" dirty="0"/>
          </a:p>
        </p:txBody>
      </p:sp>
      <p:pic>
        <p:nvPicPr>
          <p:cNvPr id="38914" name="Picture 2" descr="http://gemsres.com/story/may07/383045/fi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2" y="1951037"/>
            <a:ext cx="5867400" cy="445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9498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9583" y="779965"/>
            <a:ext cx="7084479" cy="602685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sz="3500" dirty="0">
                <a:solidFill>
                  <a:schemeClr val="tx1"/>
                </a:solidFill>
              </a:rPr>
              <a:t>Model View Controller Architecture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0055" y="1655538"/>
            <a:ext cx="8988557" cy="1432720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n-US" sz="3100" i="1" dirty="0">
                <a:solidFill>
                  <a:schemeClr val="tx1"/>
                </a:solidFill>
              </a:rPr>
              <a:t>View</a:t>
            </a:r>
            <a:r>
              <a:rPr lang="en-US" sz="3100" dirty="0">
                <a:solidFill>
                  <a:schemeClr val="tx1"/>
                </a:solidFill>
              </a:rPr>
              <a:t> components present information to the user.</a:t>
            </a:r>
          </a:p>
          <a:p>
            <a:r>
              <a:rPr lang="en-US" sz="3100" i="1" dirty="0">
                <a:solidFill>
                  <a:schemeClr val="tx1"/>
                </a:solidFill>
              </a:rPr>
              <a:t>Model</a:t>
            </a:r>
            <a:r>
              <a:rPr lang="en-US" sz="3100" dirty="0">
                <a:solidFill>
                  <a:schemeClr val="tx1"/>
                </a:solidFill>
              </a:rPr>
              <a:t>s store information and hold business rules.</a:t>
            </a:r>
          </a:p>
          <a:p>
            <a:r>
              <a:rPr lang="en-US" sz="3100" i="1" dirty="0">
                <a:solidFill>
                  <a:schemeClr val="tx1"/>
                </a:solidFill>
              </a:rPr>
              <a:t>Controller</a:t>
            </a:r>
            <a:r>
              <a:rPr lang="en-US" sz="3100" dirty="0">
                <a:solidFill>
                  <a:schemeClr val="tx1"/>
                </a:solidFill>
              </a:rPr>
              <a:t>s tell views and models to update.</a:t>
            </a:r>
            <a:endParaRPr lang="en-US" sz="3100" i="1" dirty="0">
              <a:solidFill>
                <a:schemeClr val="tx1"/>
              </a:solidFill>
            </a:endParaRPr>
          </a:p>
        </p:txBody>
      </p:sp>
      <p:pic>
        <p:nvPicPr>
          <p:cNvPr id="21506" name="Picture 2" descr="File:MVC-Pro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719" y="3359856"/>
            <a:ext cx="3360208" cy="367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118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34680</TotalTime>
  <Words>492</Words>
  <Application>Microsoft Office PowerPoint</Application>
  <PresentationFormat>Custom</PresentationFormat>
  <Paragraphs>101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Informatics 43 – May 26, 2016</vt:lpstr>
      <vt:lpstr>PowerPoint Presentation</vt:lpstr>
      <vt:lpstr>PowerPoint Presentation</vt:lpstr>
      <vt:lpstr>Pipes and filters –  Unix command example</vt:lpstr>
      <vt:lpstr>PowerPoint Presentation</vt:lpstr>
      <vt:lpstr>Styles from last two lectures</vt:lpstr>
      <vt:lpstr>Styles from last two lectures</vt:lpstr>
      <vt:lpstr>Database-centric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Does Facebook only have one server?</vt:lpstr>
      <vt:lpstr>PowerPoint Presentation</vt:lpstr>
      <vt:lpstr>PowerPoint Presentation</vt:lpstr>
      <vt:lpstr>PowerPoint Presentation</vt:lpstr>
      <vt:lpstr>What do software architects do?</vt:lpstr>
      <vt:lpstr>Architectural Style Recap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is...</dc:title>
  <dc:creator>John</dc:creator>
  <cp:lastModifiedBy>Frost,Dan</cp:lastModifiedBy>
  <cp:revision>23</cp:revision>
  <cp:lastPrinted>1601-01-01T00:00:00Z</cp:lastPrinted>
  <dcterms:created xsi:type="dcterms:W3CDTF">2013-04-11T08:01:32Z</dcterms:created>
  <dcterms:modified xsi:type="dcterms:W3CDTF">2016-05-26T15:38:12Z</dcterms:modified>
</cp:coreProperties>
</file>