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13" r:id="rId3"/>
    <p:sldId id="314" r:id="rId4"/>
    <p:sldId id="348" r:id="rId5"/>
    <p:sldId id="318" r:id="rId6"/>
    <p:sldId id="319" r:id="rId7"/>
    <p:sldId id="320" r:id="rId8"/>
    <p:sldId id="321" r:id="rId9"/>
    <p:sldId id="322" r:id="rId10"/>
    <p:sldId id="323" r:id="rId11"/>
    <p:sldId id="325" r:id="rId12"/>
    <p:sldId id="326" r:id="rId13"/>
    <p:sldId id="327" r:id="rId14"/>
    <p:sldId id="339" r:id="rId15"/>
    <p:sldId id="340" r:id="rId16"/>
    <p:sldId id="328" r:id="rId17"/>
    <p:sldId id="341" r:id="rId18"/>
    <p:sldId id="342" r:id="rId19"/>
    <p:sldId id="343" r:id="rId20"/>
    <p:sldId id="335" r:id="rId21"/>
    <p:sldId id="336" r:id="rId22"/>
    <p:sldId id="345" r:id="rId23"/>
    <p:sldId id="346" r:id="rId24"/>
    <p:sldId id="344" r:id="rId25"/>
    <p:sldId id="337" r:id="rId26"/>
    <p:sldId id="34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876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33894-7552-4CC1-B35B-198DDD1894E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078C0-114B-4D6B-B08D-FBBCC35C4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10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483F7C9C-5217-4689-B67A-6EBD8CEE50B2}" type="slidenum">
              <a:rPr lang="en-US" sz="1200">
                <a:latin typeface="Arial" charset="0"/>
              </a:rPr>
              <a:pPr/>
              <a:t>6</a:t>
            </a:fld>
            <a:endParaRPr lang="en-US" sz="120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4"/>
            <a:ext cx="5029200" cy="41163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756DE9E-1739-4AD8-A83F-6A3597B68484}" type="slidenum">
              <a:rPr lang="en-US" sz="1200">
                <a:latin typeface="Arial" charset="0"/>
              </a:rPr>
              <a:pPr/>
              <a:t>7</a:t>
            </a:fld>
            <a:endParaRPr lang="en-US" sz="1200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4"/>
            <a:ext cx="5029200" cy="41163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E2D622B4-4B5C-4880-B134-2453560F6992}" type="slidenum">
              <a:rPr lang="en-US" sz="1200">
                <a:latin typeface="Arial" charset="0"/>
              </a:rPr>
              <a:pPr/>
              <a:t>8</a:t>
            </a:fld>
            <a:endParaRPr lang="en-US" sz="1200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4"/>
            <a:ext cx="5029200" cy="41163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6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6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7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2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7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6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6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5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2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9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AD772-544D-4374-974A-97FDC031251A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9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1RqhRcPJZ0" TargetMode="External"/><Relationship Id="rId2" Type="http://schemas.openxmlformats.org/officeDocument/2006/relationships/hyperlink" Target="https://www.youtube.com/watch?v=szr0ezLyQHY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43 – May 24,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6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707570"/>
            <a:ext cx="3397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Architectural Styles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512761"/>
            <a:ext cx="7543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Victorian: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Arts and Crafts:</a:t>
            </a:r>
            <a:endParaRPr lang="en-US" sz="2800" dirty="0"/>
          </a:p>
        </p:txBody>
      </p:sp>
      <p:pic>
        <p:nvPicPr>
          <p:cNvPr id="4098" name="Picture 2" descr="http://www.dreamstime.com/victorian-architecture-thumb67166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1676400"/>
            <a:ext cx="1555461" cy="232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upload.wikimedia.org/wikipedia/commons/thumb/b/b7/LondonMidlandHotel-PS01.JPG/250px-LondonMidlandHotel-PS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76400"/>
            <a:ext cx="1745825" cy="232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theepochtimes.com/n2/images/stories/large/2009/01/13/bungaw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4343400"/>
            <a:ext cx="3295650" cy="2189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possumblog.mu.nu/images/bungalow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980" y="4549252"/>
            <a:ext cx="3057525" cy="228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34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707570"/>
            <a:ext cx="559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Architectural Styles and Patterns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16428" y="1501874"/>
            <a:ext cx="8153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named, commonly used set of</a:t>
            </a:r>
          </a:p>
          <a:p>
            <a:endParaRPr lang="en-US" sz="2800" dirty="0"/>
          </a:p>
          <a:p>
            <a:r>
              <a:rPr lang="en-US" sz="2800" b="1" dirty="0" smtClean="0"/>
              <a:t>Components</a:t>
            </a:r>
            <a:r>
              <a:rPr lang="en-US" sz="2800" dirty="0" smtClean="0"/>
              <a:t> – subsets of functionality (we are concerned with what a component does, not how it is implemented) – aka modules</a:t>
            </a:r>
          </a:p>
          <a:p>
            <a:endParaRPr lang="en-US" sz="2800" dirty="0"/>
          </a:p>
          <a:p>
            <a:r>
              <a:rPr lang="en-US" sz="2800" dirty="0" smtClean="0"/>
              <a:t>And</a:t>
            </a:r>
          </a:p>
          <a:p>
            <a:r>
              <a:rPr lang="en-US" sz="2800" dirty="0" smtClean="0"/>
              <a:t> </a:t>
            </a:r>
          </a:p>
          <a:p>
            <a:r>
              <a:rPr lang="en-US" sz="2800" b="1" dirty="0" smtClean="0"/>
              <a:t>Connections</a:t>
            </a:r>
            <a:r>
              <a:rPr lang="en-US" sz="2800" dirty="0" smtClean="0"/>
              <a:t> – function calls, shared memory, network traffic (message passing), sequencing, roles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041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718453"/>
            <a:ext cx="6282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Client – Server </a:t>
            </a:r>
            <a:r>
              <a:rPr lang="en-US" sz="3200" dirty="0" smtClean="0"/>
              <a:t>Architecture revisited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16428" y="1501874"/>
            <a:ext cx="815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</a:t>
            </a:r>
            <a:r>
              <a:rPr lang="en-US" sz="2800" i="1" dirty="0" smtClean="0"/>
              <a:t>server</a:t>
            </a:r>
            <a:r>
              <a:rPr lang="en-US" sz="2800" dirty="0" smtClean="0"/>
              <a:t> computer (or process) has computational or  memory resources that it provides to one or more</a:t>
            </a:r>
          </a:p>
          <a:p>
            <a:r>
              <a:rPr lang="en-US" sz="2800" i="1" dirty="0" smtClean="0"/>
              <a:t>client</a:t>
            </a:r>
            <a:r>
              <a:rPr lang="en-US" sz="2800" dirty="0" smtClean="0"/>
              <a:t> computers (or processes), typically over a network.</a:t>
            </a:r>
            <a:endParaRPr lang="en-US" sz="2800" i="1" dirty="0"/>
          </a:p>
        </p:txBody>
      </p:sp>
      <p:pic>
        <p:nvPicPr>
          <p:cNvPr id="12290" name="Picture 2" descr="http://evarigisconsulting.files.wordpress.com/2011/09/client-server-architecture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980" y="3429000"/>
            <a:ext cx="4634820" cy="287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19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707570"/>
            <a:ext cx="4762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Client – Server Architecture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16428" y="1501874"/>
            <a:ext cx="815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might a client request from a server?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i="1" dirty="0" smtClean="0"/>
              <a:t>Data – shared, real time / sensor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i="1" dirty="0" smtClean="0"/>
              <a:t>IP addresses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i="1" dirty="0" smtClean="0"/>
              <a:t>Verification of data (security, pirating)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i="1" dirty="0" smtClean="0"/>
              <a:t>Software updates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i="1" dirty="0" smtClean="0"/>
              <a:t>Computation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i="1" dirty="0" smtClean="0"/>
              <a:t>Web pages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i="1" dirty="0" smtClean="0"/>
              <a:t>Time of day</a:t>
            </a:r>
          </a:p>
        </p:txBody>
      </p:sp>
    </p:spTree>
    <p:extLst>
      <p:ext uri="{BB962C8B-B14F-4D97-AF65-F5344CB8AC3E}">
        <p14:creationId xmlns:p14="http://schemas.microsoft.com/office/powerpoint/2010/main" val="193679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707570"/>
            <a:ext cx="4762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Client – Server Architecture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01874"/>
            <a:ext cx="505097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 Apple’s Siri, the steps are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/>
              <a:t>Sound waves (voice) -&gt; text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/>
              <a:t>Text -&gt; query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/>
              <a:t>Query -&gt; answer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/>
              <a:t>Answer -&gt; Response text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/>
              <a:t>Response text -&gt; sound waves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719138"/>
            <a:ext cx="1331240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60572" y="1736281"/>
            <a:ext cx="348342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“Who is the president of the United States?”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FIND(“USA”, “President”)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Barack Obama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“The answer is Barack Obama”</a:t>
            </a:r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666" y="4343400"/>
            <a:ext cx="1331240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5105399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parts are computed on the client, which parts on the server?</a:t>
            </a:r>
          </a:p>
        </p:txBody>
      </p:sp>
    </p:spTree>
    <p:extLst>
      <p:ext uri="{BB962C8B-B14F-4D97-AF65-F5344CB8AC3E}">
        <p14:creationId xmlns:p14="http://schemas.microsoft.com/office/powerpoint/2010/main" val="208359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707570"/>
            <a:ext cx="4762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Client – Server Architecture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01874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 the World Wide Web, what is done by the server (e.g. uci.edu, google.com) and what is done by the client (my browser)?</a:t>
            </a:r>
          </a:p>
        </p:txBody>
      </p:sp>
    </p:spTree>
    <p:extLst>
      <p:ext uri="{BB962C8B-B14F-4D97-AF65-F5344CB8AC3E}">
        <p14:creationId xmlns:p14="http://schemas.microsoft.com/office/powerpoint/2010/main" val="82044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707570"/>
            <a:ext cx="3645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Layered Architecture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16428" y="1501874"/>
            <a:ext cx="815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Components are organized in layers.  Components in one layer generally make procedure calls to the layer below, and are independent of other components in the same layer.</a:t>
            </a:r>
            <a:endParaRPr lang="en-US" sz="2800" i="1" dirty="0"/>
          </a:p>
        </p:txBody>
      </p:sp>
      <p:pic>
        <p:nvPicPr>
          <p:cNvPr id="18434" name="Picture 2" descr="http://i.msdn.microsoft.com/dynimg/IC1488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5" y="3429000"/>
            <a:ext cx="4504432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7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707570"/>
            <a:ext cx="3645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Layered Architecture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16428" y="1501874"/>
            <a:ext cx="815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Typically, the layers are organized like this:</a:t>
            </a:r>
          </a:p>
          <a:p>
            <a:endParaRPr lang="en-US" sz="2800" dirty="0"/>
          </a:p>
          <a:p>
            <a:r>
              <a:rPr lang="en-US" sz="2800" dirty="0" smtClean="0"/>
              <a:t>TOP:		User / customer / outward facing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Middleware, standard components</a:t>
            </a:r>
          </a:p>
          <a:p>
            <a:r>
              <a:rPr lang="en-US" sz="2800" dirty="0" smtClean="0"/>
              <a:t>BOTTOM:	Hardware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876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707570"/>
            <a:ext cx="3645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Layered Architecture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16428" y="1501874"/>
            <a:ext cx="8153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Writing a graphics program:</a:t>
            </a:r>
          </a:p>
          <a:p>
            <a:endParaRPr lang="en-US" sz="2800" dirty="0"/>
          </a:p>
          <a:p>
            <a:r>
              <a:rPr lang="en-US" sz="2800" dirty="0" smtClean="0"/>
              <a:t>JAVA:		</a:t>
            </a:r>
            <a:r>
              <a:rPr lang="en-US" sz="2800" dirty="0" err="1" smtClean="0"/>
              <a:t>drawCircle</a:t>
            </a:r>
            <a:r>
              <a:rPr lang="en-US" sz="2800" dirty="0" smtClean="0"/>
              <a:t>(</a:t>
            </a:r>
            <a:r>
              <a:rPr lang="en-US" sz="2800" dirty="0" err="1" smtClean="0"/>
              <a:t>centerX</a:t>
            </a:r>
            <a:r>
              <a:rPr lang="en-US" sz="2800" dirty="0" smtClean="0"/>
              <a:t>, </a:t>
            </a:r>
            <a:r>
              <a:rPr lang="en-US" sz="2800" dirty="0" err="1" smtClean="0"/>
              <a:t>centerY</a:t>
            </a:r>
            <a:r>
              <a:rPr lang="en-US" sz="2800" dirty="0" smtClean="0"/>
              <a:t>, radius, color);</a:t>
            </a:r>
          </a:p>
          <a:p>
            <a:endParaRPr lang="en-US" sz="2800" dirty="0" smtClean="0"/>
          </a:p>
          <a:p>
            <a:r>
              <a:rPr lang="en-US" sz="2800" dirty="0" smtClean="0"/>
              <a:t>O/S:		</a:t>
            </a:r>
            <a:r>
              <a:rPr lang="en-US" sz="2800" dirty="0" err="1" smtClean="0"/>
              <a:t>SetDCPenColor</a:t>
            </a:r>
            <a:r>
              <a:rPr lang="en-US" sz="2800" dirty="0" smtClean="0"/>
              <a:t>(color);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Ellipse(</a:t>
            </a:r>
            <a:r>
              <a:rPr lang="en-US" sz="2800" dirty="0" err="1" smtClean="0"/>
              <a:t>cX</a:t>
            </a:r>
            <a:r>
              <a:rPr lang="en-US" sz="2800" dirty="0" smtClean="0"/>
              <a:t>-rad/2, cy-rad/2, rad*2, rad*2);</a:t>
            </a:r>
          </a:p>
          <a:p>
            <a:endParaRPr lang="en-US" sz="2800" dirty="0" smtClean="0"/>
          </a:p>
          <a:p>
            <a:r>
              <a:rPr lang="en-US" sz="2800" dirty="0" smtClean="0"/>
              <a:t>OPENGL:	</a:t>
            </a:r>
            <a:r>
              <a:rPr lang="en-US" sz="2800" dirty="0" err="1" smtClean="0"/>
              <a:t>glBegin</a:t>
            </a:r>
            <a:r>
              <a:rPr lang="en-US" sz="2800" dirty="0" smtClean="0"/>
              <a:t>(GL_LINE_LOOP);…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glEnd</a:t>
            </a:r>
            <a:r>
              <a:rPr lang="en-US" sz="2800" dirty="0" smtClean="0"/>
              <a:t>();</a:t>
            </a:r>
          </a:p>
          <a:p>
            <a:endParaRPr lang="en-US" sz="2800" dirty="0"/>
          </a:p>
          <a:p>
            <a:r>
              <a:rPr lang="en-US" sz="2800" dirty="0" smtClean="0"/>
              <a:t>Video Buffer: (255,255,255,255)…(255,0,0,0)…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700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707570"/>
            <a:ext cx="3645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Layered Architecture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1874"/>
            <a:ext cx="85126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OSI model for networks (Open Systems Interconnection):</a:t>
            </a:r>
          </a:p>
          <a:p>
            <a:endParaRPr lang="en-US" sz="2800" dirty="0"/>
          </a:p>
          <a:p>
            <a:r>
              <a:rPr lang="en-US" sz="2800" dirty="0" smtClean="0"/>
              <a:t>Application:	HTTP, SMTP, Telnet</a:t>
            </a:r>
          </a:p>
          <a:p>
            <a:endParaRPr lang="en-US" sz="2800" dirty="0" smtClean="0"/>
          </a:p>
          <a:p>
            <a:r>
              <a:rPr lang="en-US" sz="2800" dirty="0" smtClean="0"/>
              <a:t>Transport:	TCP, UDP</a:t>
            </a:r>
          </a:p>
          <a:p>
            <a:endParaRPr lang="en-US" sz="2800" dirty="0"/>
          </a:p>
          <a:p>
            <a:r>
              <a:rPr lang="en-US" sz="2800" dirty="0" smtClean="0"/>
              <a:t>Network:	IP (v4 or v6), AppleTalk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Physical:	DSL, IEEE 802.11, USB, Bluetooth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791200" y="5780705"/>
            <a:ext cx="2660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(showing 4 out of 7 layers)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00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863024"/>
            <a:ext cx="7468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Design Phase of Software Development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828800"/>
            <a:ext cx="8077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Something</a:t>
            </a:r>
            <a:r>
              <a:rPr lang="en-US" sz="2400" dirty="0" smtClean="0"/>
              <a:t> usually needs to be done </a:t>
            </a:r>
            <a:r>
              <a:rPr lang="en-US" sz="2400" u="sng" dirty="0" smtClean="0"/>
              <a:t>after</a:t>
            </a:r>
            <a:r>
              <a:rPr lang="en-US" sz="2400" dirty="0" smtClean="0"/>
              <a:t> the user’s requirements are specified and </a:t>
            </a:r>
            <a:r>
              <a:rPr lang="en-US" sz="2400" u="sng" dirty="0" smtClean="0"/>
              <a:t>before</a:t>
            </a:r>
            <a:r>
              <a:rPr lang="en-US" sz="2400" dirty="0" smtClean="0"/>
              <a:t> coding starts, especially on larger tasks.</a:t>
            </a:r>
          </a:p>
          <a:p>
            <a:endParaRPr lang="en-US" sz="2400" i="1" dirty="0"/>
          </a:p>
          <a:p>
            <a:pPr marL="457200" indent="-457200">
              <a:buAutoNum type="arabicPeriod"/>
            </a:pPr>
            <a:r>
              <a:rPr lang="en-US" sz="2400" dirty="0" smtClean="0"/>
              <a:t>Modularize the task so that multiple people can work on it.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Define modules and their interfaces.</a:t>
            </a:r>
          </a:p>
          <a:p>
            <a:pPr lvl="1"/>
            <a:endParaRPr lang="en-US" sz="16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Make system-wide decisions.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Architecture, languages, libraries, platforms.</a:t>
            </a:r>
          </a:p>
          <a:p>
            <a:pPr lvl="1"/>
            <a:endParaRPr lang="en-US" sz="16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Develop the specifications in more detail.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More “how”; consideration of trade-offs.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378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5803" y="707570"/>
            <a:ext cx="6105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Model View Controller Architecture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16428" y="1501874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View</a:t>
            </a:r>
            <a:r>
              <a:rPr lang="en-US" sz="2800" dirty="0" smtClean="0"/>
              <a:t> components present information to the user.</a:t>
            </a:r>
          </a:p>
          <a:p>
            <a:r>
              <a:rPr lang="en-US" sz="2800" i="1" dirty="0" smtClean="0"/>
              <a:t>Model</a:t>
            </a:r>
            <a:r>
              <a:rPr lang="en-US" sz="2800" dirty="0" smtClean="0"/>
              <a:t>s store information and hold business rules.</a:t>
            </a:r>
          </a:p>
          <a:p>
            <a:r>
              <a:rPr lang="en-US" sz="2800" i="1" dirty="0" smtClean="0"/>
              <a:t>Controller</a:t>
            </a:r>
            <a:r>
              <a:rPr lang="en-US" sz="2800" dirty="0" smtClean="0"/>
              <a:t>s tell views and models to update.</a:t>
            </a:r>
            <a:endParaRPr lang="en-US" sz="2800" i="1" dirty="0"/>
          </a:p>
        </p:txBody>
      </p:sp>
      <p:pic>
        <p:nvPicPr>
          <p:cNvPr id="21506" name="Picture 2" descr="File:MVC-Proce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048000"/>
            <a:ext cx="30480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436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5803" y="707570"/>
            <a:ext cx="6105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Model View Controller Architecture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16428" y="1501874"/>
            <a:ext cx="815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Key benefits (from Ian Davis):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Decouples model and view – one model can support multiple views.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Decouples view and controller – can change the way a view responds to user input.</a:t>
            </a:r>
            <a:endParaRPr lang="en-US" sz="2800" dirty="0"/>
          </a:p>
        </p:txBody>
      </p:sp>
      <p:pic>
        <p:nvPicPr>
          <p:cNvPr id="22530" name="Picture 2" descr="http://blog.chinatells.com/wp-content/uploads/2009/09/BFF8F-decou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962400"/>
            <a:ext cx="290732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072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5803" y="707570"/>
            <a:ext cx="6105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Model View Controller Architecture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833" y="609600"/>
            <a:ext cx="7381875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1169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5803" y="707570"/>
            <a:ext cx="6105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Model View Controller Architecture</a:t>
            </a:r>
            <a:endParaRPr lang="en-US" sz="3200" dirty="0"/>
          </a:p>
        </p:txBody>
      </p:sp>
      <p:pic>
        <p:nvPicPr>
          <p:cNvPr id="2050" name="Picture 2" descr="http://www.matchware.com/en/images/om/d_mv3be_gant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7896253" cy="483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3050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5803" y="707570"/>
            <a:ext cx="6105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Model View Controller Architecture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2743200"/>
            <a:ext cx="710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People interpret “Controller” in different ways.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75269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729338"/>
            <a:ext cx="3489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From the front lines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16428" y="1501874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Hacker news: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https://</a:t>
            </a:r>
            <a:r>
              <a:rPr lang="en-US" sz="2800" dirty="0" smtClean="0"/>
              <a:t>news.ycombinator.com/item?id=5514284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96650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057400"/>
            <a:ext cx="6781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Nordstrom Innovation Lab:</a:t>
            </a:r>
            <a:endParaRPr lang="en-US" sz="2400" dirty="0">
              <a:hlinkClick r:id="rId2"/>
            </a:endParaRPr>
          </a:p>
          <a:p>
            <a:endParaRPr lang="en-US" sz="2400" dirty="0" smtClean="0">
              <a:hlinkClick r:id="rId2"/>
            </a:endParaRPr>
          </a:p>
          <a:p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www.youtube.com/watch?v=szr0ezLyQHY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 Day in the Life of a Scrum Team:</a:t>
            </a:r>
          </a:p>
          <a:p>
            <a:endParaRPr lang="en-US" sz="2400" dirty="0"/>
          </a:p>
          <a:p>
            <a:r>
              <a:rPr lang="en-US" sz="2400" dirty="0">
                <a:hlinkClick r:id="rId3"/>
              </a:rPr>
              <a:t>https://www.youtube.com/watch?v=q1RqhRcPJZ0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86063" y="838200"/>
            <a:ext cx="8648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Two interesting  videos about Agile software development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52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863024"/>
            <a:ext cx="7468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Design Phase of Software Development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8288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Architectural Design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High level overview (textbook)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structure(s) of a system (Bass </a:t>
            </a:r>
            <a:r>
              <a:rPr lang="en-US" sz="2400" i="1" dirty="0" smtClean="0"/>
              <a:t>et al.</a:t>
            </a:r>
            <a:r>
              <a:rPr lang="en-US" sz="2400" dirty="0" smtClean="0"/>
              <a:t> in textbook)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principle design decisions about a system (ISR at UCI)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skeleton of a system (</a:t>
            </a:r>
            <a:r>
              <a:rPr lang="en-US" sz="2400" dirty="0" err="1" smtClean="0"/>
              <a:t>Razzie</a:t>
            </a:r>
            <a:r>
              <a:rPr lang="en-US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107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Architectural options for 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 to person, via a carrier, receiver pays</a:t>
            </a:r>
          </a:p>
          <a:p>
            <a:r>
              <a:rPr lang="en-US" dirty="0" smtClean="0"/>
              <a:t>Person to post office to central post office to local post office to person, sender pays (“penny stamp”)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629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2990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following 3 slides are borrowed from Prof. Andre van der </a:t>
            </a:r>
            <a:r>
              <a:rPr lang="en-US" sz="3200" dirty="0" err="1" smtClean="0"/>
              <a:t>Hoek</a:t>
            </a:r>
            <a:r>
              <a:rPr lang="en-US" sz="3200" dirty="0" smtClean="0"/>
              <a:t>, who has taught this class in the past.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353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5" name="Picture 4" descr="Fig 1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76400"/>
            <a:ext cx="4786313" cy="427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Architecture in action: WWW</a:t>
            </a:r>
          </a:p>
        </p:txBody>
      </p:sp>
      <p:sp>
        <p:nvSpPr>
          <p:cNvPr id="5939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This is the Web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4419600"/>
            <a:ext cx="330654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Each node is a web page.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477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3" name="Picture 4" descr="Fig 1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752600"/>
            <a:ext cx="5715000" cy="389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4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Architecture in action: WWW</a:t>
            </a:r>
          </a:p>
        </p:txBody>
      </p:sp>
      <p:sp>
        <p:nvSpPr>
          <p:cNvPr id="61445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 is this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5726668"/>
            <a:ext cx="803059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Origin server: a server (computer) on which a resource resides. User agent: browser.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0960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BC452645-F1FB-4C9A-AB65-574BA7F21374}" type="slidenum">
              <a:rPr lang="en-US" sz="1200">
                <a:latin typeface="Arial Black" charset="0"/>
              </a:rPr>
              <a:pPr/>
              <a:t>8</a:t>
            </a:fld>
            <a:endParaRPr lang="en-US" sz="1200">
              <a:latin typeface="Arial Black" charset="0"/>
            </a:endParaRPr>
          </a:p>
        </p:txBody>
      </p:sp>
      <p:pic>
        <p:nvPicPr>
          <p:cNvPr id="63491" name="Picture 4" descr="Fig 1-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524000"/>
            <a:ext cx="4557713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Architecture in action: WWW</a:t>
            </a:r>
          </a:p>
        </p:txBody>
      </p:sp>
      <p:sp>
        <p:nvSpPr>
          <p:cNvPr id="6349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191000"/>
          </a:xfrm>
        </p:spPr>
        <p:txBody>
          <a:bodyPr/>
          <a:lstStyle/>
          <a:p>
            <a:pPr eaLnBrk="1" hangingPunct="1"/>
            <a:r>
              <a:rPr lang="en-US" dirty="0" smtClean="0"/>
              <a:t>And this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3200400"/>
            <a:ext cx="2514600" cy="19389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Focus on what messages are transmitted between servers and user agents.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446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3457" y="707570"/>
            <a:ext cx="559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Architectural Styles and Patterns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512761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Collections of decisions that work well together.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131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5689</TotalTime>
  <Words>707</Words>
  <Application>Microsoft Office PowerPoint</Application>
  <PresentationFormat>On-screen Show (4:3)</PresentationFormat>
  <Paragraphs>133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Informatics 43 – May 24, 2016</vt:lpstr>
      <vt:lpstr>PowerPoint Presentation</vt:lpstr>
      <vt:lpstr>PowerPoint Presentation</vt:lpstr>
      <vt:lpstr>Architectural options for mail</vt:lpstr>
      <vt:lpstr>PowerPoint Presentation</vt:lpstr>
      <vt:lpstr>Architecture in action: WWW</vt:lpstr>
      <vt:lpstr>Architecture in action: WWW</vt:lpstr>
      <vt:lpstr>Architecture in action: WWW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Informatics 43 – April 2, 2013</dc:title>
  <dc:creator>Frost,Dan</dc:creator>
  <cp:lastModifiedBy>Frost,Dan</cp:lastModifiedBy>
  <cp:revision>138</cp:revision>
  <dcterms:created xsi:type="dcterms:W3CDTF">2013-03-30T19:26:03Z</dcterms:created>
  <dcterms:modified xsi:type="dcterms:W3CDTF">2016-05-24T15:50:24Z</dcterms:modified>
</cp:coreProperties>
</file>