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70" r:id="rId2"/>
    <p:sldId id="289" r:id="rId3"/>
    <p:sldId id="278" r:id="rId4"/>
    <p:sldId id="279" r:id="rId5"/>
    <p:sldId id="280" r:id="rId6"/>
    <p:sldId id="281" r:id="rId7"/>
    <p:sldId id="256" r:id="rId8"/>
    <p:sldId id="282" r:id="rId9"/>
    <p:sldId id="283" r:id="rId10"/>
    <p:sldId id="284" r:id="rId11"/>
    <p:sldId id="285" r:id="rId12"/>
    <p:sldId id="286" r:id="rId13"/>
    <p:sldId id="271" r:id="rId14"/>
    <p:sldId id="288" r:id="rId15"/>
    <p:sldId id="260" r:id="rId16"/>
    <p:sldId id="287" r:id="rId17"/>
    <p:sldId id="290" r:id="rId18"/>
    <p:sldId id="272" r:id="rId19"/>
    <p:sldId id="291" r:id="rId20"/>
    <p:sldId id="273" r:id="rId21"/>
    <p:sldId id="274" r:id="rId2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39" autoAdjust="0"/>
  </p:normalViewPr>
  <p:slideViewPr>
    <p:cSldViewPr>
      <p:cViewPr>
        <p:scale>
          <a:sx n="96" d="100"/>
          <a:sy n="96" d="100"/>
        </p:scale>
        <p:origin x="-18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49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395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9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9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9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alt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9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8C828DA-E777-4E8C-8B79-DBE44510C0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293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66B19-F3C8-4178-AE77-8450892FA87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BFBFD-9721-4E7B-8CB4-69BA007DE7F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BFBFD-9721-4E7B-8CB4-69BA007DE7F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5FD292-CC1D-41CB-A405-0B39E71BE44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5FD292-CC1D-41CB-A405-0B39E71BE44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5FD292-CC1D-41CB-A405-0B39E71BE44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5FD292-CC1D-41CB-A405-0B39E71BE44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66B19-F3C8-4178-AE77-8450892FA87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66B19-F3C8-4178-AE77-8450892FA87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66B19-F3C8-4178-AE77-8450892FA87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66B19-F3C8-4178-AE77-8450892FA87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66B19-F3C8-4178-AE77-8450892FA87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BFBFD-9721-4E7B-8CB4-69BA007DE7F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BFBFD-9721-4E7B-8CB4-69BA007DE7F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BFBFD-9721-4E7B-8CB4-69BA007DE7F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992328-007E-4352-BD6F-E037149AC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55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8A78D5-2484-41F3-9FF8-A7A457A703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17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6150" y="301625"/>
            <a:ext cx="2263775" cy="6442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0512" cy="6442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AA0F8C-02BF-4030-8357-0A45903982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17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6687" cy="1247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33625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813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33625" cy="506413"/>
          </a:xfrm>
        </p:spPr>
        <p:txBody>
          <a:bodyPr/>
          <a:lstStyle>
            <a:lvl1pPr>
              <a:defRPr/>
            </a:lvl1pPr>
          </a:lstStyle>
          <a:p>
            <a:fld id="{F47D7A8F-DC5A-416A-835A-D1458EFEF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6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69AC6C-9A19-4869-8640-DAEACBBE6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74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2AF311-A405-4BCD-B0D6-C8EFC36FC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70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1350" cy="497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1768475"/>
            <a:ext cx="4452937" cy="497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63C196-787A-4C65-B190-52840A42F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97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D2CACC-A263-4ABC-9669-C138EBDBB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25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E7408E-7017-4D24-8471-6C1489DD7A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27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00BBB0-0664-46C2-97FB-77608651F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33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755AD6-5FAE-4EC8-94A0-803856A50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62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D53EAC-1D85-4DDA-B2CC-D165F9A2D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14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6687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6687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36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135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36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3994710-2FBF-4551-ABF6-FAFD0B1B06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Craftsman</a:t>
            </a:r>
            <a:endParaRPr lang="en-US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68312" y="1570037"/>
            <a:ext cx="9070975" cy="102076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840" rIns="0" bIns="0" anchor="ctr"/>
          <a:lstStyle/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Natural materials (stone and brick), wide front porches, low pitched roofs, eaves, big fireplaces.</a:t>
            </a:r>
          </a:p>
        </p:txBody>
      </p:sp>
      <p:pic>
        <p:nvPicPr>
          <p:cNvPr id="2050" name="Picture 2" descr="https://cdn.houseplans.com/product/5rs5hbdg90v7ouuc7vdl1bslme/w300x200.jpg?v=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" y="3094037"/>
            <a:ext cx="42291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t.houzz.com/simgs/0ab1d4ee00370794_4-7544/craftsman-exteri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11" y="3094037"/>
            <a:ext cx="4736122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646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Mediterranean</a:t>
            </a:r>
            <a:endParaRPr lang="en-US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68312" y="1570037"/>
            <a:ext cx="9070975" cy="102076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840" rIns="0" bIns="0" anchor="ctr"/>
          <a:lstStyle/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Red tile roofs, arches, porticos, balconies, heavy wooden doors.</a:t>
            </a:r>
          </a:p>
        </p:txBody>
      </p:sp>
      <p:pic>
        <p:nvPicPr>
          <p:cNvPr id="2" name="Picture 2" descr="https://cdn.houseplans.com/product/du39te6oqh62mvb1bhgm1cs91h/w300x200.jpg?v=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" y="2941637"/>
            <a:ext cx="44577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mediterranean ho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2" y="3123509"/>
            <a:ext cx="4794681" cy="256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314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Software Architecture </a:t>
            </a:r>
            <a:r>
              <a:rPr lang="en-US" altLang="en-US" dirty="0"/>
              <a:t>is...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52117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840" rIns="0" bIns="0" anchor="ctr"/>
          <a:lstStyle/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A collection of software design decisions that work well together.</a:t>
            </a:r>
          </a:p>
          <a:p>
            <a:pPr indent="-330200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2800" dirty="0"/>
          </a:p>
          <a:p>
            <a:pPr indent="-330200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In building architecture, what are some common architectural styles?</a:t>
            </a:r>
          </a:p>
          <a:p>
            <a:pPr indent="-330200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2800" dirty="0"/>
          </a:p>
          <a:p>
            <a:pPr indent="-330200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What else?</a:t>
            </a:r>
          </a:p>
          <a:p>
            <a:pPr marL="469900" indent="-457200">
              <a:spcAft>
                <a:spcPct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Cuisine (for example: chicken, rice, and vegetables slow cooked in a pot; slices of </a:t>
            </a:r>
            <a:r>
              <a:rPr lang="en-US" altLang="en-US" sz="2800" dirty="0" smtClean="0"/>
              <a:t>cold meat </a:t>
            </a:r>
            <a:r>
              <a:rPr lang="en-US" altLang="en-US" sz="2800" dirty="0" smtClean="0"/>
              <a:t>and crispy vegetables between two pieces of bread)</a:t>
            </a:r>
          </a:p>
          <a:p>
            <a:pPr marL="469900" indent="-457200">
              <a:spcAft>
                <a:spcPct val="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Music (for example: strong beat (4/4 time, drum), prominent guitar, simple chord progressions)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83159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Client-server </a:t>
            </a:r>
            <a:r>
              <a:rPr lang="en-US" altLang="en-US" dirty="0"/>
              <a:t>architecture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2336" y="1570037"/>
            <a:ext cx="8215175" cy="558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client (computer or software) sends requests to a server (computer or software).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Types of servers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Web server (or host) – provides web pages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File/database server – provides files or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Print server – provides printing capability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and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One server can work with multiple clients.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client and server communicate with a defined protocol, typically over a network.  They “send messages”.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client and server need to know very little about each other.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“Two tier”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68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Client-server </a:t>
            </a:r>
            <a:r>
              <a:rPr lang="en-US" altLang="en-US" dirty="0"/>
              <a:t>architecture</a:t>
            </a:r>
          </a:p>
        </p:txBody>
      </p:sp>
      <p:pic>
        <p:nvPicPr>
          <p:cNvPr id="4098" name="Picture 2" descr="http://www.pecktechdesigns.com/Introduction/images/ClientSer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37" y="1722437"/>
            <a:ext cx="401101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developer.mozilla.org/files/4291/client-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2" y="1958146"/>
            <a:ext cx="3810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upload.wikimedia.org/wikipedia/commons/thumb/c/c9/Client-server-model.svg/2000px-Client-server-model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4068727"/>
            <a:ext cx="4344516" cy="260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Image result for client server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s://camo.githubusercontent.com/7e83f90af4d096f14485c6bde2660abe221b165c/687474703a2f2f7765626c6f67732e666f786974652e636f6d2f70686f746f732f313030302e3235372e363933382e63733030332e6a706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078" y="4237037"/>
            <a:ext cx="428543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596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n</a:t>
            </a:r>
            <a:r>
              <a:rPr lang="en-US" altLang="en-US" dirty="0" smtClean="0"/>
              <a:t>-tier </a:t>
            </a:r>
            <a:r>
              <a:rPr lang="en-US" altLang="en-US" dirty="0"/>
              <a:t>architecture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2336" y="1570037"/>
            <a:ext cx="8215175" cy="421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Multiple </a:t>
            </a:r>
            <a:r>
              <a:rPr lang="en-US" sz="2400" dirty="0" smtClean="0">
                <a:solidFill>
                  <a:schemeClr val="tx1"/>
                </a:solidFill>
              </a:rPr>
              <a:t>nodes </a:t>
            </a:r>
            <a:r>
              <a:rPr lang="en-US" sz="2400" dirty="0" smtClean="0">
                <a:solidFill>
                  <a:schemeClr val="tx1"/>
                </a:solidFill>
              </a:rPr>
              <a:t>(computer or software) are organized in tiers, so that a </a:t>
            </a:r>
            <a:r>
              <a:rPr lang="en-US" sz="2400" dirty="0" smtClean="0">
                <a:solidFill>
                  <a:schemeClr val="tx1"/>
                </a:solidFill>
              </a:rPr>
              <a:t>node acts as a client and sends </a:t>
            </a:r>
            <a:r>
              <a:rPr lang="en-US" sz="2400" dirty="0" smtClean="0">
                <a:solidFill>
                  <a:schemeClr val="tx1"/>
                </a:solidFill>
              </a:rPr>
              <a:t>requests to a </a:t>
            </a:r>
            <a:r>
              <a:rPr lang="en-US" sz="2400" dirty="0" smtClean="0">
                <a:solidFill>
                  <a:schemeClr val="tx1"/>
                </a:solidFill>
              </a:rPr>
              <a:t>server node on the next tier, and acts as a server and processes requests from the previous tier.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 generalization of client-server architecture.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Tier == (more or less) layer.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Often people use 3-tier or n-tier with specific roles for each tier in mind.  For example, “Presentation layer, Component layer, Data access layer”.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/>
              <a:t>3-tier architecture</a:t>
            </a:r>
          </a:p>
        </p:txBody>
      </p:sp>
      <p:pic>
        <p:nvPicPr>
          <p:cNvPr id="32770" name="Picture 2" descr="http://trac.osgeo.org/mapguide/raw-attachment/wiki/MapGuideArchitecture/imag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2" y="1722437"/>
            <a:ext cx="550545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04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9387" cy="12604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n</a:t>
            </a:r>
            <a:r>
              <a:rPr lang="en-US" altLang="en-US" dirty="0" smtClean="0"/>
              <a:t>-tier </a:t>
            </a:r>
            <a:r>
              <a:rPr lang="en-US" altLang="en-US" dirty="0"/>
              <a:t>architecture</a:t>
            </a:r>
          </a:p>
        </p:txBody>
      </p:sp>
      <p:pic>
        <p:nvPicPr>
          <p:cNvPr id="2050" name="Picture 2" descr="http://www.codeproject.com/KB/architecture/434282/N-Tier_Diagr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2" y="1570037"/>
            <a:ext cx="59721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lmlegal.com/images/N-Ti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41837"/>
            <a:ext cx="629919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978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But wait, there’s more</a:t>
            </a: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22438"/>
            <a:ext cx="9070975" cy="1219200"/>
          </a:xfrm>
          <a:ln/>
        </p:spPr>
        <p:txBody>
          <a:bodyPr/>
          <a:lstStyle/>
          <a:p>
            <a:pPr marL="104775" indent="0">
              <a:buSzPct val="45000"/>
              <a:tabLst>
                <a:tab pos="419100" algn="l"/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</a:tabLst>
            </a:pPr>
            <a:r>
              <a:rPr lang="en-US" altLang="en-US" dirty="0" smtClean="0"/>
              <a:t>Pipes-and-filters</a:t>
            </a:r>
            <a:endParaRPr lang="en-US" altLang="en-US" dirty="0"/>
          </a:p>
        </p:txBody>
      </p:sp>
      <p:pic>
        <p:nvPicPr>
          <p:cNvPr id="3076" name="Picture 4" descr="http://www.rantdriven.com/image.axd?picture=pipe-and-filters-conce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2" y="2676248"/>
            <a:ext cx="751201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292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But wait, there’s more</a:t>
            </a: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22438"/>
            <a:ext cx="9070975" cy="1219200"/>
          </a:xfrm>
          <a:ln/>
        </p:spPr>
        <p:txBody>
          <a:bodyPr/>
          <a:lstStyle/>
          <a:p>
            <a:pPr marL="104775" indent="0">
              <a:buSzPct val="45000"/>
              <a:tabLst>
                <a:tab pos="419100" algn="l"/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</a:tabLst>
            </a:pPr>
            <a:r>
              <a:rPr lang="en-US" altLang="en-US" dirty="0" smtClean="0"/>
              <a:t>Pipes-and-filters</a:t>
            </a:r>
            <a:endParaRPr lang="en-US" altLang="en-US" dirty="0"/>
          </a:p>
        </p:txBody>
      </p:sp>
      <p:pic>
        <p:nvPicPr>
          <p:cNvPr id="34818" name="Picture 2" descr="http://www.eaipatterns.com/img/PipesAndFilte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2" y="3094037"/>
            <a:ext cx="7614064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2" y="4465637"/>
            <a:ext cx="635619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6252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_J2tE4tK3PA/VhjjZD6oVsI/AAAAAAAACOM/X-HNOJ8Muf8/s1600/black-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2" y="4999036"/>
            <a:ext cx="4191000" cy="22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8476"/>
            <a:ext cx="9056687" cy="40687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Midterm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Homework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Homework 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Corrections (“several”)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File names and file types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Piazza – what is the input?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Black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81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But wait, there’s more</a:t>
            </a: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22438"/>
            <a:ext cx="9070975" cy="1219200"/>
          </a:xfrm>
          <a:ln/>
        </p:spPr>
        <p:txBody>
          <a:bodyPr/>
          <a:lstStyle/>
          <a:p>
            <a:pPr marL="419100" indent="-314325">
              <a:buSzPct val="45000"/>
              <a:buFont typeface="Wingdings" charset="2"/>
              <a:buChar char=""/>
              <a:tabLst>
                <a:tab pos="419100" algn="l"/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</a:tabLst>
            </a:pPr>
            <a:r>
              <a:rPr lang="en-US" altLang="en-US" dirty="0" smtClean="0"/>
              <a:t>Event driven</a:t>
            </a:r>
            <a:endParaRPr lang="en-US" altLang="en-US" dirty="0"/>
          </a:p>
        </p:txBody>
      </p:sp>
      <p:pic>
        <p:nvPicPr>
          <p:cNvPr id="36866" name="Picture 2" descr="http://www.webstepbook.com/supplements-2ed/slides/images/figure_3_ev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2" y="2484437"/>
            <a:ext cx="64198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217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But wait, there’s more</a:t>
            </a: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22438"/>
            <a:ext cx="9070975" cy="1219200"/>
          </a:xfrm>
          <a:ln/>
        </p:spPr>
        <p:txBody>
          <a:bodyPr/>
          <a:lstStyle/>
          <a:p>
            <a:pPr marL="419100" indent="-314325">
              <a:buSzPct val="45000"/>
              <a:buFont typeface="Wingdings" charset="2"/>
              <a:buChar char=""/>
              <a:tabLst>
                <a:tab pos="419100" algn="l"/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</a:tabLst>
            </a:pPr>
            <a:r>
              <a:rPr lang="en-US" altLang="en-US" dirty="0" smtClean="0"/>
              <a:t>Database-centric</a:t>
            </a:r>
            <a:endParaRPr lang="en-US" altLang="en-US" dirty="0"/>
          </a:p>
        </p:txBody>
      </p:sp>
      <p:pic>
        <p:nvPicPr>
          <p:cNvPr id="38914" name="Picture 2" descr="http://gemsres.com/story/may07/383045/fi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2" y="2484437"/>
            <a:ext cx="5867400" cy="445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630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multi-person creation of multi-version programs.”</a:t>
            </a:r>
          </a:p>
          <a:p>
            <a:endParaRPr lang="en-US" dirty="0"/>
          </a:p>
          <a:p>
            <a:r>
              <a:rPr lang="en-US" dirty="0" smtClean="0"/>
              <a:t>What does this mean in practice for </a:t>
            </a:r>
            <a:r>
              <a:rPr lang="en-US" dirty="0" err="1" smtClean="0"/>
              <a:t>co-ordinating</a:t>
            </a:r>
            <a:r>
              <a:rPr lang="en-US" dirty="0" smtClean="0"/>
              <a:t> multiple people?</a:t>
            </a:r>
            <a:endParaRPr lang="en-US" dirty="0" smtClean="0"/>
          </a:p>
          <a:p>
            <a:r>
              <a:rPr lang="en-US" dirty="0" smtClean="0"/>
              <a:t>How do we keep multiple developers for interfering with 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3238" y="1768475"/>
            <a:ext cx="9056687" cy="5211762"/>
          </a:xfrm>
        </p:spPr>
        <p:txBody>
          <a:bodyPr/>
          <a:lstStyle/>
          <a:p>
            <a:r>
              <a:rPr lang="en-US" dirty="0" smtClean="0"/>
              <a:t>“The multi-person creation of multi-version programs.”</a:t>
            </a:r>
          </a:p>
          <a:p>
            <a:endParaRPr lang="en-US" dirty="0"/>
          </a:p>
          <a:p>
            <a:r>
              <a:rPr lang="en-US" dirty="0" smtClean="0"/>
              <a:t>What does this mean in practice for co-ordination?</a:t>
            </a:r>
          </a:p>
          <a:p>
            <a:r>
              <a:rPr lang="en-US" dirty="0" smtClean="0"/>
              <a:t>How do we keep multiple developers for interfering with each other?</a:t>
            </a:r>
          </a:p>
          <a:p>
            <a:endParaRPr lang="en-US" dirty="0"/>
          </a:p>
          <a:p>
            <a:r>
              <a:rPr lang="en-US" dirty="0" smtClean="0"/>
              <a:t>Version control software!</a:t>
            </a:r>
          </a:p>
          <a:p>
            <a:r>
              <a:rPr lang="en-US" dirty="0"/>
              <a:t> </a:t>
            </a:r>
            <a:r>
              <a:rPr lang="en-US" dirty="0" smtClean="0"/>
              <a:t> (aka revision control and source control)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8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Software is typically stored in multiple files.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 change (bug fix, new feature) often requires changes to several of these files.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Multiple people are working on the software at the same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It is easy for people to “step on each others’ feet”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Two or more people editing a file simultaneously.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Updates need to be synchronized.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People may wait for others to “release” files.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0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Use software to manage a project’s source files.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git</a:t>
            </a:r>
            <a:r>
              <a:rPr lang="en-US" dirty="0" smtClean="0"/>
              <a:t> is a popular option and is the basis of homework 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Software Architecture </a:t>
            </a:r>
            <a:r>
              <a:rPr lang="en-US" altLang="en-US" dirty="0"/>
              <a:t>is...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3717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840" rIns="0" bIns="0" anchor="ctr"/>
          <a:lstStyle/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/>
              <a:t>"The set of principal design decisions about a system."</a:t>
            </a:r>
          </a:p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/>
              <a:t>-</a:t>
            </a:r>
            <a:r>
              <a:rPr lang="en-US" altLang="en-US" sz="2800" dirty="0" smtClean="0"/>
              <a:t>Institute for Software Research </a:t>
            </a:r>
            <a:r>
              <a:rPr lang="en-US" altLang="en-US" sz="2800" dirty="0"/>
              <a:t>@ </a:t>
            </a:r>
            <a:r>
              <a:rPr lang="en-US" altLang="en-US" sz="2800" dirty="0" smtClean="0"/>
              <a:t>UCI</a:t>
            </a:r>
            <a:endParaRPr lang="en-US" alt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Software Architecture </a:t>
            </a:r>
            <a:r>
              <a:rPr lang="en-US" altLang="en-US" dirty="0"/>
              <a:t>is...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3717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840" rIns="0" bIns="0" anchor="ctr"/>
          <a:lstStyle/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A collection of software design decisions that work well together.</a:t>
            </a:r>
          </a:p>
          <a:p>
            <a:pPr indent="-330200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2800" dirty="0"/>
          </a:p>
          <a:p>
            <a:pPr indent="-330200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In building architecture, what are some common architectural styles?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42316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Art Deco</a:t>
            </a:r>
            <a:endParaRPr lang="en-US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68312" y="1570037"/>
            <a:ext cx="9070975" cy="102076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840" rIns="0" bIns="0" anchor="ctr"/>
          <a:lstStyle/>
          <a:p>
            <a:pPr indent="-330200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Flat roofs, smooth stucco walls, rounded corners, bold exterior decoration, vertical lines.</a:t>
            </a:r>
          </a:p>
        </p:txBody>
      </p:sp>
      <p:pic>
        <p:nvPicPr>
          <p:cNvPr id="1026" name="Picture 2" descr="http://www.neverpaintagain.co.uk/wp-content/uploads/2011/07/art-deco-hou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263683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telegraph.co.uk/multimedia/archive/01399/peco1_1399246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2" y="3170237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461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34708</TotalTime>
  <Words>625</Words>
  <Application>Microsoft Office PowerPoint</Application>
  <PresentationFormat>Custom</PresentationFormat>
  <Paragraphs>102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Informatics 43 – May 19, 2016</vt:lpstr>
      <vt:lpstr>Preliminaries</vt:lpstr>
      <vt:lpstr>Software Engineering</vt:lpstr>
      <vt:lpstr>Software Engineering</vt:lpstr>
      <vt:lpstr>Version Control Challenges</vt:lpstr>
      <vt:lpstr>Version Control Solutions</vt:lpstr>
      <vt:lpstr>Software Architecture is...</vt:lpstr>
      <vt:lpstr>Software Architecture is...</vt:lpstr>
      <vt:lpstr>Art Deco</vt:lpstr>
      <vt:lpstr>Craftsman</vt:lpstr>
      <vt:lpstr>Mediterranean</vt:lpstr>
      <vt:lpstr>Software Architecture is...</vt:lpstr>
      <vt:lpstr>Client-server architecture</vt:lpstr>
      <vt:lpstr>Client-server architecture</vt:lpstr>
      <vt:lpstr>n-tier architecture</vt:lpstr>
      <vt:lpstr>3-tier architecture</vt:lpstr>
      <vt:lpstr>n-tier architecture</vt:lpstr>
      <vt:lpstr>But wait, there’s more</vt:lpstr>
      <vt:lpstr>But wait, there’s more</vt:lpstr>
      <vt:lpstr>But wait, there’s more</vt:lpstr>
      <vt:lpstr>But wait, there’s more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is...</dc:title>
  <dc:creator>John</dc:creator>
  <cp:lastModifiedBy>Frost,Dan</cp:lastModifiedBy>
  <cp:revision>31</cp:revision>
  <cp:lastPrinted>1601-01-01T00:00:00Z</cp:lastPrinted>
  <dcterms:created xsi:type="dcterms:W3CDTF">2013-04-11T08:01:32Z</dcterms:created>
  <dcterms:modified xsi:type="dcterms:W3CDTF">2016-05-19T16:11:47Z</dcterms:modified>
</cp:coreProperties>
</file>