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22" r:id="rId3"/>
    <p:sldId id="323" r:id="rId4"/>
    <p:sldId id="309" r:id="rId5"/>
    <p:sldId id="319" r:id="rId6"/>
    <p:sldId id="321" r:id="rId7"/>
    <p:sldId id="311" r:id="rId8"/>
    <p:sldId id="312" r:id="rId9"/>
    <p:sldId id="315" r:id="rId10"/>
    <p:sldId id="313" r:id="rId11"/>
    <p:sldId id="314" r:id="rId12"/>
    <p:sldId id="316" r:id="rId13"/>
    <p:sldId id="317" r:id="rId14"/>
    <p:sldId id="318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2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May </a:t>
            </a:r>
            <a:r>
              <a:rPr lang="en-US" dirty="0" smtClean="0"/>
              <a:t>12, 2016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pic>
        <p:nvPicPr>
          <p:cNvPr id="1026" name="Picture 2" descr="http://usercontent2.hubimg.com/8530569_f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324600" cy="480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246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pic>
        <p:nvPicPr>
          <p:cNvPr id="2050" name="Picture 2" descr="http://usercontent2.hubimg.com/8530573_f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64704"/>
            <a:ext cx="6477000" cy="484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46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pic>
        <p:nvPicPr>
          <p:cNvPr id="4098" name="Picture 2" descr="http://image.slidesharecdn.com/hkg15-111-dispatcherrefactoring-150208070152-conversion-gate02/95/hkg15111-lava-dispatcher-refactoring-5-638.jpg?cb=1424101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311116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905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1447800"/>
            <a:ext cx="5157787" cy="447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959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pic>
        <p:nvPicPr>
          <p:cNvPr id="6146" name="Picture 2" descr="http://sd.keepcalm-o-matic.co.uk/i/keep-calm-and-refactor-code-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4495800" cy="5240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703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799321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7:26, from J. B. </a:t>
            </a:r>
            <a:r>
              <a:rPr lang="en-US" sz="2400" dirty="0" err="1" smtClean="0"/>
              <a:t>Rainsberger</a:t>
            </a:r>
            <a:r>
              <a:rPr lang="en-US" sz="2400" dirty="0" smtClean="0"/>
              <a:t>  </a:t>
            </a:r>
          </a:p>
          <a:p>
            <a:endParaRPr lang="en-US" sz="2400" dirty="0" smtClean="0"/>
          </a:p>
          <a:p>
            <a:r>
              <a:rPr lang="en-US" sz="1400" dirty="0"/>
              <a:t>http://blog.thecodewhisperer.com/2013/11/11/the-eternal-struggle-between-business-and-programmers/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71800"/>
            <a:ext cx="3508505" cy="344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45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762000"/>
            <a:ext cx="2321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Open Source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88555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Source code is freely available and (usually) re-distributable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Examples: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Firefox web browser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Apache HTTP Server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Blender 3D graphics and animation tool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Python programming language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Linux operating system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Benefits of using Open Source Software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Usually free of charge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Security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Can be modified</a:t>
            </a:r>
          </a:p>
          <a:p>
            <a:pPr marL="742950" lvl="1" indent="-285750">
              <a:buFont typeface="Arial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8183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762000"/>
            <a:ext cx="23218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Open Source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88555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Source code is freely available and (usually) re-distributable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Many contributors working in a distributed manner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Coders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Bug finders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Documenters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Project leadership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ypically volunteers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Heavy reliance on software tools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The web and email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dirty="0" smtClean="0"/>
              <a:t>Version control and repositories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Scales up amazingly well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Where do they find the time?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rot="20820955">
            <a:off x="5105400" y="2796651"/>
            <a:ext cx="324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would Brooks say?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355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751574"/>
            <a:ext cx="495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Agile Software Development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5739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 reaction to “rigid” process models.</a:t>
            </a:r>
          </a:p>
          <a:p>
            <a:endParaRPr lang="en-US" sz="2400" dirty="0"/>
          </a:p>
          <a:p>
            <a:r>
              <a:rPr lang="en-US" sz="2400" dirty="0" smtClean="0"/>
              <a:t>The “Agile Manifesto”.  Agile values…</a:t>
            </a:r>
          </a:p>
          <a:p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Individuals and interactions over processes and tools.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Working software over comprehensive documentation.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Customer collaboration over contract negotiation.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Responding to change over following a plan.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r>
              <a:rPr lang="en-US" sz="2400" dirty="0" smtClean="0"/>
              <a:t>What does that mean in practice?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08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Programming (XP)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practices are worth taking to an extreme level:</a:t>
            </a:r>
            <a:endParaRPr lang="en-US" dirty="0" smtClean="0"/>
          </a:p>
          <a:p>
            <a:pPr lvl="1"/>
            <a:r>
              <a:rPr lang="en-US" dirty="0" smtClean="0"/>
              <a:t>Frequent </a:t>
            </a:r>
            <a:r>
              <a:rPr lang="en-US" dirty="0" smtClean="0"/>
              <a:t>communication between software developers and customers.</a:t>
            </a:r>
          </a:p>
          <a:p>
            <a:pPr lvl="1"/>
            <a:r>
              <a:rPr lang="en-US" dirty="0" smtClean="0"/>
              <a:t>Simplicity in code and design.</a:t>
            </a:r>
          </a:p>
          <a:p>
            <a:pPr lvl="1"/>
            <a:r>
              <a:rPr lang="en-US" dirty="0" smtClean="0"/>
              <a:t>Small iterations, continuous integration.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3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6134" y="685800"/>
            <a:ext cx="4687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Extreme Programming (XP)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38200" y="1600200"/>
            <a:ext cx="3891716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b="1" i="1" dirty="0"/>
              <a:t>Rapid, fine feedback:</a:t>
            </a:r>
          </a:p>
          <a:p>
            <a:pPr marL="34290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/>
              <a:t>Test-driven design (via unit and acceptance tests)</a:t>
            </a:r>
          </a:p>
          <a:p>
            <a:pPr marL="34290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/>
              <a:t>On-site customer</a:t>
            </a:r>
          </a:p>
          <a:p>
            <a:pPr marL="342900" indent="-2857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/>
              <a:t>Pair programming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729343" y="3962400"/>
            <a:ext cx="4572000" cy="16989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i="1" dirty="0"/>
              <a:t>Continuous process: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Continuous integration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Merciless refactoring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Small, frequent releases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6800" y="1520785"/>
            <a:ext cx="3886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i="1" dirty="0"/>
              <a:t>Shared Understanding:</a:t>
            </a:r>
          </a:p>
          <a:p>
            <a:pPr marL="520700" lvl="1" indent="-292100">
              <a:buFont typeface="Wingdings" panose="05000000000000000000" pitchFamily="2" charset="2"/>
              <a:buChar char="§"/>
            </a:pPr>
            <a:r>
              <a:rPr lang="en-US" altLang="en-US" sz="2400" dirty="0"/>
              <a:t>Planning game</a:t>
            </a:r>
          </a:p>
          <a:p>
            <a:pPr marL="520700" lvl="1" indent="-292100">
              <a:buFont typeface="Wingdings" panose="05000000000000000000" pitchFamily="2" charset="2"/>
              <a:buChar char="§"/>
            </a:pPr>
            <a:r>
              <a:rPr lang="en-US" altLang="en-US" sz="2400" dirty="0"/>
              <a:t>Simple Design</a:t>
            </a:r>
          </a:p>
          <a:p>
            <a:pPr marL="520700" lvl="1" indent="-292100">
              <a:buFont typeface="Wingdings" panose="05000000000000000000" pitchFamily="2" charset="2"/>
              <a:buChar char="§"/>
            </a:pPr>
            <a:r>
              <a:rPr lang="en-US" altLang="en-US" sz="2400" dirty="0"/>
              <a:t>System Metaphor</a:t>
            </a:r>
          </a:p>
          <a:p>
            <a:pPr marL="520700" lvl="1" indent="-292100">
              <a:buFont typeface="Wingdings" panose="05000000000000000000" pitchFamily="2" charset="2"/>
              <a:buChar char="§"/>
            </a:pPr>
            <a:r>
              <a:rPr lang="en-US" altLang="en-US" sz="2400" dirty="0"/>
              <a:t>Collective Code Ownership</a:t>
            </a:r>
          </a:p>
          <a:p>
            <a:pPr marL="520700" lvl="1" indent="-292100">
              <a:buFont typeface="Wingdings" panose="05000000000000000000" pitchFamily="2" charset="2"/>
              <a:buChar char="§"/>
            </a:pPr>
            <a:r>
              <a:rPr lang="en-US" altLang="en-US" sz="2400" dirty="0"/>
              <a:t>Coding Conventions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5114271" y="4648200"/>
            <a:ext cx="3365701" cy="88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i="1" dirty="0"/>
              <a:t>Developer </a:t>
            </a:r>
            <a:r>
              <a:rPr lang="en-US" altLang="en-US" sz="2800" b="1" i="1" dirty="0" smtClean="0"/>
              <a:t>Welfare: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Forty-hour </a:t>
            </a:r>
            <a:r>
              <a:rPr lang="en-US" altLang="en-US" sz="2400" dirty="0"/>
              <a:t>week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85645" y="6117771"/>
            <a:ext cx="3394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From Glenn </a:t>
            </a:r>
            <a:r>
              <a:rPr lang="en-US" sz="1400" i="1" dirty="0" err="1" smtClean="0"/>
              <a:t>Vanderburg</a:t>
            </a:r>
            <a:r>
              <a:rPr lang="en-US" sz="1400" i="1" dirty="0" smtClean="0"/>
              <a:t>, Delphi Consultants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3893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6134" y="685800"/>
            <a:ext cx="4687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Extreme Programming (XP)</a:t>
            </a:r>
            <a:endParaRPr lang="en-US" sz="3200" dirty="0"/>
          </a:p>
        </p:txBody>
      </p:sp>
      <p:pic>
        <p:nvPicPr>
          <p:cNvPr id="2050" name="Picture 2" descr="http://www.extremeprogramming.org/map/images/iter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621318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336969" y="1905000"/>
            <a:ext cx="968831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3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6134" y="685800"/>
            <a:ext cx="4687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Extreme Programming (XP)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72083" y="1828800"/>
            <a:ext cx="711566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(Some of) The Rules of Extreme Programming</a:t>
            </a:r>
          </a:p>
          <a:p>
            <a:endParaRPr lang="en-US" sz="2400" dirty="0"/>
          </a:p>
          <a:p>
            <a:r>
              <a:rPr lang="en-US" sz="2400" dirty="0" smtClean="0"/>
              <a:t>Planning: Make frequent small releases.</a:t>
            </a:r>
          </a:p>
          <a:p>
            <a:r>
              <a:rPr lang="en-US" sz="2400" dirty="0" smtClean="0"/>
              <a:t>Managing: Give the team a dedicated open work space.</a:t>
            </a:r>
          </a:p>
          <a:p>
            <a:r>
              <a:rPr lang="en-US" sz="2400" dirty="0" smtClean="0"/>
              <a:t>Designing: Refactor whenever and wherever possible.</a:t>
            </a:r>
          </a:p>
          <a:p>
            <a:r>
              <a:rPr lang="en-US" sz="2400" dirty="0" smtClean="0"/>
              <a:t>Coding: All production code is pair programmed.</a:t>
            </a:r>
          </a:p>
          <a:p>
            <a:r>
              <a:rPr lang="en-US" sz="2400" dirty="0" smtClean="0"/>
              <a:t>Testing: All code must have unit tests.</a:t>
            </a:r>
          </a:p>
          <a:p>
            <a:endParaRPr lang="en-US" sz="2400" dirty="0"/>
          </a:p>
          <a:p>
            <a:r>
              <a:rPr lang="en-US" sz="2400" i="1" dirty="0" smtClean="0"/>
              <a:t>Kids, collect </a:t>
            </a:r>
            <a:r>
              <a:rPr lang="en-US" sz="2400" i="1" dirty="0"/>
              <a:t>the entire set at </a:t>
            </a:r>
            <a:endParaRPr lang="en-US" sz="2400" i="1" dirty="0" smtClean="0"/>
          </a:p>
          <a:p>
            <a:r>
              <a:rPr lang="en-US" sz="2400" i="1" dirty="0" smtClean="0"/>
              <a:t>http</a:t>
            </a:r>
            <a:r>
              <a:rPr lang="en-US" sz="2400" i="1" dirty="0"/>
              <a:t>://www.extremeprogramming.org/rules.html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323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en-US" dirty="0"/>
          </a:p>
        </p:txBody>
      </p:sp>
      <p:pic>
        <p:nvPicPr>
          <p:cNvPr id="3074" name="Picture 2" descr="http://www.agile-code.com/blog/wp-content/uploads/2012/08/Refactor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3340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08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5624</TotalTime>
  <Words>354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Informatics 43 – May 12, 2016</vt:lpstr>
      <vt:lpstr>PowerPoint Presentation</vt:lpstr>
      <vt:lpstr>PowerPoint Presentation</vt:lpstr>
      <vt:lpstr>PowerPoint Presentation</vt:lpstr>
      <vt:lpstr>Extreme Programming (XP)</vt:lpstr>
      <vt:lpstr>PowerPoint Presentation</vt:lpstr>
      <vt:lpstr>PowerPoint Presentation</vt:lpstr>
      <vt:lpstr>PowerPoint Presentation</vt:lpstr>
      <vt:lpstr>Refactoring</vt:lpstr>
      <vt:lpstr>Refactoring</vt:lpstr>
      <vt:lpstr>Refactoring</vt:lpstr>
      <vt:lpstr>Refactoring</vt:lpstr>
      <vt:lpstr>Refactoring</vt:lpstr>
      <vt:lpstr>Refactoring</vt:lpstr>
      <vt:lpstr>Putting it all together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120</cp:revision>
  <dcterms:created xsi:type="dcterms:W3CDTF">2013-03-30T19:26:03Z</dcterms:created>
  <dcterms:modified xsi:type="dcterms:W3CDTF">2016-05-11T22:23:02Z</dcterms:modified>
</cp:coreProperties>
</file>