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82" r:id="rId3"/>
    <p:sldId id="336" r:id="rId4"/>
    <p:sldId id="340" r:id="rId5"/>
    <p:sldId id="356" r:id="rId6"/>
    <p:sldId id="364" r:id="rId7"/>
    <p:sldId id="363" r:id="rId8"/>
    <p:sldId id="366" r:id="rId9"/>
    <p:sldId id="365" r:id="rId10"/>
    <p:sldId id="367" r:id="rId11"/>
    <p:sldId id="368" r:id="rId12"/>
    <p:sldId id="369" r:id="rId13"/>
    <p:sldId id="370" r:id="rId14"/>
    <p:sldId id="372" r:id="rId15"/>
    <p:sldId id="374" r:id="rId16"/>
    <p:sldId id="375" r:id="rId17"/>
    <p:sldId id="376" r:id="rId18"/>
    <p:sldId id="378" r:id="rId19"/>
    <p:sldId id="380" r:id="rId20"/>
    <p:sldId id="381" r:id="rId21"/>
    <p:sldId id="379" r:id="rId22"/>
    <p:sldId id="3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6" autoAdjust="0"/>
    <p:restoredTop sz="94649" autoAdjust="0"/>
  </p:normalViewPr>
  <p:slideViewPr>
    <p:cSldViewPr>
      <p:cViewPr>
        <p:scale>
          <a:sx n="88" d="100"/>
          <a:sy n="88" d="100"/>
        </p:scale>
        <p:origin x="-7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ty3d.com/get-unity/download" TargetMode="External"/><Relationship Id="rId2" Type="http://schemas.openxmlformats.org/officeDocument/2006/relationships/hyperlink" Target="http://www.tinyurl.com/UnityWSHac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May 10,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446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Mythical Man-Month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8149" y="16002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Causes for scheduling disasters: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We expect that all will go well.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We confuse effort with progress, and think that people and months are interchangeable.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Managers are often insufficiently stubborn.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Schedule progress is poorly monitored.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When schedule slippage is recognized, more people are added.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algn="ctr"/>
            <a:r>
              <a:rPr lang="en-US" sz="2400" dirty="0" err="1" smtClean="0"/>
              <a:t>Brooks’s</a:t>
            </a:r>
            <a:r>
              <a:rPr lang="en-US" sz="2400" dirty="0" smtClean="0"/>
              <a:t> Law:</a:t>
            </a:r>
          </a:p>
          <a:p>
            <a:endParaRPr lang="en-US" sz="2400" dirty="0"/>
          </a:p>
          <a:p>
            <a:r>
              <a:rPr lang="en-US" sz="2400" i="1" dirty="0" smtClean="0"/>
              <a:t>Adding manpower to a late software project makes it later.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4930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667000"/>
            <a:ext cx="2739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Unpartitionable</a:t>
            </a:r>
            <a:r>
              <a:rPr lang="en-US" sz="2400" dirty="0"/>
              <a:t> task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2971800" cy="284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257800" y="2590800"/>
            <a:ext cx="2209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9600" y="4876800"/>
            <a:ext cx="7879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“the application of more effort has no effect on the schedule”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45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667000"/>
            <a:ext cx="23802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Perfectly</a:t>
            </a:r>
          </a:p>
          <a:p>
            <a:r>
              <a:rPr lang="en-US" sz="2400" dirty="0" smtClean="0"/>
              <a:t>partitionable </a:t>
            </a:r>
            <a:r>
              <a:rPr lang="en-US" sz="2400" dirty="0"/>
              <a:t>task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2971800" cy="284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5475515" y="1817914"/>
            <a:ext cx="2144486" cy="1971362"/>
          </a:xfrm>
          <a:custGeom>
            <a:avLst/>
            <a:gdLst>
              <a:gd name="connsiteX0" fmla="*/ 0 w 2199935"/>
              <a:gd name="connsiteY0" fmla="*/ 0 h 1971362"/>
              <a:gd name="connsiteX1" fmla="*/ 32657 w 2199935"/>
              <a:gd name="connsiteY1" fmla="*/ 544286 h 1971362"/>
              <a:gd name="connsiteX2" fmla="*/ 119743 w 2199935"/>
              <a:gd name="connsiteY2" fmla="*/ 1186543 h 1971362"/>
              <a:gd name="connsiteX3" fmla="*/ 381000 w 2199935"/>
              <a:gd name="connsiteY3" fmla="*/ 1665515 h 1971362"/>
              <a:gd name="connsiteX4" fmla="*/ 892629 w 2199935"/>
              <a:gd name="connsiteY4" fmla="*/ 1872343 h 1971362"/>
              <a:gd name="connsiteX5" fmla="*/ 1567543 w 2199935"/>
              <a:gd name="connsiteY5" fmla="*/ 1959429 h 1971362"/>
              <a:gd name="connsiteX6" fmla="*/ 2133600 w 2199935"/>
              <a:gd name="connsiteY6" fmla="*/ 1970315 h 1971362"/>
              <a:gd name="connsiteX7" fmla="*/ 2166257 w 2199935"/>
              <a:gd name="connsiteY7" fmla="*/ 1970315 h 197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935" h="1971362">
                <a:moveTo>
                  <a:pt x="0" y="0"/>
                </a:moveTo>
                <a:cubicBezTo>
                  <a:pt x="6350" y="173264"/>
                  <a:pt x="12700" y="346529"/>
                  <a:pt x="32657" y="544286"/>
                </a:cubicBezTo>
                <a:cubicBezTo>
                  <a:pt x="52614" y="742043"/>
                  <a:pt x="61686" y="999672"/>
                  <a:pt x="119743" y="1186543"/>
                </a:cubicBezTo>
                <a:cubicBezTo>
                  <a:pt x="177800" y="1373415"/>
                  <a:pt x="252186" y="1551215"/>
                  <a:pt x="381000" y="1665515"/>
                </a:cubicBezTo>
                <a:cubicBezTo>
                  <a:pt x="509814" y="1779815"/>
                  <a:pt x="694872" y="1823357"/>
                  <a:pt x="892629" y="1872343"/>
                </a:cubicBezTo>
                <a:cubicBezTo>
                  <a:pt x="1090386" y="1921329"/>
                  <a:pt x="1360715" y="1943100"/>
                  <a:pt x="1567543" y="1959429"/>
                </a:cubicBezTo>
                <a:cubicBezTo>
                  <a:pt x="1774371" y="1975758"/>
                  <a:pt x="2033814" y="1968501"/>
                  <a:pt x="2133600" y="1970315"/>
                </a:cubicBezTo>
                <a:cubicBezTo>
                  <a:pt x="2233386" y="1972129"/>
                  <a:pt x="2199821" y="1971222"/>
                  <a:pt x="2166257" y="1970315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93883" y="4648200"/>
            <a:ext cx="5308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“true of reaping wheat or picking cotton”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6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667000"/>
            <a:ext cx="23802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Perfectly</a:t>
            </a:r>
          </a:p>
          <a:p>
            <a:r>
              <a:rPr lang="en-US" sz="2400" dirty="0" smtClean="0"/>
              <a:t>partitionable </a:t>
            </a:r>
            <a:r>
              <a:rPr lang="en-US" sz="2400" dirty="0"/>
              <a:t>task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2971800" cy="284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5475515" y="1817914"/>
            <a:ext cx="2144486" cy="1971362"/>
          </a:xfrm>
          <a:custGeom>
            <a:avLst/>
            <a:gdLst>
              <a:gd name="connsiteX0" fmla="*/ 0 w 2199935"/>
              <a:gd name="connsiteY0" fmla="*/ 0 h 1971362"/>
              <a:gd name="connsiteX1" fmla="*/ 32657 w 2199935"/>
              <a:gd name="connsiteY1" fmla="*/ 544286 h 1971362"/>
              <a:gd name="connsiteX2" fmla="*/ 119743 w 2199935"/>
              <a:gd name="connsiteY2" fmla="*/ 1186543 h 1971362"/>
              <a:gd name="connsiteX3" fmla="*/ 381000 w 2199935"/>
              <a:gd name="connsiteY3" fmla="*/ 1665515 h 1971362"/>
              <a:gd name="connsiteX4" fmla="*/ 892629 w 2199935"/>
              <a:gd name="connsiteY4" fmla="*/ 1872343 h 1971362"/>
              <a:gd name="connsiteX5" fmla="*/ 1567543 w 2199935"/>
              <a:gd name="connsiteY5" fmla="*/ 1959429 h 1971362"/>
              <a:gd name="connsiteX6" fmla="*/ 2133600 w 2199935"/>
              <a:gd name="connsiteY6" fmla="*/ 1970315 h 1971362"/>
              <a:gd name="connsiteX7" fmla="*/ 2166257 w 2199935"/>
              <a:gd name="connsiteY7" fmla="*/ 1970315 h 197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935" h="1971362">
                <a:moveTo>
                  <a:pt x="0" y="0"/>
                </a:moveTo>
                <a:cubicBezTo>
                  <a:pt x="6350" y="173264"/>
                  <a:pt x="12700" y="346529"/>
                  <a:pt x="32657" y="544286"/>
                </a:cubicBezTo>
                <a:cubicBezTo>
                  <a:pt x="52614" y="742043"/>
                  <a:pt x="61686" y="999672"/>
                  <a:pt x="119743" y="1186543"/>
                </a:cubicBezTo>
                <a:cubicBezTo>
                  <a:pt x="177800" y="1373415"/>
                  <a:pt x="252186" y="1551215"/>
                  <a:pt x="381000" y="1665515"/>
                </a:cubicBezTo>
                <a:cubicBezTo>
                  <a:pt x="509814" y="1779815"/>
                  <a:pt x="694872" y="1823357"/>
                  <a:pt x="892629" y="1872343"/>
                </a:cubicBezTo>
                <a:cubicBezTo>
                  <a:pt x="1090386" y="1921329"/>
                  <a:pt x="1360715" y="1943100"/>
                  <a:pt x="1567543" y="1959429"/>
                </a:cubicBezTo>
                <a:cubicBezTo>
                  <a:pt x="1774371" y="1975758"/>
                  <a:pt x="2033814" y="1968501"/>
                  <a:pt x="2133600" y="1970315"/>
                </a:cubicBezTo>
                <a:cubicBezTo>
                  <a:pt x="2233386" y="1972129"/>
                  <a:pt x="2199821" y="1971222"/>
                  <a:pt x="2166257" y="1970315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62200" y="5191780"/>
            <a:ext cx="4489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People * months = a constant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93883" y="4648200"/>
            <a:ext cx="5308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“true of reaping wheat or picking cotton”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85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667000"/>
            <a:ext cx="236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artitionable task requiring communication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2971800" cy="284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5552583" y="1828800"/>
            <a:ext cx="1845701" cy="1579394"/>
          </a:xfrm>
          <a:custGeom>
            <a:avLst/>
            <a:gdLst>
              <a:gd name="connsiteX0" fmla="*/ 10017 w 1845701"/>
              <a:gd name="connsiteY0" fmla="*/ 0 h 1579394"/>
              <a:gd name="connsiteX1" fmla="*/ 53560 w 1845701"/>
              <a:gd name="connsiteY1" fmla="*/ 762000 h 1579394"/>
              <a:gd name="connsiteX2" fmla="*/ 423674 w 1845701"/>
              <a:gd name="connsiteY2" fmla="*/ 1382486 h 1579394"/>
              <a:gd name="connsiteX3" fmla="*/ 1250988 w 1845701"/>
              <a:gd name="connsiteY3" fmla="*/ 1545771 h 1579394"/>
              <a:gd name="connsiteX4" fmla="*/ 1762617 w 1845701"/>
              <a:gd name="connsiteY4" fmla="*/ 1578429 h 1579394"/>
              <a:gd name="connsiteX5" fmla="*/ 1838817 w 1845701"/>
              <a:gd name="connsiteY5" fmla="*/ 1567543 h 157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5701" h="1579394">
                <a:moveTo>
                  <a:pt x="10017" y="0"/>
                </a:moveTo>
                <a:cubicBezTo>
                  <a:pt x="-2683" y="265793"/>
                  <a:pt x="-15383" y="531586"/>
                  <a:pt x="53560" y="762000"/>
                </a:cubicBezTo>
                <a:cubicBezTo>
                  <a:pt x="122503" y="992414"/>
                  <a:pt x="224103" y="1251858"/>
                  <a:pt x="423674" y="1382486"/>
                </a:cubicBezTo>
                <a:cubicBezTo>
                  <a:pt x="623245" y="1513114"/>
                  <a:pt x="1027831" y="1513114"/>
                  <a:pt x="1250988" y="1545771"/>
                </a:cubicBezTo>
                <a:cubicBezTo>
                  <a:pt x="1474145" y="1578428"/>
                  <a:pt x="1664646" y="1574800"/>
                  <a:pt x="1762617" y="1578429"/>
                </a:cubicBezTo>
                <a:cubicBezTo>
                  <a:pt x="1860588" y="1582058"/>
                  <a:pt x="1849702" y="1574800"/>
                  <a:pt x="1838817" y="1567543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0201" y="49530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“The effort of communication must be added to the amount of work to be done.”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76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667000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Task with complex interrelationships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2971800" cy="284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5497286" y="1774371"/>
            <a:ext cx="2024743" cy="675298"/>
          </a:xfrm>
          <a:custGeom>
            <a:avLst/>
            <a:gdLst>
              <a:gd name="connsiteX0" fmla="*/ 0 w 2024743"/>
              <a:gd name="connsiteY0" fmla="*/ 206829 h 675298"/>
              <a:gd name="connsiteX1" fmla="*/ 174171 w 2024743"/>
              <a:gd name="connsiteY1" fmla="*/ 489858 h 675298"/>
              <a:gd name="connsiteX2" fmla="*/ 424543 w 2024743"/>
              <a:gd name="connsiteY2" fmla="*/ 642258 h 675298"/>
              <a:gd name="connsiteX3" fmla="*/ 718457 w 2024743"/>
              <a:gd name="connsiteY3" fmla="*/ 674915 h 675298"/>
              <a:gd name="connsiteX4" fmla="*/ 1034143 w 2024743"/>
              <a:gd name="connsiteY4" fmla="*/ 631372 h 675298"/>
              <a:gd name="connsiteX5" fmla="*/ 1534885 w 2024743"/>
              <a:gd name="connsiteY5" fmla="*/ 468086 h 675298"/>
              <a:gd name="connsiteX6" fmla="*/ 1796143 w 2024743"/>
              <a:gd name="connsiteY6" fmla="*/ 239486 h 675298"/>
              <a:gd name="connsiteX7" fmla="*/ 2024743 w 2024743"/>
              <a:gd name="connsiteY7" fmla="*/ 0 h 675298"/>
              <a:gd name="connsiteX8" fmla="*/ 2024743 w 2024743"/>
              <a:gd name="connsiteY8" fmla="*/ 0 h 67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4743" h="675298">
                <a:moveTo>
                  <a:pt x="0" y="206829"/>
                </a:moveTo>
                <a:cubicBezTo>
                  <a:pt x="51707" y="312058"/>
                  <a:pt x="103414" y="417287"/>
                  <a:pt x="174171" y="489858"/>
                </a:cubicBezTo>
                <a:cubicBezTo>
                  <a:pt x="244928" y="562430"/>
                  <a:pt x="333829" y="611415"/>
                  <a:pt x="424543" y="642258"/>
                </a:cubicBezTo>
                <a:cubicBezTo>
                  <a:pt x="515257" y="673101"/>
                  <a:pt x="616857" y="676729"/>
                  <a:pt x="718457" y="674915"/>
                </a:cubicBezTo>
                <a:cubicBezTo>
                  <a:pt x="820057" y="673101"/>
                  <a:pt x="898072" y="665844"/>
                  <a:pt x="1034143" y="631372"/>
                </a:cubicBezTo>
                <a:cubicBezTo>
                  <a:pt x="1170214" y="596900"/>
                  <a:pt x="1407885" y="533400"/>
                  <a:pt x="1534885" y="468086"/>
                </a:cubicBezTo>
                <a:cubicBezTo>
                  <a:pt x="1661885" y="402772"/>
                  <a:pt x="1714500" y="317500"/>
                  <a:pt x="1796143" y="239486"/>
                </a:cubicBezTo>
                <a:cubicBezTo>
                  <a:pt x="1877786" y="161472"/>
                  <a:pt x="2024743" y="0"/>
                  <a:pt x="2024743" y="0"/>
                </a:cubicBezTo>
                <a:lnTo>
                  <a:pt x="2024743" y="0"/>
                </a:ln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1" y="48006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“The effort increases as </a:t>
            </a:r>
            <a:r>
              <a:rPr lang="en-US" sz="2400" i="1" dirty="0" smtClean="0"/>
              <a:t>n(n-1)/2</a:t>
            </a:r>
            <a:r>
              <a:rPr lang="en-US" sz="2400" dirty="0" smtClean="0"/>
              <a:t>.  The added effort of communication may fully counteract the [benefits of the] division of the original task [among multiple workers].”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6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19200"/>
            <a:ext cx="662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“No parts of the schedule are so thoroughly affected by sequential constraints as component debugging and system test.”</a:t>
            </a:r>
          </a:p>
          <a:p>
            <a:endParaRPr lang="en-US" sz="2800" dirty="0"/>
          </a:p>
          <a:p>
            <a:r>
              <a:rPr lang="en-US" sz="2800" dirty="0" smtClean="0"/>
              <a:t>What is component debugging?</a:t>
            </a:r>
          </a:p>
          <a:p>
            <a:endParaRPr lang="en-US" sz="2800" dirty="0"/>
          </a:p>
          <a:p>
            <a:r>
              <a:rPr lang="en-US" sz="2800" dirty="0" smtClean="0"/>
              <a:t>What is system test?</a:t>
            </a:r>
          </a:p>
          <a:p>
            <a:endParaRPr lang="en-US" sz="2800" dirty="0"/>
          </a:p>
          <a:p>
            <a:r>
              <a:rPr lang="en-US" sz="2800" dirty="0" smtClean="0"/>
              <a:t>Why are they affected by sequential constraints?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7949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19200"/>
            <a:ext cx="662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Your job:</a:t>
            </a:r>
          </a:p>
          <a:p>
            <a:endParaRPr lang="en-US" sz="2800" dirty="0"/>
          </a:p>
          <a:p>
            <a:r>
              <a:rPr lang="en-US" sz="2800" dirty="0" smtClean="0"/>
              <a:t>Go back to the “Regenerative Schedule Disaster” section of </a:t>
            </a:r>
            <a:r>
              <a:rPr lang="en-US" sz="2800" i="1" dirty="0" smtClean="0"/>
              <a:t>The Mythical Man-Month</a:t>
            </a:r>
            <a:r>
              <a:rPr lang="en-US" sz="2800" dirty="0" smtClean="0"/>
              <a:t>, and read it through carefully, making sure you understand figures 2.5 through 2.8.</a:t>
            </a:r>
          </a:p>
          <a:p>
            <a:endParaRPr lang="en-US" sz="2800" dirty="0"/>
          </a:p>
          <a:p>
            <a:r>
              <a:rPr lang="en-US" sz="2800" dirty="0" smtClean="0"/>
              <a:t>This exercise will pay off in your career.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002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fundamental aspect of software design is dividing the whole into modules.</a:t>
            </a:r>
          </a:p>
          <a:p>
            <a:pPr lvl="1"/>
            <a:r>
              <a:rPr lang="en-US" dirty="0"/>
              <a:t>Ideally, everything within a module interacts </a:t>
            </a:r>
            <a:r>
              <a:rPr lang="en-US" dirty="0" smtClean="0"/>
              <a:t>strongly: “High cohesion”</a:t>
            </a:r>
            <a:endParaRPr lang="en-US" dirty="0"/>
          </a:p>
          <a:p>
            <a:pPr lvl="1"/>
            <a:r>
              <a:rPr lang="en-US" dirty="0" smtClean="0"/>
              <a:t>Ideally, separate modules interact as little as possible: “Low coupling”</a:t>
            </a:r>
          </a:p>
          <a:p>
            <a:r>
              <a:rPr lang="en-US" dirty="0" smtClean="0"/>
              <a:t>Good decomposition into modules serves many purposes.</a:t>
            </a:r>
          </a:p>
          <a:p>
            <a:pPr lvl="1"/>
            <a:r>
              <a:rPr lang="en-US" dirty="0" smtClean="0"/>
              <a:t>Easier to understand each module by itself.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Easier to see and understand the big picture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85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fundamental aspect of software design is dividing the whole into modules.</a:t>
            </a:r>
          </a:p>
          <a:p>
            <a:pPr lvl="1"/>
            <a:r>
              <a:rPr lang="en-US" dirty="0"/>
              <a:t>Ideally, everything within a module interacts </a:t>
            </a:r>
            <a:r>
              <a:rPr lang="en-US" dirty="0" smtClean="0"/>
              <a:t>strongly: “High cohesion”</a:t>
            </a:r>
            <a:endParaRPr lang="en-US" dirty="0"/>
          </a:p>
          <a:p>
            <a:pPr lvl="1"/>
            <a:r>
              <a:rPr lang="en-US" dirty="0" smtClean="0"/>
              <a:t>Ideally, separate modules interact as little as possible: “Low coupling”</a:t>
            </a:r>
          </a:p>
          <a:p>
            <a:r>
              <a:rPr lang="en-US" dirty="0" smtClean="0"/>
              <a:t>Good decomposition into modules serves many purposes.</a:t>
            </a:r>
          </a:p>
          <a:p>
            <a:pPr lvl="1"/>
            <a:r>
              <a:rPr lang="en-US" dirty="0" smtClean="0"/>
              <a:t>Easier to understand each module by itself.</a:t>
            </a:r>
          </a:p>
          <a:p>
            <a:pPr marL="457200" lvl="1" indent="0">
              <a:buNone/>
            </a:pPr>
            <a:r>
              <a:rPr lang="en-US" dirty="0" smtClean="0"/>
              <a:t>	The module coheres and is (relatively) independent.</a:t>
            </a:r>
          </a:p>
          <a:p>
            <a:pPr lvl="1"/>
            <a:r>
              <a:rPr lang="en-US" dirty="0"/>
              <a:t>Easier to see and understand the big picture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5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Unity is a popular game engine</a:t>
            </a:r>
          </a:p>
          <a:p>
            <a:r>
              <a:rPr lang="en-US" sz="2400" dirty="0" smtClean="0"/>
              <a:t>Hack is a fun and intense experience</a:t>
            </a:r>
          </a:p>
          <a:p>
            <a:pPr marL="0" indent="0">
              <a:buNone/>
            </a:pPr>
            <a:r>
              <a:rPr lang="en-US" sz="1400" dirty="0"/>
              <a:t>Hack is excited to present:</a:t>
            </a:r>
          </a:p>
          <a:p>
            <a:pPr marL="0" indent="0">
              <a:buNone/>
            </a:pPr>
            <a:r>
              <a:rPr lang="en-US" sz="1400" b="1" dirty="0" smtClean="0"/>
              <a:t>Event</a:t>
            </a:r>
            <a:r>
              <a:rPr lang="en-US" sz="1400" b="1" dirty="0"/>
              <a:t>:</a:t>
            </a:r>
            <a:r>
              <a:rPr lang="en-US" sz="1400" dirty="0"/>
              <a:t> Week #8 Unity Workshop</a:t>
            </a:r>
          </a:p>
          <a:p>
            <a:pPr marL="0" indent="0">
              <a:buNone/>
            </a:pPr>
            <a:r>
              <a:rPr lang="en-US" sz="1400" b="1" dirty="0"/>
              <a:t>When: Wednesday, May 18 6pm-10pm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Where:</a:t>
            </a:r>
            <a:r>
              <a:rPr lang="en-US" sz="1400" dirty="0"/>
              <a:t> DBH 6011</a:t>
            </a:r>
          </a:p>
          <a:p>
            <a:pPr marL="0" indent="0">
              <a:buNone/>
            </a:pPr>
            <a:r>
              <a:rPr lang="en-US" sz="1400" b="1" dirty="0"/>
              <a:t>RSVP: </a:t>
            </a:r>
            <a:r>
              <a:rPr lang="en-US" sz="1400" dirty="0">
                <a:hlinkClick r:id="rId2"/>
              </a:rPr>
              <a:t>http://www.tinyurl.com/UnityWSHack</a:t>
            </a:r>
            <a:endParaRPr lang="en-US" sz="1400" dirty="0"/>
          </a:p>
          <a:p>
            <a:pPr marL="0" indent="0">
              <a:buNone/>
            </a:pPr>
            <a:r>
              <a:rPr lang="en-US" sz="600" dirty="0"/>
              <a:t> </a:t>
            </a:r>
          </a:p>
          <a:p>
            <a:pPr marL="0" indent="0">
              <a:buNone/>
            </a:pPr>
            <a:r>
              <a:rPr lang="en-US" sz="1400" b="1" dirty="0"/>
              <a:t>Description: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Hello Hackers! Have you ever wanted to build your own game in VR? Do you want to see C# in action? Then come to Unity Workshop where Unity will be providing us with VR tech for </a:t>
            </a:r>
            <a:r>
              <a:rPr lang="en-US" sz="1400" dirty="0" smtClean="0"/>
              <a:t>you to </a:t>
            </a:r>
            <a:r>
              <a:rPr lang="en-US" sz="1400" dirty="0"/>
              <a:t>mess around with!</a:t>
            </a:r>
          </a:p>
          <a:p>
            <a:pPr marL="0" indent="0">
              <a:buNone/>
            </a:pPr>
            <a:r>
              <a:rPr lang="en-US" sz="600" dirty="0"/>
              <a:t> </a:t>
            </a:r>
          </a:p>
          <a:p>
            <a:pPr marL="0" indent="0">
              <a:buNone/>
            </a:pPr>
            <a:r>
              <a:rPr lang="en-US" sz="1400" b="1" dirty="0"/>
              <a:t>SCHEDULE</a:t>
            </a:r>
            <a:r>
              <a:rPr lang="en-US" sz="1400" dirty="0"/>
              <a:t>:</a:t>
            </a:r>
          </a:p>
          <a:p>
            <a:pPr marL="0" indent="0">
              <a:buNone/>
            </a:pPr>
            <a:r>
              <a:rPr lang="en-US" sz="1400" dirty="0"/>
              <a:t>6-7 PM -- Overview Unity 5.4, Adam &amp; VR</a:t>
            </a:r>
          </a:p>
          <a:p>
            <a:pPr marL="0" indent="0">
              <a:buNone/>
            </a:pPr>
            <a:r>
              <a:rPr lang="en-US" sz="1400" dirty="0"/>
              <a:t>7-10 PM -- Hands on Creating - Multiplayer Games</a:t>
            </a:r>
          </a:p>
          <a:p>
            <a:pPr marL="0" indent="0">
              <a:buNone/>
            </a:pPr>
            <a:r>
              <a:rPr lang="en-US" sz="700" dirty="0"/>
              <a:t> </a:t>
            </a:r>
          </a:p>
          <a:p>
            <a:pPr marL="0" indent="0">
              <a:buNone/>
            </a:pPr>
            <a:r>
              <a:rPr lang="en-US" sz="1400" dirty="0"/>
              <a:t>RVSP now to guarantee yourself food at the event!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r>
              <a:rPr lang="en-US" sz="1400" dirty="0" smtClean="0"/>
              <a:t>THINGS </a:t>
            </a:r>
            <a:r>
              <a:rPr lang="en-US" sz="1400" dirty="0"/>
              <a:t>THAT YOU SHOULD BRING: A laptop with Unity downloaded (</a:t>
            </a:r>
            <a:r>
              <a:rPr lang="en-US" sz="1400" dirty="0">
                <a:hlinkClick r:id="rId3"/>
              </a:rPr>
              <a:t>https://unity3d.com/get-unity/download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r>
              <a:rPr lang="en-US" sz="1400" dirty="0" smtClean="0"/>
              <a:t>Sponsored </a:t>
            </a:r>
            <a:r>
              <a:rPr lang="en-US" sz="1400" dirty="0"/>
              <a:t>and hosted by: Unity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62790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fundamental aspect of software design is dividing the whole into modules.</a:t>
            </a:r>
          </a:p>
          <a:p>
            <a:pPr lvl="1"/>
            <a:r>
              <a:rPr lang="en-US" dirty="0"/>
              <a:t>Ideally, everything within a module interacts </a:t>
            </a:r>
            <a:r>
              <a:rPr lang="en-US" dirty="0" smtClean="0"/>
              <a:t>strongly: “High cohesion”</a:t>
            </a:r>
            <a:endParaRPr lang="en-US" dirty="0"/>
          </a:p>
          <a:p>
            <a:pPr lvl="1"/>
            <a:r>
              <a:rPr lang="en-US" dirty="0" smtClean="0"/>
              <a:t>Ideally, separate modules interact as little as possible: “Low coupling”</a:t>
            </a:r>
          </a:p>
          <a:p>
            <a:r>
              <a:rPr lang="en-US" dirty="0" smtClean="0"/>
              <a:t>Good decomposition into modules serves many purposes.</a:t>
            </a:r>
          </a:p>
          <a:p>
            <a:pPr lvl="1"/>
            <a:r>
              <a:rPr lang="en-US" dirty="0" smtClean="0"/>
              <a:t>Easier to understand each module by itself.</a:t>
            </a:r>
          </a:p>
          <a:p>
            <a:pPr marL="457200" lvl="1" indent="0">
              <a:buNone/>
            </a:pPr>
            <a:r>
              <a:rPr lang="en-US" dirty="0" smtClean="0"/>
              <a:t>	The module coheres and is (relatively) independent.</a:t>
            </a:r>
          </a:p>
          <a:p>
            <a:pPr lvl="1"/>
            <a:r>
              <a:rPr lang="en-US" dirty="0"/>
              <a:t>Easier to see and understand the big picture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r>
              <a:rPr lang="en-US" sz="3000" dirty="0" smtClean="0"/>
              <a:t>The “insides” of each module can be ignored.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67916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photo library.</a:t>
            </a:r>
          </a:p>
          <a:p>
            <a:r>
              <a:rPr lang="en-US" dirty="0" smtClean="0"/>
              <a:t>Throwing a party.</a:t>
            </a:r>
          </a:p>
          <a:p>
            <a:r>
              <a:rPr lang="en-US" dirty="0" smtClean="0"/>
              <a:t>Air traffic control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93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Class Diagram</a:t>
            </a:r>
            <a:endParaRPr lang="en-US" dirty="0"/>
          </a:p>
        </p:txBody>
      </p:sp>
      <p:pic>
        <p:nvPicPr>
          <p:cNvPr id="1026" name="Picture 2" descr="http://agilemodeling.com/images/models/classDiagramInherit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09057"/>
            <a:ext cx="7543800" cy="404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40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p-MsunwX4j_MsAAR-m3CRdQsOc_0A5ubbN9R7mvx04xMRHGQd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29" y="4648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52601" y="762916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Restatement of </a:t>
            </a:r>
            <a:r>
              <a:rPr lang="en-US" sz="3200" dirty="0"/>
              <a:t>G</a:t>
            </a:r>
            <a:r>
              <a:rPr lang="en-US" sz="3200" dirty="0" smtClean="0"/>
              <a:t>oals for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872343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Want to verify software’s correctness 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Need to test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Need to decide on test cases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No set of test cases is sufficient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What is a systematic approach to the selection of test cases that will lead to accurate, thorough, repeatable identification of bugs?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200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</p:spTree>
    <p:extLst>
      <p:ext uri="{BB962C8B-B14F-4D97-AF65-F5344CB8AC3E}">
        <p14:creationId xmlns:p14="http://schemas.microsoft.com/office/powerpoint/2010/main" val="17265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022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Equivalence Class Partitioning – a systematic approach.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 (to what is being tested).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a basis for subdividing the set of inputs.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specifications, size, order, structure, your smarts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think twice about defining a basis in terms of the system output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From each subset/subdomain, select a representative instance to be a test case input.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67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jvending.com/images/pepsi-mach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3448050" cy="554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7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54774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Equivalence Class Partitioning and the soda machine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inputs.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Identify a basis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From each subset/subdomain, select a representative.</a:t>
            </a:r>
          </a:p>
        </p:txBody>
      </p:sp>
    </p:spTree>
    <p:extLst>
      <p:ext uri="{BB962C8B-B14F-4D97-AF65-F5344CB8AC3E}">
        <p14:creationId xmlns:p14="http://schemas.microsoft.com/office/powerpoint/2010/main" val="15207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1228" y="838200"/>
            <a:ext cx="7402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Another example for testing…</a:t>
            </a:r>
          </a:p>
          <a:p>
            <a:endParaRPr lang="en-US" sz="2400" dirty="0"/>
          </a:p>
          <a:p>
            <a:r>
              <a:rPr lang="en-US" sz="2400" dirty="0" smtClean="0"/>
              <a:t>A software function called “Password Strength”.</a:t>
            </a:r>
          </a:p>
          <a:p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057400" y="2362200"/>
            <a:ext cx="5116286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PasswordStrength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evaluates a potential password on a scale of 1 to 10.  A strong password (evaluating to a higher number) has a combination of digits, symbols, and upper and lower case letters, and also is very different than the same user’s last three passwords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A weak password is shorter, similar to the last three passwords, and has less variety of characters.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414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54774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Equivalence Class Partitioning and </a:t>
            </a:r>
            <a:r>
              <a:rPr lang="en-US" sz="3200" dirty="0" err="1" smtClean="0"/>
              <a:t>PasswordStrength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inputs.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Identify a basis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From each subset/subdomain, select a representative.</a:t>
            </a:r>
          </a:p>
        </p:txBody>
      </p:sp>
    </p:spTree>
    <p:extLst>
      <p:ext uri="{BB962C8B-B14F-4D97-AF65-F5344CB8AC3E}">
        <p14:creationId xmlns:p14="http://schemas.microsoft.com/office/powerpoint/2010/main" val="26595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7853</TotalTime>
  <Words>870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Informatics 43 – May 10, 2016</vt:lpstr>
      <vt:lpstr>Unity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Modularization</vt:lpstr>
      <vt:lpstr>Modularization</vt:lpstr>
      <vt:lpstr>Modularization</vt:lpstr>
      <vt:lpstr>Modularization Examples</vt:lpstr>
      <vt:lpstr>UML Class 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192</cp:revision>
  <dcterms:created xsi:type="dcterms:W3CDTF">2013-03-30T19:26:03Z</dcterms:created>
  <dcterms:modified xsi:type="dcterms:W3CDTF">2016-05-10T16:12:38Z</dcterms:modified>
</cp:coreProperties>
</file>