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36" r:id="rId3"/>
    <p:sldId id="340" r:id="rId4"/>
    <p:sldId id="356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96" r:id="rId13"/>
    <p:sldId id="397" r:id="rId14"/>
    <p:sldId id="398" r:id="rId15"/>
    <p:sldId id="399" r:id="rId16"/>
    <p:sldId id="400" r:id="rId17"/>
    <p:sldId id="376" r:id="rId18"/>
    <p:sldId id="378" r:id="rId19"/>
    <p:sldId id="379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  <p:sldId id="388" r:id="rId29"/>
    <p:sldId id="389" r:id="rId30"/>
    <p:sldId id="390" r:id="rId31"/>
    <p:sldId id="391" r:id="rId32"/>
    <p:sldId id="392" r:id="rId33"/>
    <p:sldId id="393" r:id="rId34"/>
    <p:sldId id="394" r:id="rId35"/>
    <p:sldId id="39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66" autoAdjust="0"/>
    <p:restoredTop sz="94649" autoAdjust="0"/>
  </p:normalViewPr>
  <p:slideViewPr>
    <p:cSldViewPr>
      <p:cViewPr>
        <p:scale>
          <a:sx n="88" d="100"/>
          <a:sy n="88" d="100"/>
        </p:scale>
        <p:origin x="-7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33894-7552-4CC1-B35B-198DDD1894EF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078C0-114B-4D6B-B08D-FBBCC35C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10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6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0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8486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48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1066800"/>
            <a:ext cx="38481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362200" y="6400800"/>
            <a:ext cx="4038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Software Design (UML)</a:t>
            </a:r>
          </a:p>
        </p:txBody>
      </p:sp>
    </p:spTree>
    <p:extLst>
      <p:ext uri="{BB962C8B-B14F-4D97-AF65-F5344CB8AC3E}">
        <p14:creationId xmlns:p14="http://schemas.microsoft.com/office/powerpoint/2010/main" val="198689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7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6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6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5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6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AD772-544D-4374-974A-97FDC031251A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4B3F3-A2DA-4EDC-B6F8-93B30185B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9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Informatics 43 – May </a:t>
            </a:r>
            <a:r>
              <a:rPr lang="en-US" dirty="0" smtClean="0"/>
              <a:t>5, 2016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Line 3"/>
          <p:cNvSpPr>
            <a:spLocks noChangeShapeType="1"/>
          </p:cNvSpPr>
          <p:nvPr/>
        </p:nvSpPr>
        <p:spPr bwMode="auto">
          <a:xfrm flipV="1">
            <a:off x="685800" y="29718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05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1162050" y="1487231"/>
            <a:ext cx="6686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Basis </a:t>
            </a:r>
            <a:r>
              <a:rPr lang="en-US" sz="2000" dirty="0" smtClean="0"/>
              <a:t>Security Dialog #2 – </a:t>
            </a:r>
            <a:r>
              <a:rPr lang="en-US" sz="2000" u="sng" dirty="0" smtClean="0"/>
              <a:t>OK button pressed, validity of input</a:t>
            </a:r>
            <a:endParaRPr lang="en-US" sz="2000" u="sng" dirty="0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0" y="2384285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Input (Specific values)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586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5943600" y="2076509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Expected Output</a:t>
            </a:r>
            <a:endParaRPr lang="en-US" sz="2000" dirty="0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3152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7391400" y="1876455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Notes from execution</a:t>
            </a:r>
          </a:p>
        </p:txBody>
      </p:sp>
      <p:sp>
        <p:nvSpPr>
          <p:cNvPr id="238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Matrix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2076509"/>
            <a:ext cx="15621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Equivalence Partitions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5799" y="3429000"/>
            <a:ext cx="685251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Valid ID,                       TEST1, 77775555                                Proceed to</a:t>
            </a:r>
          </a:p>
          <a:p>
            <a:r>
              <a:rPr lang="en-US" dirty="0"/>
              <a:t>Matching PW                                                                            Main screen</a:t>
            </a:r>
          </a:p>
          <a:p>
            <a:endParaRPr lang="en-US" dirty="0" smtClean="0"/>
          </a:p>
          <a:p>
            <a:r>
              <a:rPr lang="en-US" dirty="0" smtClean="0"/>
              <a:t>Valid </a:t>
            </a:r>
            <a:r>
              <a:rPr lang="en-US" dirty="0"/>
              <a:t>ID,                       TEST1, </a:t>
            </a:r>
            <a:r>
              <a:rPr lang="en-US" dirty="0" smtClean="0"/>
              <a:t>7777555                                  Audible beep,</a:t>
            </a:r>
            <a:endParaRPr lang="en-US" dirty="0"/>
          </a:p>
          <a:p>
            <a:r>
              <a:rPr lang="en-US" dirty="0" smtClean="0"/>
              <a:t>Wrong </a:t>
            </a:r>
            <a:r>
              <a:rPr lang="en-US" dirty="0"/>
              <a:t>PW                                                                           </a:t>
            </a:r>
            <a:r>
              <a:rPr lang="en-US" dirty="0" smtClean="0"/>
              <a:t>     dialog remains.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Invalid </a:t>
            </a:r>
            <a:r>
              <a:rPr lang="en-US" dirty="0"/>
              <a:t>ID,                    </a:t>
            </a:r>
            <a:r>
              <a:rPr lang="en-US" dirty="0" smtClean="0"/>
              <a:t>TES1</a:t>
            </a:r>
            <a:r>
              <a:rPr lang="en-US" dirty="0"/>
              <a:t>, 77775555                                </a:t>
            </a:r>
            <a:r>
              <a:rPr lang="en-US" dirty="0" smtClean="0"/>
              <a:t>    Same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51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7400" y="2743200"/>
            <a:ext cx="44958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2521803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Where does this come from?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2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Automated Testing for League of Legends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Run 100,000 test cases a day.</a:t>
            </a:r>
          </a:p>
          <a:p>
            <a:r>
              <a:rPr lang="en-US" dirty="0" smtClean="0"/>
              <a:t>100 code and content changes a day “checked in to source control”</a:t>
            </a:r>
          </a:p>
          <a:p>
            <a:r>
              <a:rPr lang="en-US" dirty="0" smtClean="0"/>
              <a:t>Continuous integration: test cases are run when new code is checked in</a:t>
            </a:r>
          </a:p>
          <a:p>
            <a:r>
              <a:rPr lang="en-US" dirty="0" smtClean="0"/>
              <a:t>“Test farm”: a collection of computers dedicated to running tests</a:t>
            </a:r>
          </a:p>
          <a:p>
            <a:r>
              <a:rPr lang="en-US" dirty="0" smtClean="0"/>
              <a:t>Tests can run locally (on developer’s computer) or on the test farm.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79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Testing for League of Legends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“bug ticket”: a record of the bug (the failure that was recorded)</a:t>
            </a:r>
          </a:p>
          <a:p>
            <a:r>
              <a:rPr lang="en-US" dirty="0" smtClean="0"/>
              <a:t>“flaky or unreliable tests”.  To be trusted</a:t>
            </a:r>
          </a:p>
          <a:p>
            <a:pPr lvl="1"/>
            <a:r>
              <a:rPr lang="en-US" dirty="0" smtClean="0"/>
              <a:t>Code reviewed (manual inspection)</a:t>
            </a:r>
          </a:p>
          <a:p>
            <a:pPr lvl="1"/>
            <a:r>
              <a:rPr lang="en-US" dirty="0" smtClean="0"/>
              <a:t>Enters “staging” status</a:t>
            </a:r>
          </a:p>
          <a:p>
            <a:pPr lvl="1"/>
            <a:r>
              <a:rPr lang="en-US" dirty="0" smtClean="0"/>
              <a:t>Must demonstrate stability for a week</a:t>
            </a:r>
          </a:p>
          <a:p>
            <a:pPr lvl="1"/>
            <a:r>
              <a:rPr lang="en-US" dirty="0" smtClean="0"/>
              <a:t>Promoted to Blocker or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89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Testing for League of Legends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“Test Set”: a group of tests that are run together</a:t>
            </a:r>
          </a:p>
          <a:p>
            <a:r>
              <a:rPr lang="en-US" dirty="0" smtClean="0"/>
              <a:t>“Tests”: a set of similar test cases</a:t>
            </a:r>
          </a:p>
          <a:p>
            <a:r>
              <a:rPr lang="en-US" dirty="0" smtClean="0"/>
              <a:t>“Test cases”: single units of expected functionality within a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69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Automated Testing for League of Legends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From the comments:</a:t>
            </a:r>
          </a:p>
          <a:p>
            <a:pPr marL="0" indent="0">
              <a:buNone/>
            </a:pPr>
            <a:r>
              <a:rPr lang="en-US" dirty="0" smtClean="0"/>
              <a:t>Q. Shouldn't </a:t>
            </a:r>
            <a:r>
              <a:rPr lang="en-US" dirty="0"/>
              <a:t>you override the 'deal damage to target' function that is </a:t>
            </a:r>
            <a:r>
              <a:rPr lang="en-US" dirty="0" smtClean="0"/>
              <a:t>called </a:t>
            </a:r>
            <a:r>
              <a:rPr lang="en-US" dirty="0"/>
              <a:t>when an auto-attack lands and only check the values going into </a:t>
            </a:r>
            <a:r>
              <a:rPr lang="en-US" dirty="0" smtClean="0"/>
              <a:t>there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smtClean="0"/>
              <a:t>A. That's </a:t>
            </a:r>
            <a:r>
              <a:rPr lang="en-US" dirty="0"/>
              <a:t>the difference between white-box and black-box testing. This is a black-box test that doesn't assume anything about how damage gets dealt, just verifying that the correct amount of damage did get dealt from the </a:t>
            </a:r>
            <a:r>
              <a:rPr lang="en-US" dirty="0" err="1"/>
              <a:t>attack+ability</a:t>
            </a:r>
            <a:r>
              <a:rPr lang="en-US" dirty="0"/>
              <a:t> combo.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05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63024"/>
            <a:ext cx="746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Design Phase of Software Development</a:t>
            </a:r>
            <a:endParaRPr lang="en-US" sz="3200" dirty="0"/>
          </a:p>
        </p:txBody>
      </p:sp>
      <p:pic>
        <p:nvPicPr>
          <p:cNvPr id="1026" name="Picture 2" descr="http://gstiusa.com/wp-content/uploads/Waterfall-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504" y="1600200"/>
            <a:ext cx="5038725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xMQEBAQEBISEBIQEBAQEBAQEg8PEBUSFREWFhYRFRUYHSggGBoxGxcVITEhJSkrMC4uFx8zODMsNygtLisBCgoKDg0OGhAQGi8lHSUtMCsrKzUtLS8tMC0vLSsrLS0tLS0tMi4rLS0rLS0rLS0tKy03KystLS0tLS0uLS0tNf/AABEIAQEAxAMBEQACEQEDEQH/xAAcAAEAAQUBAQAAAAAAAAAAAAAABgIDBAUHAQj/xABDEAABAwIDBAcFBAcHBQAAAAABAAIDBBEFEiEGMUFRBxMiYXGBoRRSkbHBMkJy0SMzQ4KSorIVJGNzwuHwFhclU2L/xAAbAQEAAgMBAQAAAAAAAAAAAAAABAUCAwYBB//EADMRAQACAQIEAggGAgMBAAAAAAABAgMEEQUhMUESURMiYYGRscHRMkJScaHwBuEjYvEU/9oADAMBAAIRAxEAPwDuKAgICAgICAgICAgICAgICAgICAgICAgICAgICAgICAgICAgICAgICAgICAgICAgICAgICAgICAgICAgICAgICAgICAgICAgICAgICAgICAgICAgICAgICAgs1VSyJjpJXtjY0Xc55DWjzK8mYiN5Z48d8lorSN5ntCC4z0nRMJbSxGYj9pJeOPyH2j52UO+srH4Y3dHpf8by3jfPbw+yOc/b5opW7fV8m6VsQ92KNg9XZj6qNbVZJ77LrFwLRY+tZt+8z9NmtftNWnU1c/lI5voLLD02T9UpUcN0cdMVfgyKbbKvjItUvdbhII5AfHML+q9jUZI7tWThGiv1xxH7bx8pSnBOk83DayIW4ywX07zGT8j5KTj1n64U+r/xuNt9Pb3T9/vHvdFoayOeNssL2yMdq1zTcf7HuU6totG8OWy4b4rzTJG0x2X161iAgICAgICAgICAgICAgICDVbRY9FQwmWU3J0jjH23u90fU8Fry5YxxvKZotFk1eT0eP3z2iHFtoNoJq6TPM7sg/o4m/q2DuHE//R18tFVZMtsk7y7/AEWgw6Onhxxz7z3n/XsapakwQF6CPBBvtkdpZKCYEXdC8jrouBHvt5OHru8N2HNOOfYruJcOprMe08rR0n6T7Pk7bQVrJ42SxOD2PF2uHy7jwsrWtotG8Pn+bDfDecd42mOrIWTUICAgICAgICAgICAgICDGxGuZTxSTSnKyNpc4/QczfQDmVja0VjeW3DhvmyRjpG8zyhwjaLG5K2d00mg3Rx30Yy+jR38SeJ8lUZck5Lby+jaHR00mKMdPfPnP96NYtaWtTVDWb/gN6yrSbdGjNqceKPWlhuxI8GjzK3Rg85Vt+Kz+WozEubfgk4PKSnFZ39arNhmDxdpv8wtE1mJ2la48tclfFWVa8ZiCXdHu0xpJxDIf7vO4NdfcyQ6NkHIbgfjwUnTZvBbaekqbjXD41OH0lY9esfGPL7fDu7MrRwYgICAgICAgICAgICAgIOX9LWNXfHRMOjAJZrcXH7DD4DtebVA1mTn4Idb/AI5o9q21FuvSv1n6fFztQXULVTNkF+J3LOlfFKPqc8Yqb9+zUuu48XEmwAuSSdwA4lS4jblDnclptM2tLp2yXRMZGtlxBzowbEU0ZAfb/Ef938I17+CkVxeapz6+InbH8fsntNsFhsYyijhd3yAyu/ieSVs8FfJCnVZp/NKPbc7EUsVJLU0sLYJIsr3CMuDHRg2cCy9hYEm4F9Fo1OKs0mY6wtuC8QyV1Ncd53rbl7+38uYKsdsL0Uv3JEPLW25u9bE4kamgp5XG7snVvPEvjJYT52v5q3w28VIl864lgjDqr0jpvvH7TzbxbUEQEBAQEBAQEBAQEBAQfPO01YX11WZbtk6+QOa64IANmDXhlDbKoy1tN5mX0TQZcNNNjrW3KIj49/53a8OB3EfFatpTovWektdVPzOPIaBSccbQpdVk9JefJ03od2UDv/IztvYllK1w0uNHTfG7R4OPJS8NPzS57iOo2/4q+/7OtKQqBBo9uJgzDqwnjA9gvzf2Gj4uC1Z52x2/ZP4XSbazFEfqifhzcGVQ+iCC3KVlVqyztDsXRC4nD3X3CplA8MrD8yVY6X8HvcVx3b/6t/8ArH1TdSVMICAgICAgICAgICAgINNtFsxTV7MtRGHOAsyVvZmZ+F/0Nx3LG1It1bsOoyYp3pKB1nQ4P2FY4d00TX/zNc35LTOCO0rGvFbfmr8J/wDWnk6I60Oa0S07mEgOfmkBaOLshbr4XWPoJbq8Ux7c4l2TDqJlPDFBGLMiY2No7miykxG0bKS95vabT1lkr1iIOYdK+0AcW0MRvlcJKgjdcfYi/wBR8GqBq8v5I97q/wDH9DNd9TePZX6z9Pi5woTqBHjHmfr4LZWOSHmvvbZ3ToxpDFhlPfQy9ZN5PeS0/wAOVWWCNqQ4riuTx6q23baPhH3SpblcICAgICAgICAgICAgICAgICAg57txt8Is1NRODpNWyTixbHzaz3n9+4d53Q8+p29WnV0fC+Czk2y6iPV7V8/38o+blbnXJJJJJJJJJJJ3kniVAddG0coeIKJZMo+S9rG7VlyeCq7s/hT62pipmXvK7tOH3Yxq9/kL+dhxUitPFOypz6iMOOck9vn2fSNPC2NjWMFmsa1jRyaBYD4Kyjk4q1ptMzK4jwQEBAQEBAQUl4HFB51oQOtCDzrQgj23GLzU1HLNTNzvYA421cGg3cQ373h4oNTsFtpPXsY+eKKMPIDTE5xuDuc5p+zrwuUE7QEBBTLIGtLnENa0Euc4gAAbySdwR7ETado6uS7bbfOqM1PRuLIdWvmF2vl5hvFrPU9w31+bUTb1a9HXcM4NXFtkzxvbtHaP385+SBhRHQbiCmSQNFyvYruwyZIpG8sS7nuAALnOIa1rQSSSbBoHE3W+K7coVeTLNpm1nc+jjZD2CEyzAGpmA6ziI2bxED6k8T4BTcWPwxvPVy+v1np7bV/DHT2+1MluV4gICAgICAgs1c2Rhd5DxKDTmr70HntaB7Wge1oLU04IIOtxZBz3BnexV9RT3tHI7r4e5ryczfJwd5WQddw6o6yJj+JFj4jQoMlAJQcZ6QdsjWPNPTutTMNnOH7ZwO/8AO4cd/JV2fN458MdHY8J4bGnr6XJHrz/AB/vz8uiF3UZebvUFEsob48llWsy1Zc0Y49rHgifNI2ONrpJHnKxjBdxPIBbq17Qq8ubfe955O19H+wTaECoqMslURpbVkII1azm62hd5DS95mPF4ec9XOa3Xzm9SnKvz/vknK3K4QEBAQEBAQEGo2kkyxs73/6SgjpqUD2hA9oQPaEFLqhBDdrQ72mlma1xAL45HNBLWhxblzEbhm0F+JQdO2RlPVlp5Bw+R+iDfoIR0rY6aelFPGbSVWZpI3iEWznzuG/vHko+pv4a7R3XPBdLGXN6S3SvP39vu40FXOw3e3R6tTT20G9Z1pv1R82o8PKvVfwHA56+bqadmd2he9xtGxvvPdwHqeAK31pNuUKrPqK4o8eSfvLumxuxkGHMu39LO4WkqHDtd7WD7je7jbW6l0xxVzuq1d888+UeSSrYiCAgICAgICAgINTtRCXU7iN8ZD/IaH0JPkgg/XoHXoHXoBnQUPqEF7D2dZSYhK77NoYWk7s+cOPqY0Eo2fdlMY5tc30v9EEjQcJ6TsS67Ephe7YGsgby0GZ38ziPJV2otvd2PCMXo9NWf1c/p9ETL1oWu7wuIC9iObHJeYrybLZXZ2TEKhsEfZAGeWUi4ZHfU954AcT3AqRSs2naFRqs9cFPHb3R5y+gMCwWGihbBTsytGpO973cXvdxd/zcptaxWNocvmzXy28V5bFZNQgICAgICAgICAg8e0EEEXBBBB3EHgg5ttDhzqWUjUxuuY3d3uk8wg1XXIHXoPDOgshz5XthhbnkkOVjR6kngANSUE4xbDm0mGx0wNy6WIOduL5OsEr3fynTgLBBTs/PmqImjgHk/wAB/wBkEvJtqeCD5jxGr66aab/2yySeT3lw9Cqq07zMu+xU8FK08oiP4YpWLbCsbgvYYZOcu09D+GCKhM5HbqZHOvxyMJYweFw8/vKfp67V383KcXy+LP4O1Y/mecp2t6qEBAQEBAQEBAQEBAQWK2kZMwxytD2u3g/MHge8IIPi2w0rSXUzw9vuSHK8dwduPnZBG6/CKqBpfLA5jW73Zo3D0cboNLJUvI7LT4nRBLNjdqKGlgu6Ob2p1xMRGXudroGOPZDd2lx333oLuLY26re2RzTFGwERRkguud73W0voBbh5oJFsVh7gHVLxbOMsQO/Le5f52FvDvQSpBEMW6N8PqLkRGnefvUzjEP4NWfyrXOKk9kzHxDUU6WR2p6HWa9VWyt5dbFHJ/SWrXOmqmV4zmjq1s/RLVt/V1FPJyziWE+gcsJ009pSacbifx1dS2cw40tJT05IJhiYxxbfKXAdoi/C91JpXw1iFJqMvpctr+c7tismkQEBAQEBAQEBAQEBAQa/G8UbTRl51cb5G8zzPcg5TiFQauQySuzvB0B3NHJo4BAZSIMiCgA1sg3mzWC+0yF0n6mIi49928N8Ofkg6CBbQaW3BBhY1i0VHC6ed2RjfNznHcxo4uPJY2tFY3ltw4b5rxSkc3LMS6XajP/d6eFjOHXdZK895yuaB4aqLbU27Qv8AHwXFt69pmfZtHziWywzpbDh+npjcfaMLwTbiQ19tPNexqv1QwycBmeeK/un7x9k52e2jp69hdTvuW2zxuGSRl92Zp4d4uO9SKZK36KbUaTLp52yRt8m2WaOICAgICAgICAgICAgIPCbangg5ftpjOYveTYC+XuaNyDGodm/ZoY5p7+1VHbLCTaGEboyPeJIJPDLYbjcMuOFBkCLRBJNi9GTN/wAQH4tA+iCRoOKdM2LGStZTX7FPG12XWxlk1Ljz7OQDlc81D1Ft7bOk4RiiuKb95n+I/wBoDZR1xCphsb8ljLbWdp3bzZ7F3UdVFUNNgxwEg96IkZ2kcdNfEBMd5paJeazT11GK2Oe/T9+398n0WrZ8/EBAQEBAQEBAQEBAQEGo2mruqgcL6vu0eHH8vNBAdlcM9urc7xeClLZH33OlvdjO/UZj4Dmg320Emeok5NsweAGvqSgwmNQVlButj3ducd0Z9XIJOg4X0x4a6PEhMR2KiFjweBfGMjm+QDD+8FDzxtbd0nCcniw+Hyn5/wBlCVHW8KgvGyJZuH0rqiaKBn2pntjFuGY2J8hc+S9im87MMmojHWbz25vpoC2nJWjg3qAgICAgICAgICAgILFVUBg7zuCDnW2GJPlkETLve9wjY0cXE2AHmUE52cwdtHTshbqdXSP9+R32nfQdwCCMYjrPN/mP/qKDHQUuuUG72O0kmB3lrCPAF1/mEEpQanabZ+HEIDBODvzMe2wex9tHNP04rG1YtG0t2DPfBfxUcrrOiSsa49VLTyt4FxkhcfFuVwHxUWdPbtK8pxnFt61Zifj9mB/2xxK9urht73XNy/K/okYLMrcWwz5/B0PYPYFuHnr5niapLS0FoIjjB3hl9STxcbaaADW+7HiivPuq9Zr7Z48Mcq/NNluV4gICAgICAgICAgICCFYni5fK9wPZjaSTwudGj5lA2OwIvl/tCfeQfZ2HeGnQynvI0Hcb8dAmqDnNfNaab/Nl/rKChk6DIjegzcNmyTxOHF4afB2n1QTRAQEBAQEBAQEBAQEBAQEBAQEGhm2UhcRlzNYX55I7lwfu7NzuGlrDhyQb0BAcbAk7hqUHKq2Q5nPP33F58XG5+aC1FUXQbKlaSgz4tHxnlIw/zBBOkBAQEBAQEBAQEBAQEBAQEBAQEBBZrGkxyAbyxwHjlKDltfKCzyQRbBnyvrmRMN2uEhLTqLMjc/Tv7KCd0z9Agv5+038TfmEE/QEBAQEBAQEBAQEBAQEBAQEBAQEBByjbPDnU07mj9XJd8fIAnVnkfSyDU9HjR/a0Jdb7MwF+ZjcLfC6DfYtGaWd8Ltw7UZ5xk9n8j3hAo6nM9n42/wBQQdPQEBAQEBAQEBAQEBAQEBAQEBAQLoNdW4xHHe3bI4N3eZQQbaTFTMS59rgWa0bgPzQQEVRinbKw2cx4e094Nwg6ltmxtS2kkbvcx72ke65rHD5oNLRYY5pBKDodBV9ZG1x32s78Q3/n5oL5kQU9Yg8zo9eh6CsPQVByPHuZB7dB6gICAgICAgIKXPQWJaiyDU1FWZBvs3kPqg0OJVAaCghOL1up1QReoqLuAGpJAAGpJO4Ac0HX8Np3mGnbILGKCOO3Ihov6/JBsBAgysPkyEt4HUeI/wCeiDYtkQVhyCsIKsqD0NQVhqCoNQVIPUBAQEBAQEFLkGNKSg1OJl2U5d9kHN8Q2hqaYlkkMxA3OjGdpHzCCO1m0dVMSI6aXxfZgQYBwqun1eWxA8ALn4n8kEu6PtkI45TUTOMkkekYeb2JGr7c+A80HSmsCCotQa3EasRvjudXOsB5FBs6WW4QZ8aC+0IKw1BcDUFSAgICAgICAgICDwhBaexBjSwXQYM+HNdvCDEfg7PdHwQYdRhI4BBGMVoqqJ2eBme29t7XHigsRbUzs0lpqlpHKJ0g+LboLv8A1XK79XT1Tzy6mRnq6wQZmEYfU1EonqWllhZkd72B4nvQTikpbBHrOZGgvtajxXZB6gICAgICAgICAgICAgpLEFt0aC26JBbdAgtmlHJB57IOSPVTaQckF5kAQXWxoLgajxUgICAgICAgICAgICAgICAgIPLIPC1B5kQe5EHuVAsg9QEBAQEBAQEBAQEBAQEBAQEBAQEBAQEBAQEBAQEBAQEBAQEBAQEBAQEBAQEBAQEBAQEBAQEBAQEBAQEBAQEBAQEBAQEBAQEBAQEBAQEBAQEBAQEBAQEB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data:image/jpeg;base64,/9j/4AAQSkZJRgABAQAAAQABAAD/2wCEAAkGBxMQEBAQEBISEBIQEBAQEBAQEg8PEBUSFREWFhYRFRUYHSggGBoxGxcVITEhJSkrMC4uFx8zODMsNygtLisBCgoKDg0OGhAQGi8lHSUtMCsrKzUtLS8tMC0vLSsrLS0tLS0tMi4rLS0rLS0rLS0tKy03KystLS0tLS0uLS0tNf/AABEIAQEAxAMBEQACEQEDEQH/xAAcAAEAAQUBAQAAAAAAAAAAAAAABgIDBAUHAQj/xABDEAABAwIDBAcFBAcHBQAAAAABAAIDBBEFEiEGMUFRBxMiYXGBoRRSkbHBMkJy0SMzQ4KSorIVJGNzwuHwFhclU2L/xAAbAQEAAgMBAQAAAAAAAAAAAAAABAUCAwYBB//EADMRAQACAQIEAggGAgMBAAAAAAABAgMEEQUhMUESURMiYYGRscHRMkJScaHwBuEjYvEU/9oADAMBAAIRAxEAPwDuKAgICAgICAgICAgICAgICAgICAgICAgICAgICAgICAgICAgICAgICAgICAgICAgICAgICAgICAgICAgICAgICAgICAgICAgICAgICAgICAgICAgICAgICAgs1VSyJjpJXtjY0Xc55DWjzK8mYiN5Z48d8lorSN5ntCC4z0nRMJbSxGYj9pJeOPyH2j52UO+srH4Y3dHpf8by3jfPbw+yOc/b5opW7fV8m6VsQ92KNg9XZj6qNbVZJ77LrFwLRY+tZt+8z9NmtftNWnU1c/lI5voLLD02T9UpUcN0cdMVfgyKbbKvjItUvdbhII5AfHML+q9jUZI7tWThGiv1xxH7bx8pSnBOk83DayIW4ywX07zGT8j5KTj1n64U+r/xuNt9Pb3T9/vHvdFoayOeNssL2yMdq1zTcf7HuU6totG8OWy4b4rzTJG0x2X161iAgICAgICAgICAgICAgICDVbRY9FQwmWU3J0jjH23u90fU8Fry5YxxvKZotFk1eT0eP3z2iHFtoNoJq6TPM7sg/o4m/q2DuHE//R18tFVZMtsk7y7/AEWgw6Onhxxz7z3n/XsapakwQF6CPBBvtkdpZKCYEXdC8jrouBHvt5OHru8N2HNOOfYruJcOprMe08rR0n6T7Pk7bQVrJ42SxOD2PF2uHy7jwsrWtotG8Pn+bDfDecd42mOrIWTUICAgICAgICAgICAgICDGxGuZTxSTSnKyNpc4/QczfQDmVja0VjeW3DhvmyRjpG8zyhwjaLG5K2d00mg3Rx30Yy+jR38SeJ8lUZck5Lby+jaHR00mKMdPfPnP96NYtaWtTVDWb/gN6yrSbdGjNqceKPWlhuxI8GjzK3Rg85Vt+Kz+WozEubfgk4PKSnFZ39arNhmDxdpv8wtE1mJ2la48tclfFWVa8ZiCXdHu0xpJxDIf7vO4NdfcyQ6NkHIbgfjwUnTZvBbaekqbjXD41OH0lY9esfGPL7fDu7MrRwYgICAgICAgICAgICAgIOX9LWNXfHRMOjAJZrcXH7DD4DtebVA1mTn4Idb/AI5o9q21FuvSv1n6fFztQXULVTNkF+J3LOlfFKPqc8Yqb9+zUuu48XEmwAuSSdwA4lS4jblDnclptM2tLp2yXRMZGtlxBzowbEU0ZAfb/Ef938I17+CkVxeapz6+InbH8fsntNsFhsYyijhd3yAyu/ieSVs8FfJCnVZp/NKPbc7EUsVJLU0sLYJIsr3CMuDHRg2cCy9hYEm4F9Fo1OKs0mY6wtuC8QyV1Ncd53rbl7+38uYKsdsL0Uv3JEPLW25u9bE4kamgp5XG7snVvPEvjJYT52v5q3w28VIl864lgjDqr0jpvvH7TzbxbUEQEBAQEBAQEBAQEBAQfPO01YX11WZbtk6+QOa64IANmDXhlDbKoy1tN5mX0TQZcNNNjrW3KIj49/53a8OB3EfFatpTovWektdVPzOPIaBSccbQpdVk9JefJ03od2UDv/IztvYllK1w0uNHTfG7R4OPJS8NPzS57iOo2/4q+/7OtKQqBBo9uJgzDqwnjA9gvzf2Gj4uC1Z52x2/ZP4XSbazFEfqifhzcGVQ+iCC3KVlVqyztDsXRC4nD3X3CplA8MrD8yVY6X8HvcVx3b/6t/8ArH1TdSVMICAgICAgICAgICAgINNtFsxTV7MtRGHOAsyVvZmZ+F/0Nx3LG1It1bsOoyYp3pKB1nQ4P2FY4d00TX/zNc35LTOCO0rGvFbfmr8J/wDWnk6I60Oa0S07mEgOfmkBaOLshbr4XWPoJbq8Ux7c4l2TDqJlPDFBGLMiY2No7miykxG0bKS95vabT1lkr1iIOYdK+0AcW0MRvlcJKgjdcfYi/wBR8GqBq8v5I97q/wDH9DNd9TePZX6z9Pi5woTqBHjHmfr4LZWOSHmvvbZ3ToxpDFhlPfQy9ZN5PeS0/wAOVWWCNqQ4riuTx6q23baPhH3SpblcICAgICAgICAgICAgICAgICAg57txt8Is1NRODpNWyTixbHzaz3n9+4d53Q8+p29WnV0fC+Czk2y6iPV7V8/38o+blbnXJJJJJJJJJJJ3kniVAddG0coeIKJZMo+S9rG7VlyeCq7s/hT62pipmXvK7tOH3Yxq9/kL+dhxUitPFOypz6iMOOck9vn2fSNPC2NjWMFmsa1jRyaBYD4Kyjk4q1ptMzK4jwQEBAQEBAQUl4HFB51oQOtCDzrQgj23GLzU1HLNTNzvYA421cGg3cQ373h4oNTsFtpPXsY+eKKMPIDTE5xuDuc5p+zrwuUE7QEBBTLIGtLnENa0Euc4gAAbySdwR7ETado6uS7bbfOqM1PRuLIdWvmF2vl5hvFrPU9w31+bUTb1a9HXcM4NXFtkzxvbtHaP385+SBhRHQbiCmSQNFyvYruwyZIpG8sS7nuAALnOIa1rQSSSbBoHE3W+K7coVeTLNpm1nc+jjZD2CEyzAGpmA6ziI2bxED6k8T4BTcWPwxvPVy+v1np7bV/DHT2+1MluV4gICAgICAgs1c2Rhd5DxKDTmr70HntaB7Wge1oLU04IIOtxZBz3BnexV9RT3tHI7r4e5ryczfJwd5WQddw6o6yJj+JFj4jQoMlAJQcZ6QdsjWPNPTutTMNnOH7ZwO/8AO4cd/JV2fN458MdHY8J4bGnr6XJHrz/AB/vz8uiF3UZebvUFEsob48llWsy1Zc0Y49rHgifNI2ONrpJHnKxjBdxPIBbq17Qq8ubfe955O19H+wTaECoqMslURpbVkII1azm62hd5DS95mPF4ec9XOa3Xzm9SnKvz/vknK3K4QEBAQEBAQEGo2kkyxs73/6SgjpqUD2hA9oQPaEFLqhBDdrQ72mlma1xAL45HNBLWhxblzEbhm0F+JQdO2RlPVlp5Bw+R+iDfoIR0rY6aelFPGbSVWZpI3iEWznzuG/vHko+pv4a7R3XPBdLGXN6S3SvP39vu40FXOw3e3R6tTT20G9Z1pv1R82o8PKvVfwHA56+bqadmd2he9xtGxvvPdwHqeAK31pNuUKrPqK4o8eSfvLumxuxkGHMu39LO4WkqHDtd7WD7je7jbW6l0xxVzuq1d888+UeSSrYiCAgICAgICAgINTtRCXU7iN8ZD/IaH0JPkgg/XoHXoHXoBnQUPqEF7D2dZSYhK77NoYWk7s+cOPqY0Eo2fdlMY5tc30v9EEjQcJ6TsS67Ephe7YGsgby0GZ38ziPJV2otvd2PCMXo9NWf1c/p9ETL1oWu7wuIC9iObHJeYrybLZXZ2TEKhsEfZAGeWUi4ZHfU954AcT3AqRSs2naFRqs9cFPHb3R5y+gMCwWGihbBTsytGpO973cXvdxd/zcptaxWNocvmzXy28V5bFZNQgICAgICAgICAg8e0EEEXBBBB3EHgg5ttDhzqWUjUxuuY3d3uk8wg1XXIHXoPDOgshz5XthhbnkkOVjR6kngANSUE4xbDm0mGx0wNy6WIOduL5OsEr3fynTgLBBTs/PmqImjgHk/wAB/wBkEvJtqeCD5jxGr66aab/2yySeT3lw9Cqq07zMu+xU8FK08oiP4YpWLbCsbgvYYZOcu09D+GCKhM5HbqZHOvxyMJYweFw8/vKfp67V383KcXy+LP4O1Y/mecp2t6qEBAQEBAQEBAQEBAQWK2kZMwxytD2u3g/MHge8IIPi2w0rSXUzw9vuSHK8dwduPnZBG6/CKqBpfLA5jW73Zo3D0cboNLJUvI7LT4nRBLNjdqKGlgu6Ob2p1xMRGXudroGOPZDd2lx333oLuLY26re2RzTFGwERRkguud73W0voBbh5oJFsVh7gHVLxbOMsQO/Le5f52FvDvQSpBEMW6N8PqLkRGnefvUzjEP4NWfyrXOKk9kzHxDUU6WR2p6HWa9VWyt5dbFHJ/SWrXOmqmV4zmjq1s/RLVt/V1FPJyziWE+gcsJ009pSacbifx1dS2cw40tJT05IJhiYxxbfKXAdoi/C91JpXw1iFJqMvpctr+c7tismkQEBAQEBAQEBAQEBAQa/G8UbTRl51cb5G8zzPcg5TiFQauQySuzvB0B3NHJo4BAZSIMiCgA1sg3mzWC+0yF0n6mIi49928N8Ofkg6CBbQaW3BBhY1i0VHC6ed2RjfNznHcxo4uPJY2tFY3ltw4b5rxSkc3LMS6XajP/d6eFjOHXdZK895yuaB4aqLbU27Qv8AHwXFt69pmfZtHziWywzpbDh+npjcfaMLwTbiQ19tPNexqv1QwycBmeeK/un7x9k52e2jp69hdTvuW2zxuGSRl92Zp4d4uO9SKZK36KbUaTLp52yRt8m2WaOICAgICAgICAgICAgIPCbangg5ftpjOYveTYC+XuaNyDGodm/ZoY5p7+1VHbLCTaGEboyPeJIJPDLYbjcMuOFBkCLRBJNi9GTN/wAQH4tA+iCRoOKdM2LGStZTX7FPG12XWxlk1Ljz7OQDlc81D1Ft7bOk4RiiuKb95n+I/wBoDZR1xCphsb8ljLbWdp3bzZ7F3UdVFUNNgxwEg96IkZ2kcdNfEBMd5paJeazT11GK2Oe/T9+398n0WrZ8/EBAQEBAQEBAQEBAQEGo2mruqgcL6vu0eHH8vNBAdlcM9urc7xeClLZH33OlvdjO/UZj4Dmg320Emeok5NsweAGvqSgwmNQVlButj3ducd0Z9XIJOg4X0x4a6PEhMR2KiFjweBfGMjm+QDD+8FDzxtbd0nCcniw+Hyn5/wBlCVHW8KgvGyJZuH0rqiaKBn2pntjFuGY2J8hc+S9im87MMmojHWbz25vpoC2nJWjg3qAgICAgICAgICAgILFVUBg7zuCDnW2GJPlkETLve9wjY0cXE2AHmUE52cwdtHTshbqdXSP9+R32nfQdwCCMYjrPN/mP/qKDHQUuuUG72O0kmB3lrCPAF1/mEEpQanabZ+HEIDBODvzMe2wex9tHNP04rG1YtG0t2DPfBfxUcrrOiSsa49VLTyt4FxkhcfFuVwHxUWdPbtK8pxnFt61Zifj9mB/2xxK9urht73XNy/K/okYLMrcWwz5/B0PYPYFuHnr5niapLS0FoIjjB3hl9STxcbaaADW+7HiivPuq9Zr7Z48Mcq/NNluV4gICAgICAgICAgICCFYni5fK9wPZjaSTwudGj5lA2OwIvl/tCfeQfZ2HeGnQynvI0Hcb8dAmqDnNfNaab/Nl/rKChk6DIjegzcNmyTxOHF4afB2n1QTRAQEBAQEBAQEBAQEBAQEBAQEGhm2UhcRlzNYX55I7lwfu7NzuGlrDhyQb0BAcbAk7hqUHKq2Q5nPP33F58XG5+aC1FUXQbKlaSgz4tHxnlIw/zBBOkBAQEBAQEBAQEBAQEBAQEBAQEBBZrGkxyAbyxwHjlKDltfKCzyQRbBnyvrmRMN2uEhLTqLMjc/Tv7KCd0z9Agv5+038TfmEE/QEBAQEBAQEBAQEBAQEBAQEBAQEBByjbPDnU07mj9XJd8fIAnVnkfSyDU9HjR/a0Jdb7MwF+ZjcLfC6DfYtGaWd8Ltw7UZ5xk9n8j3hAo6nM9n42/wBQQdPQEBAQEBAQEBAQEBAQEBAQEBAQLoNdW4xHHe3bI4N3eZQQbaTFTMS59rgWa0bgPzQQEVRinbKw2cx4e094Nwg6ltmxtS2kkbvcx72ke65rHD5oNLRYY5pBKDodBV9ZG1x32s78Q3/n5oL5kQU9Yg8zo9eh6CsPQVByPHuZB7dB6gICAgICAgIKXPQWJaiyDU1FWZBvs3kPqg0OJVAaCghOL1up1QReoqLuAGpJAAGpJO4Ac0HX8Np3mGnbILGKCOO3Ihov6/JBsBAgysPkyEt4HUeI/wCeiDYtkQVhyCsIKsqD0NQVhqCoNQVIPUBAQEBAQEFLkGNKSg1OJl2U5d9kHN8Q2hqaYlkkMxA3OjGdpHzCCO1m0dVMSI6aXxfZgQYBwqun1eWxA8ALn4n8kEu6PtkI45TUTOMkkekYeb2JGr7c+A80HSmsCCotQa3EasRvjudXOsB5FBs6WW4QZ8aC+0IKw1BcDUFSAgICAgICAgICDwhBaexBjSwXQYM+HNdvCDEfg7PdHwQYdRhI4BBGMVoqqJ2eBme29t7XHigsRbUzs0lpqlpHKJ0g+LboLv8A1XK79XT1Tzy6mRnq6wQZmEYfU1EonqWllhZkd72B4nvQTikpbBHrOZGgvtajxXZB6gICAgICAgICAgICAgpLEFt0aC26JBbdAgtmlHJB57IOSPVTaQckF5kAQXWxoLgajxUgICAgICAgICAgICAgICAgIPLIPC1B5kQe5EHuVAsg9QEBAQEBAQEBAQEBAQEBAQEBAQEBAQEBAQEBAQEBAQEBAQEBAQEBAQEBAQEBAQEBAQEBAQEBAQEBAQEBAQEBAQEBAQEBAQEBAQEBAQEBAQEBAQEBAQEB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encrypted-tbn1.gstatic.com/images?q=tbn:ANd9GcTbAAciV3_Ivo0Pe2526jko8wllOODgkdxRjbTKYz1SMOuTRduF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05000"/>
            <a:ext cx="1143000" cy="168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22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63024"/>
            <a:ext cx="7468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Design Phase of Software Development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828800"/>
            <a:ext cx="8077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Something</a:t>
            </a:r>
            <a:r>
              <a:rPr lang="en-US" sz="2400" dirty="0" smtClean="0"/>
              <a:t> usually needs to be done </a:t>
            </a:r>
            <a:r>
              <a:rPr lang="en-US" sz="2400" u="sng" dirty="0" smtClean="0"/>
              <a:t>after</a:t>
            </a:r>
            <a:r>
              <a:rPr lang="en-US" sz="2400" dirty="0" smtClean="0"/>
              <a:t> the user’s requirements are specified and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coding starts, especially on larger tasks.</a:t>
            </a:r>
          </a:p>
          <a:p>
            <a:endParaRPr lang="en-US" sz="2400" i="1" dirty="0"/>
          </a:p>
          <a:p>
            <a:pPr marL="457200" indent="-457200">
              <a:buAutoNum type="arabicPeriod"/>
            </a:pPr>
            <a:r>
              <a:rPr lang="en-US" sz="2400" dirty="0" smtClean="0"/>
              <a:t>Modularize the task so that multiple people can work on it.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Define modules and their interfaces.</a:t>
            </a:r>
          </a:p>
          <a:p>
            <a:pPr lvl="1"/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Make system-wide decisions.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Architecture, languages, libraries, platforms.</a:t>
            </a:r>
          </a:p>
          <a:p>
            <a:pPr lvl="1"/>
            <a:endParaRPr lang="en-US" sz="16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Develop the specifications in more detail.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More “how”; consideration of trade-offs.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720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63025"/>
            <a:ext cx="5864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Software Development Languages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14400" y="3276600"/>
            <a:ext cx="7162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2743200"/>
            <a:ext cx="719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Requirements           Design              Coding             Testing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500735"/>
            <a:ext cx="76052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English                                                  Java, Python    testing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                 matrix     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828800"/>
            <a:ext cx="6152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Different languages are used at different stages: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32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63025"/>
            <a:ext cx="5864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Software Development Languages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14400" y="3276600"/>
            <a:ext cx="7162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2743200"/>
            <a:ext cx="719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Requirements           Design              Coding             Testing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828800"/>
            <a:ext cx="6152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Different languages are used at different stages: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546945" y="4648197"/>
            <a:ext cx="5520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Languages have two purposes: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communicate with other people.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To clarify one’s own thinking and ideas.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500735"/>
            <a:ext cx="76052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English                                                  Java, Python    testing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                                matrix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3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3.gstatic.com/images?q=tbn:ANd9GcRp-MsunwX4j_MsAAR-m3CRdQsOc_0A5ubbN9R7mvx04xMRHGQdd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29" y="4648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52601" y="762916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Restatement of </a:t>
            </a:r>
            <a:r>
              <a:rPr lang="en-US" sz="3200" dirty="0"/>
              <a:t>G</a:t>
            </a:r>
            <a:r>
              <a:rPr lang="en-US" sz="3200" dirty="0" smtClean="0"/>
              <a:t>oals for Testing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872343"/>
            <a:ext cx="6934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Want to verify software’s correctness </a:t>
            </a:r>
            <a:r>
              <a:rPr lang="en-US" sz="2800" dirty="0" smtClean="0">
                <a:sym typeface="Wingdings" pitchFamily="2" charset="2"/>
              </a:rPr>
              <a:t> 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Need to test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Need to decide on test cases </a:t>
            </a:r>
          </a:p>
          <a:p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              No set of test cases is sufficient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What is a systematic approach to the selection of test cases that will lead to accurate, thorough, repeatable identification of bugs?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200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227" y="863024"/>
            <a:ext cx="53389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Deep thoughts about diagrams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5508" y="1808087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important to think of a diagram as being a statement in a language that has a syntax.</a:t>
            </a:r>
          </a:p>
          <a:p>
            <a:endParaRPr lang="en-US" sz="2400" dirty="0"/>
          </a:p>
          <a:p>
            <a:r>
              <a:rPr lang="en-US" sz="2400" dirty="0" smtClean="0"/>
              <a:t>A diagram is not a picture.</a:t>
            </a:r>
          </a:p>
          <a:p>
            <a:endParaRPr lang="en-US" sz="2400" dirty="0"/>
          </a:p>
          <a:p>
            <a:r>
              <a:rPr lang="en-US" sz="2400" dirty="0" smtClean="0"/>
              <a:t>A diagram has to be interpreted.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352800" y="46482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44292" y="4637314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3" idx="3"/>
            <a:endCxn id="9" idx="1"/>
          </p:cNvCxnSpPr>
          <p:nvPr/>
        </p:nvCxnSpPr>
        <p:spPr>
          <a:xfrm flipV="1">
            <a:off x="4267200" y="5094514"/>
            <a:ext cx="777092" cy="108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96492" y="4865914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49860" y="478971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863024"/>
            <a:ext cx="4090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What might this mean?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352800" y="1687286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044292" y="16764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>
            <a:stCxn id="3" idx="3"/>
            <a:endCxn id="9" idx="1"/>
          </p:cNvCxnSpPr>
          <p:nvPr/>
        </p:nvCxnSpPr>
        <p:spPr>
          <a:xfrm flipV="1">
            <a:off x="4267200" y="2133600"/>
            <a:ext cx="777092" cy="1088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96492" y="1905000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349860" y="1828800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0474" y="3069771"/>
            <a:ext cx="3495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 happens before B.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2224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35927" y="863024"/>
            <a:ext cx="5889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Unified Modeling Language (UML)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75508" y="1808087"/>
            <a:ext cx="74826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set of a dozen or so visual languages for expressing various aspects of software development.</a:t>
            </a:r>
          </a:p>
          <a:p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272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gilemodeling.com/images/models/classDiagramInit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09800"/>
            <a:ext cx="57054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0994" y="990600"/>
            <a:ext cx="338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UML Class Diagram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90656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4057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UML Use Case Diagram</a:t>
            </a:r>
            <a:endParaRPr lang="en-US" sz="3200" dirty="0"/>
          </a:p>
        </p:txBody>
      </p:sp>
      <p:pic>
        <p:nvPicPr>
          <p:cNvPr id="2050" name="Picture 2" descr="http://agilemodeling.com/images/models/useCaseOnlineShopp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4572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772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4178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UML Sequence Diagram</a:t>
            </a:r>
            <a:endParaRPr lang="en-US" sz="3200" dirty="0"/>
          </a:p>
        </p:txBody>
      </p:sp>
      <p:pic>
        <p:nvPicPr>
          <p:cNvPr id="3074" name="Picture 2" descr="https://cdn-lucidchart-com.s3.amazonaws.com/sequence-diagram-example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544" y="1962150"/>
            <a:ext cx="570547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364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90600"/>
            <a:ext cx="38038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UML Activity Diagram</a:t>
            </a:r>
            <a:endParaRPr lang="en-US" sz="3200" dirty="0"/>
          </a:p>
        </p:txBody>
      </p:sp>
      <p:pic>
        <p:nvPicPr>
          <p:cNvPr id="4098" name="Picture 2" descr="http://creately.com/blog/wp-content/uploads/2012/01/Activity-Diagr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1828800"/>
            <a:ext cx="42481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758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508" y="1143000"/>
            <a:ext cx="748269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UML Class Diagram helps in the decomposition of a system into sub-modules known as classes.</a:t>
            </a:r>
          </a:p>
          <a:p>
            <a:endParaRPr lang="en-US" sz="2800" dirty="0"/>
          </a:p>
          <a:p>
            <a:r>
              <a:rPr lang="en-US" sz="2800" dirty="0" smtClean="0"/>
              <a:t>Some “object oriented” programming languages have “class” as part of the language’s syntax and design, but UML Class Diagrams can be created and used without reference to programming language classes.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000" dirty="0" smtClean="0"/>
              <a:t>Some following slides from </a:t>
            </a:r>
            <a:endParaRPr lang="en-US" sz="2000" dirty="0"/>
          </a:p>
          <a:p>
            <a:r>
              <a:rPr lang="en-US" i="1" dirty="0"/>
              <a:t>www.cs.drexel.edu/~spiros/teaching/CS575/slides/uml.ppt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2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Classes</a:t>
            </a:r>
          </a:p>
        </p:txBody>
      </p:sp>
      <p:grpSp>
        <p:nvGrpSpPr>
          <p:cNvPr id="154627" name="Group 3"/>
          <p:cNvGrpSpPr>
            <a:grpSpLocks/>
          </p:cNvGrpSpPr>
          <p:nvPr/>
        </p:nvGrpSpPr>
        <p:grpSpPr bwMode="auto">
          <a:xfrm>
            <a:off x="685800" y="1676400"/>
            <a:ext cx="2057400" cy="2571750"/>
            <a:chOff x="576" y="1056"/>
            <a:chExt cx="1296" cy="1620"/>
          </a:xfrm>
        </p:grpSpPr>
        <p:sp>
          <p:nvSpPr>
            <p:cNvPr id="154628" name="Rectangle 4"/>
            <p:cNvSpPr>
              <a:spLocks noChangeArrowheads="1"/>
            </p:cNvSpPr>
            <p:nvPr/>
          </p:nvSpPr>
          <p:spPr bwMode="auto">
            <a:xfrm>
              <a:off x="576" y="1056"/>
              <a:ext cx="129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ClassName</a:t>
              </a:r>
            </a:p>
          </p:txBody>
        </p:sp>
        <p:sp>
          <p:nvSpPr>
            <p:cNvPr id="154629" name="Rectangle 5"/>
            <p:cNvSpPr>
              <a:spLocks noChangeArrowheads="1"/>
            </p:cNvSpPr>
            <p:nvPr/>
          </p:nvSpPr>
          <p:spPr bwMode="auto">
            <a:xfrm>
              <a:off x="576" y="1536"/>
              <a:ext cx="1296" cy="54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attributes</a:t>
              </a:r>
            </a:p>
          </p:txBody>
        </p:sp>
        <p:sp>
          <p:nvSpPr>
            <p:cNvPr id="154630" name="Rectangle 6"/>
            <p:cNvSpPr>
              <a:spLocks noChangeArrowheads="1"/>
            </p:cNvSpPr>
            <p:nvPr/>
          </p:nvSpPr>
          <p:spPr bwMode="auto">
            <a:xfrm>
              <a:off x="576" y="2076"/>
              <a:ext cx="1296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operations</a:t>
              </a:r>
            </a:p>
          </p:txBody>
        </p:sp>
      </p:grpSp>
      <p:sp>
        <p:nvSpPr>
          <p:cNvPr id="154631" name="Text Box 7"/>
          <p:cNvSpPr txBox="1">
            <a:spLocks noChangeArrowheads="1"/>
          </p:cNvSpPr>
          <p:nvPr/>
        </p:nvSpPr>
        <p:spPr bwMode="auto">
          <a:xfrm>
            <a:off x="3352800" y="1412875"/>
            <a:ext cx="5546725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dirty="0"/>
              <a:t>class</a:t>
            </a:r>
            <a:r>
              <a:rPr lang="en-US" sz="2400" dirty="0"/>
              <a:t> is a description of a set of </a:t>
            </a:r>
          </a:p>
          <a:p>
            <a:r>
              <a:rPr lang="en-US" sz="2400" dirty="0"/>
              <a:t>objects that share the same attributes,</a:t>
            </a:r>
          </a:p>
          <a:p>
            <a:r>
              <a:rPr lang="en-US" sz="2400" dirty="0"/>
              <a:t>operations, relationships, and semantics.</a:t>
            </a:r>
          </a:p>
          <a:p>
            <a:endParaRPr lang="en-US" sz="2400" dirty="0"/>
          </a:p>
          <a:p>
            <a:r>
              <a:rPr lang="en-US" sz="2400" dirty="0"/>
              <a:t>Graphically, a class is rendered as a </a:t>
            </a:r>
          </a:p>
          <a:p>
            <a:r>
              <a:rPr lang="en-US" sz="2400" dirty="0"/>
              <a:t>rectangle, usually including its name,</a:t>
            </a:r>
          </a:p>
          <a:p>
            <a:r>
              <a:rPr lang="en-US" sz="2400" dirty="0"/>
              <a:t>attributes, and operations in separate,</a:t>
            </a:r>
          </a:p>
          <a:p>
            <a:r>
              <a:rPr lang="en-US" sz="2400" dirty="0"/>
              <a:t>designated compartments. </a:t>
            </a:r>
          </a:p>
        </p:txBody>
      </p:sp>
    </p:spTree>
    <p:extLst>
      <p:ext uri="{BB962C8B-B14F-4D97-AF65-F5344CB8AC3E}">
        <p14:creationId xmlns:p14="http://schemas.microsoft.com/office/powerpoint/2010/main" val="16865151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 Names</a:t>
            </a:r>
          </a:p>
        </p:txBody>
      </p:sp>
      <p:grpSp>
        <p:nvGrpSpPr>
          <p:cNvPr id="155651" name="Group 3"/>
          <p:cNvGrpSpPr>
            <a:grpSpLocks/>
          </p:cNvGrpSpPr>
          <p:nvPr/>
        </p:nvGrpSpPr>
        <p:grpSpPr bwMode="auto">
          <a:xfrm>
            <a:off x="685800" y="1676400"/>
            <a:ext cx="2057400" cy="2571750"/>
            <a:chOff x="576" y="1056"/>
            <a:chExt cx="1296" cy="1620"/>
          </a:xfrm>
        </p:grpSpPr>
        <p:sp>
          <p:nvSpPr>
            <p:cNvPr id="155652" name="Rectangle 4"/>
            <p:cNvSpPr>
              <a:spLocks noChangeArrowheads="1"/>
            </p:cNvSpPr>
            <p:nvPr/>
          </p:nvSpPr>
          <p:spPr bwMode="auto">
            <a:xfrm>
              <a:off x="576" y="1056"/>
              <a:ext cx="129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ClassName</a:t>
              </a:r>
            </a:p>
          </p:txBody>
        </p:sp>
        <p:sp>
          <p:nvSpPr>
            <p:cNvPr id="155653" name="Rectangle 5"/>
            <p:cNvSpPr>
              <a:spLocks noChangeArrowheads="1"/>
            </p:cNvSpPr>
            <p:nvPr/>
          </p:nvSpPr>
          <p:spPr bwMode="auto">
            <a:xfrm>
              <a:off x="576" y="1536"/>
              <a:ext cx="1296" cy="5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attributes</a:t>
              </a:r>
            </a:p>
          </p:txBody>
        </p:sp>
        <p:sp>
          <p:nvSpPr>
            <p:cNvPr id="155654" name="Rectangle 6"/>
            <p:cNvSpPr>
              <a:spLocks noChangeArrowheads="1"/>
            </p:cNvSpPr>
            <p:nvPr/>
          </p:nvSpPr>
          <p:spPr bwMode="auto">
            <a:xfrm>
              <a:off x="576" y="2076"/>
              <a:ext cx="1296" cy="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operations</a:t>
              </a:r>
            </a:p>
          </p:txBody>
        </p:sp>
      </p:grpSp>
      <p:sp>
        <p:nvSpPr>
          <p:cNvPr id="155655" name="Text Box 7"/>
          <p:cNvSpPr txBox="1">
            <a:spLocks noChangeArrowheads="1"/>
          </p:cNvSpPr>
          <p:nvPr/>
        </p:nvSpPr>
        <p:spPr bwMode="auto">
          <a:xfrm>
            <a:off x="3352800" y="1600200"/>
            <a:ext cx="5486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The name of the class is the only required tag in the graphical representation of a class.  It always appears in the top-most compartment.</a:t>
            </a:r>
          </a:p>
        </p:txBody>
      </p:sp>
    </p:spTree>
    <p:extLst>
      <p:ext uri="{BB962C8B-B14F-4D97-AF65-F5344CB8AC3E}">
        <p14:creationId xmlns:p14="http://schemas.microsoft.com/office/powerpoint/2010/main" val="385589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762915"/>
            <a:ext cx="472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The Testing Process Model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4757" y="1712416"/>
            <a:ext cx="625928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Decide what to test.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Select a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Determine the expected output </a:t>
            </a:r>
            <a:r>
              <a:rPr lang="en-US" sz="2400" i="1" dirty="0" smtClean="0"/>
              <a:t>E.</a:t>
            </a: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Run the system with the test case input.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Capture the actual output </a:t>
            </a:r>
            <a:r>
              <a:rPr lang="en-US" sz="2400" i="1" dirty="0" smtClean="0"/>
              <a:t>A</a:t>
            </a:r>
            <a:r>
              <a:rPr lang="en-US" sz="2400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Compare </a:t>
            </a:r>
            <a:r>
              <a:rPr lang="en-US" sz="2400" i="1" dirty="0" smtClean="0"/>
              <a:t>E</a:t>
            </a:r>
            <a:r>
              <a:rPr lang="en-US" sz="2400" dirty="0" smtClean="0"/>
              <a:t> and </a:t>
            </a:r>
            <a:r>
              <a:rPr lang="en-US" sz="2400" i="1" dirty="0" smtClean="0"/>
              <a:t>A.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Different? Inform programmer.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/>
              <a:t>Loop back to 1 or 2, if time permits.</a:t>
            </a:r>
          </a:p>
        </p:txBody>
      </p:sp>
    </p:spTree>
    <p:extLst>
      <p:ext uri="{BB962C8B-B14F-4D97-AF65-F5344CB8AC3E}">
        <p14:creationId xmlns:p14="http://schemas.microsoft.com/office/powerpoint/2010/main" val="172658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 Attributes</a:t>
            </a:r>
          </a:p>
        </p:txBody>
      </p:sp>
      <p:grpSp>
        <p:nvGrpSpPr>
          <p:cNvPr id="156675" name="Group 3"/>
          <p:cNvGrpSpPr>
            <a:grpSpLocks/>
          </p:cNvGrpSpPr>
          <p:nvPr/>
        </p:nvGrpSpPr>
        <p:grpSpPr bwMode="auto">
          <a:xfrm>
            <a:off x="685800" y="1676400"/>
            <a:ext cx="2590800" cy="3048000"/>
            <a:chOff x="336" y="1056"/>
            <a:chExt cx="1536" cy="1920"/>
          </a:xfrm>
        </p:grpSpPr>
        <p:sp>
          <p:nvSpPr>
            <p:cNvPr id="156676" name="Rectangle 4"/>
            <p:cNvSpPr>
              <a:spLocks noChangeArrowheads="1"/>
            </p:cNvSpPr>
            <p:nvPr/>
          </p:nvSpPr>
          <p:spPr bwMode="auto">
            <a:xfrm>
              <a:off x="336" y="1056"/>
              <a:ext cx="153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56677" name="Rectangle 5"/>
            <p:cNvSpPr>
              <a:spLocks noChangeArrowheads="1"/>
            </p:cNvSpPr>
            <p:nvPr/>
          </p:nvSpPr>
          <p:spPr bwMode="auto">
            <a:xfrm>
              <a:off x="336" y="1536"/>
              <a:ext cx="153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name      : String</a:t>
              </a:r>
            </a:p>
            <a:p>
              <a:r>
                <a:rPr lang="en-US"/>
                <a:t>address   : Address</a:t>
              </a:r>
            </a:p>
            <a:p>
              <a:r>
                <a:rPr lang="en-US"/>
                <a:t>birthdate : Date</a:t>
              </a:r>
            </a:p>
            <a:p>
              <a:r>
                <a:rPr lang="en-US"/>
                <a:t>ssn          : Id</a:t>
              </a:r>
            </a:p>
          </p:txBody>
        </p:sp>
        <p:sp>
          <p:nvSpPr>
            <p:cNvPr id="156678" name="Rectangle 6"/>
            <p:cNvSpPr>
              <a:spLocks noChangeArrowheads="1"/>
            </p:cNvSpPr>
            <p:nvPr/>
          </p:nvSpPr>
          <p:spPr bwMode="auto">
            <a:xfrm>
              <a:off x="336" y="2592"/>
              <a:ext cx="1536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3406775" y="2438400"/>
            <a:ext cx="52800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An </a:t>
            </a:r>
            <a:r>
              <a:rPr lang="en-US" sz="2400" i="1" dirty="0"/>
              <a:t>attribute</a:t>
            </a:r>
            <a:r>
              <a:rPr lang="en-US" sz="2400" dirty="0"/>
              <a:t> is a named property of a </a:t>
            </a:r>
          </a:p>
          <a:p>
            <a:r>
              <a:rPr lang="en-US" sz="2400" dirty="0"/>
              <a:t>class that describes the object being </a:t>
            </a:r>
            <a:r>
              <a:rPr lang="en-US" sz="2400" dirty="0" smtClean="0"/>
              <a:t>modeled. In </a:t>
            </a:r>
            <a:r>
              <a:rPr lang="en-US" sz="2400" dirty="0"/>
              <a:t>the class diagram, attributes appear in </a:t>
            </a:r>
            <a:r>
              <a:rPr lang="en-US" sz="2400" dirty="0" smtClean="0"/>
              <a:t>the </a:t>
            </a:r>
            <a:r>
              <a:rPr lang="en-US" sz="2400" dirty="0"/>
              <a:t>second compartment just below </a:t>
            </a:r>
            <a:r>
              <a:rPr lang="en-US" sz="2400" dirty="0" smtClean="0"/>
              <a:t>the name-compartment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822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 Attributes (Cont’d)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685800" y="1676400"/>
            <a:ext cx="25908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Person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685800" y="2438400"/>
            <a:ext cx="25908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dirty="0"/>
              <a:t>name      : String</a:t>
            </a:r>
          </a:p>
          <a:p>
            <a:r>
              <a:rPr lang="en-US" dirty="0"/>
              <a:t>address   : Address</a:t>
            </a:r>
          </a:p>
          <a:p>
            <a:r>
              <a:rPr lang="en-US" dirty="0"/>
              <a:t>birthdate : Date</a:t>
            </a:r>
          </a:p>
          <a:p>
            <a:r>
              <a:rPr lang="en-US" dirty="0" err="1" smtClean="0"/>
              <a:t>ssn</a:t>
            </a:r>
            <a:r>
              <a:rPr lang="en-US" dirty="0" smtClean="0"/>
              <a:t>          </a:t>
            </a:r>
            <a:r>
              <a:rPr lang="en-US" dirty="0"/>
              <a:t>: Id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685800" y="4724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3657600" y="2381071"/>
            <a:ext cx="512916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Attributes are usually listed in the form:</a:t>
            </a:r>
          </a:p>
          <a:p>
            <a:endParaRPr lang="en-US" sz="2400" dirty="0"/>
          </a:p>
          <a:p>
            <a:r>
              <a:rPr lang="en-US" sz="2400" dirty="0"/>
              <a:t>        </a:t>
            </a:r>
            <a:r>
              <a:rPr lang="en-US" sz="2400" dirty="0" err="1"/>
              <a:t>attributeName</a:t>
            </a:r>
            <a:r>
              <a:rPr lang="en-US" sz="2400" dirty="0"/>
              <a:t> : Type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478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Class Operations</a:t>
            </a:r>
          </a:p>
        </p:txBody>
      </p:sp>
      <p:grpSp>
        <p:nvGrpSpPr>
          <p:cNvPr id="159747" name="Group 3"/>
          <p:cNvGrpSpPr>
            <a:grpSpLocks/>
          </p:cNvGrpSpPr>
          <p:nvPr/>
        </p:nvGrpSpPr>
        <p:grpSpPr bwMode="auto">
          <a:xfrm>
            <a:off x="685800" y="1676400"/>
            <a:ext cx="2438400" cy="4114800"/>
            <a:chOff x="336" y="1056"/>
            <a:chExt cx="1536" cy="2592"/>
          </a:xfrm>
        </p:grpSpPr>
        <p:sp>
          <p:nvSpPr>
            <p:cNvPr id="159748" name="Rectangle 4"/>
            <p:cNvSpPr>
              <a:spLocks noChangeArrowheads="1"/>
            </p:cNvSpPr>
            <p:nvPr/>
          </p:nvSpPr>
          <p:spPr bwMode="auto">
            <a:xfrm>
              <a:off x="336" y="1056"/>
              <a:ext cx="153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59749" name="Rectangle 5"/>
            <p:cNvSpPr>
              <a:spLocks noChangeArrowheads="1"/>
            </p:cNvSpPr>
            <p:nvPr/>
          </p:nvSpPr>
          <p:spPr bwMode="auto">
            <a:xfrm>
              <a:off x="336" y="1536"/>
              <a:ext cx="1536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name      : String</a:t>
              </a:r>
            </a:p>
            <a:p>
              <a:r>
                <a:rPr lang="en-US"/>
                <a:t>address   : Address</a:t>
              </a:r>
            </a:p>
            <a:p>
              <a:r>
                <a:rPr lang="en-US"/>
                <a:t>birthdate : Date</a:t>
              </a:r>
            </a:p>
            <a:p>
              <a:r>
                <a:rPr lang="en-US"/>
                <a:t>ssn          : Id</a:t>
              </a:r>
            </a:p>
          </p:txBody>
        </p:sp>
        <p:sp>
          <p:nvSpPr>
            <p:cNvPr id="159750" name="Rectangle 6"/>
            <p:cNvSpPr>
              <a:spLocks noChangeArrowheads="1"/>
            </p:cNvSpPr>
            <p:nvPr/>
          </p:nvSpPr>
          <p:spPr bwMode="auto">
            <a:xfrm>
              <a:off x="336" y="2592"/>
              <a:ext cx="1536" cy="10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eat</a:t>
              </a:r>
            </a:p>
            <a:p>
              <a:pPr algn="ctr"/>
              <a:r>
                <a:rPr lang="en-US"/>
                <a:t>sleep</a:t>
              </a:r>
            </a:p>
            <a:p>
              <a:pPr algn="ctr"/>
              <a:r>
                <a:rPr lang="en-US"/>
                <a:t>work</a:t>
              </a:r>
            </a:p>
            <a:p>
              <a:pPr algn="ctr"/>
              <a:r>
                <a:rPr lang="en-US"/>
                <a:t>play</a:t>
              </a:r>
            </a:p>
          </p:txBody>
        </p:sp>
      </p:grp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3352800" y="4114800"/>
            <a:ext cx="507831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/>
              <a:t>Operations </a:t>
            </a:r>
            <a:r>
              <a:rPr lang="en-US" sz="2400" dirty="0"/>
              <a:t>describe the class behavior </a:t>
            </a:r>
          </a:p>
          <a:p>
            <a:r>
              <a:rPr lang="en-US" sz="2400" dirty="0"/>
              <a:t>and appear in the third compartment. </a:t>
            </a:r>
          </a:p>
        </p:txBody>
      </p:sp>
    </p:spTree>
    <p:extLst>
      <p:ext uri="{BB962C8B-B14F-4D97-AF65-F5344CB8AC3E}">
        <p14:creationId xmlns:p14="http://schemas.microsoft.com/office/powerpoint/2010/main" val="2648854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Depicting Classes</a:t>
            </a:r>
          </a:p>
        </p:txBody>
      </p:sp>
      <p:grpSp>
        <p:nvGrpSpPr>
          <p:cNvPr id="161795" name="Group 3"/>
          <p:cNvGrpSpPr>
            <a:grpSpLocks/>
          </p:cNvGrpSpPr>
          <p:nvPr/>
        </p:nvGrpSpPr>
        <p:grpSpPr bwMode="auto">
          <a:xfrm>
            <a:off x="6248400" y="2362200"/>
            <a:ext cx="2438400" cy="3581400"/>
            <a:chOff x="3936" y="1296"/>
            <a:chExt cx="1536" cy="2256"/>
          </a:xfrm>
        </p:grpSpPr>
        <p:sp>
          <p:nvSpPr>
            <p:cNvPr id="161796" name="Rectangle 4"/>
            <p:cNvSpPr>
              <a:spLocks noChangeArrowheads="1"/>
            </p:cNvSpPr>
            <p:nvPr/>
          </p:nvSpPr>
          <p:spPr bwMode="auto">
            <a:xfrm>
              <a:off x="3936" y="1296"/>
              <a:ext cx="1536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61797" name="Rectangle 5"/>
            <p:cNvSpPr>
              <a:spLocks noChangeArrowheads="1"/>
            </p:cNvSpPr>
            <p:nvPr/>
          </p:nvSpPr>
          <p:spPr bwMode="auto">
            <a:xfrm>
              <a:off x="3936" y="1680"/>
              <a:ext cx="1536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/>
                <a:t>name      : String</a:t>
              </a:r>
            </a:p>
            <a:p>
              <a:r>
                <a:rPr lang="en-US"/>
                <a:t>birthdate : Date</a:t>
              </a:r>
            </a:p>
            <a:p>
              <a:r>
                <a:rPr lang="en-US"/>
                <a:t>ssn          : Id</a:t>
              </a:r>
            </a:p>
          </p:txBody>
        </p:sp>
        <p:sp>
          <p:nvSpPr>
            <p:cNvPr id="161798" name="Rectangle 6"/>
            <p:cNvSpPr>
              <a:spLocks noChangeArrowheads="1"/>
            </p:cNvSpPr>
            <p:nvPr/>
          </p:nvSpPr>
          <p:spPr bwMode="auto">
            <a:xfrm>
              <a:off x="3936" y="2448"/>
              <a:ext cx="1536" cy="11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eat()</a:t>
              </a:r>
            </a:p>
            <a:p>
              <a:pPr algn="ctr"/>
              <a:r>
                <a:rPr lang="en-US"/>
                <a:t>sleep()</a:t>
              </a:r>
            </a:p>
            <a:p>
              <a:pPr algn="ctr"/>
              <a:r>
                <a:rPr lang="en-US"/>
                <a:t>work()</a:t>
              </a:r>
            </a:p>
            <a:p>
              <a:pPr algn="ctr"/>
              <a:r>
                <a:rPr lang="en-US"/>
                <a:t>play()</a:t>
              </a:r>
            </a:p>
          </p:txBody>
        </p:sp>
      </p:grpSp>
      <p:sp>
        <p:nvSpPr>
          <p:cNvPr id="161799" name="Text Box 7"/>
          <p:cNvSpPr txBox="1">
            <a:spLocks noChangeArrowheads="1"/>
          </p:cNvSpPr>
          <p:nvPr/>
        </p:nvSpPr>
        <p:spPr bwMode="auto">
          <a:xfrm>
            <a:off x="381000" y="1219200"/>
            <a:ext cx="8348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When drawing a class, you needn’t show attributes and </a:t>
            </a:r>
            <a:r>
              <a:rPr lang="en-US" sz="2400" dirty="0" smtClean="0"/>
              <a:t>operations </a:t>
            </a:r>
            <a:r>
              <a:rPr lang="en-US" sz="2400" dirty="0"/>
              <a:t>in every diagram.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457200" y="2362200"/>
            <a:ext cx="2438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Person</a:t>
            </a:r>
          </a:p>
        </p:txBody>
      </p:sp>
      <p:grpSp>
        <p:nvGrpSpPr>
          <p:cNvPr id="161801" name="Group 9"/>
          <p:cNvGrpSpPr>
            <a:grpSpLocks/>
          </p:cNvGrpSpPr>
          <p:nvPr/>
        </p:nvGrpSpPr>
        <p:grpSpPr bwMode="auto">
          <a:xfrm>
            <a:off x="533400" y="3505200"/>
            <a:ext cx="2438400" cy="2438400"/>
            <a:chOff x="288" y="2400"/>
            <a:chExt cx="1536" cy="1536"/>
          </a:xfrm>
        </p:grpSpPr>
        <p:sp>
          <p:nvSpPr>
            <p:cNvPr id="161802" name="Rectangle 10"/>
            <p:cNvSpPr>
              <a:spLocks noChangeArrowheads="1"/>
            </p:cNvSpPr>
            <p:nvPr/>
          </p:nvSpPr>
          <p:spPr bwMode="auto">
            <a:xfrm>
              <a:off x="288" y="2400"/>
              <a:ext cx="1536" cy="48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61803" name="Rectangle 11"/>
            <p:cNvSpPr>
              <a:spLocks noChangeArrowheads="1"/>
            </p:cNvSpPr>
            <p:nvPr/>
          </p:nvSpPr>
          <p:spPr bwMode="auto">
            <a:xfrm>
              <a:off x="288" y="2880"/>
              <a:ext cx="1536" cy="7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name</a:t>
              </a:r>
            </a:p>
            <a:p>
              <a:pPr algn="ctr"/>
              <a:r>
                <a:rPr lang="en-US"/>
                <a:t>address</a:t>
              </a:r>
            </a:p>
            <a:p>
              <a:pPr algn="ctr"/>
              <a:r>
                <a:rPr lang="en-US"/>
                <a:t>birthdate</a:t>
              </a:r>
            </a:p>
          </p:txBody>
        </p:sp>
        <p:sp>
          <p:nvSpPr>
            <p:cNvPr id="161804" name="Rectangle 12"/>
            <p:cNvSpPr>
              <a:spLocks noChangeArrowheads="1"/>
            </p:cNvSpPr>
            <p:nvPr/>
          </p:nvSpPr>
          <p:spPr bwMode="auto">
            <a:xfrm>
              <a:off x="288" y="3648"/>
              <a:ext cx="153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1805" name="Group 13"/>
          <p:cNvGrpSpPr>
            <a:grpSpLocks/>
          </p:cNvGrpSpPr>
          <p:nvPr/>
        </p:nvGrpSpPr>
        <p:grpSpPr bwMode="auto">
          <a:xfrm>
            <a:off x="3429000" y="4343400"/>
            <a:ext cx="2438400" cy="1600200"/>
            <a:chOff x="2208" y="2592"/>
            <a:chExt cx="1536" cy="1008"/>
          </a:xfrm>
        </p:grpSpPr>
        <p:sp>
          <p:nvSpPr>
            <p:cNvPr id="161806" name="Rectangle 14"/>
            <p:cNvSpPr>
              <a:spLocks noChangeArrowheads="1"/>
            </p:cNvSpPr>
            <p:nvPr/>
          </p:nvSpPr>
          <p:spPr bwMode="auto">
            <a:xfrm>
              <a:off x="2208" y="2592"/>
              <a:ext cx="1536" cy="3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61807" name="Rectangle 15"/>
            <p:cNvSpPr>
              <a:spLocks noChangeArrowheads="1"/>
            </p:cNvSpPr>
            <p:nvPr/>
          </p:nvSpPr>
          <p:spPr bwMode="auto">
            <a:xfrm>
              <a:off x="2208" y="2880"/>
              <a:ext cx="15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1808" name="Rectangle 16"/>
            <p:cNvSpPr>
              <a:spLocks noChangeArrowheads="1"/>
            </p:cNvSpPr>
            <p:nvPr/>
          </p:nvSpPr>
          <p:spPr bwMode="auto">
            <a:xfrm>
              <a:off x="2208" y="3072"/>
              <a:ext cx="153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eat</a:t>
              </a:r>
            </a:p>
            <a:p>
              <a:pPr algn="ctr"/>
              <a:r>
                <a:rPr lang="en-US"/>
                <a:t>play</a:t>
              </a:r>
            </a:p>
          </p:txBody>
        </p:sp>
      </p:grpSp>
      <p:grpSp>
        <p:nvGrpSpPr>
          <p:cNvPr id="161809" name="Group 17"/>
          <p:cNvGrpSpPr>
            <a:grpSpLocks/>
          </p:cNvGrpSpPr>
          <p:nvPr/>
        </p:nvGrpSpPr>
        <p:grpSpPr bwMode="auto">
          <a:xfrm>
            <a:off x="3429000" y="2362200"/>
            <a:ext cx="2438400" cy="1143000"/>
            <a:chOff x="2160" y="1488"/>
            <a:chExt cx="1536" cy="720"/>
          </a:xfrm>
        </p:grpSpPr>
        <p:sp>
          <p:nvSpPr>
            <p:cNvPr id="161810" name="Rectangle 18"/>
            <p:cNvSpPr>
              <a:spLocks noChangeArrowheads="1"/>
            </p:cNvSpPr>
            <p:nvPr/>
          </p:nvSpPr>
          <p:spPr bwMode="auto">
            <a:xfrm>
              <a:off x="2160" y="1488"/>
              <a:ext cx="153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Person</a:t>
              </a:r>
            </a:p>
          </p:txBody>
        </p:sp>
        <p:sp>
          <p:nvSpPr>
            <p:cNvPr id="161811" name="Rectangle 19"/>
            <p:cNvSpPr>
              <a:spLocks noChangeArrowheads="1"/>
            </p:cNvSpPr>
            <p:nvPr/>
          </p:nvSpPr>
          <p:spPr bwMode="auto">
            <a:xfrm>
              <a:off x="2160" y="1824"/>
              <a:ext cx="15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12" name="Rectangle 20"/>
            <p:cNvSpPr>
              <a:spLocks noChangeArrowheads="1"/>
            </p:cNvSpPr>
            <p:nvPr/>
          </p:nvSpPr>
          <p:spPr bwMode="auto">
            <a:xfrm>
              <a:off x="2160" y="2016"/>
              <a:ext cx="1536" cy="19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4684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533400"/>
          </a:xfrm>
        </p:spPr>
        <p:txBody>
          <a:bodyPr>
            <a:normAutofit fontScale="90000"/>
          </a:bodyPr>
          <a:lstStyle/>
          <a:p>
            <a:r>
              <a:rPr lang="en-US"/>
              <a:t>Association Relationships</a:t>
            </a:r>
          </a:p>
        </p:txBody>
      </p:sp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81089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If two classes in a model need to communicate with each other, there must be link between them. </a:t>
            </a:r>
          </a:p>
          <a:p>
            <a:endParaRPr lang="en-US" sz="2400" dirty="0"/>
          </a:p>
          <a:p>
            <a:r>
              <a:rPr lang="en-US" sz="2400" dirty="0"/>
              <a:t>An </a:t>
            </a:r>
            <a:r>
              <a:rPr lang="en-US" sz="2400" i="1" dirty="0"/>
              <a:t>association</a:t>
            </a:r>
            <a:r>
              <a:rPr lang="en-US" sz="2400" dirty="0"/>
              <a:t> </a:t>
            </a:r>
            <a:r>
              <a:rPr lang="en-US" sz="2400" dirty="0" smtClean="0"/>
              <a:t>line denotes </a:t>
            </a:r>
            <a:r>
              <a:rPr lang="en-US" sz="2400" dirty="0"/>
              <a:t>that link. </a:t>
            </a:r>
          </a:p>
        </p:txBody>
      </p:sp>
      <p:sp>
        <p:nvSpPr>
          <p:cNvPr id="168964" name="Line 4"/>
          <p:cNvSpPr>
            <a:spLocks noChangeShapeType="1"/>
          </p:cNvSpPr>
          <p:nvPr/>
        </p:nvSpPr>
        <p:spPr bwMode="auto">
          <a:xfrm>
            <a:off x="2743200" y="4038600"/>
            <a:ext cx="3657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6324600" y="38100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Instructor</a:t>
            </a:r>
          </a:p>
        </p:txBody>
      </p:sp>
      <p:sp>
        <p:nvSpPr>
          <p:cNvPr id="168966" name="Rectangle 6"/>
          <p:cNvSpPr>
            <a:spLocks noChangeArrowheads="1"/>
          </p:cNvSpPr>
          <p:nvPr/>
        </p:nvSpPr>
        <p:spPr bwMode="auto">
          <a:xfrm>
            <a:off x="685800" y="3771900"/>
            <a:ext cx="2057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Student</a:t>
            </a:r>
          </a:p>
        </p:txBody>
      </p:sp>
    </p:spTree>
    <p:extLst>
      <p:ext uri="{BB962C8B-B14F-4D97-AF65-F5344CB8AC3E}">
        <p14:creationId xmlns:p14="http://schemas.microsoft.com/office/powerpoint/2010/main" val="1602196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Software Design (UML)</a:t>
            </a:r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077200" cy="533400"/>
          </a:xfrm>
        </p:spPr>
        <p:txBody>
          <a:bodyPr>
            <a:normAutofit fontScale="90000"/>
          </a:bodyPr>
          <a:lstStyle/>
          <a:p>
            <a:r>
              <a:rPr lang="en-US"/>
              <a:t>Association Relationships (Cont’d)</a:t>
            </a:r>
          </a:p>
        </p:txBody>
      </p:sp>
      <p:sp>
        <p:nvSpPr>
          <p:cNvPr id="176131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1089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We can constrain the association relationship by defining the </a:t>
            </a:r>
            <a:r>
              <a:rPr lang="en-US" sz="2400" i="1" dirty="0"/>
              <a:t>navigability</a:t>
            </a:r>
            <a:r>
              <a:rPr lang="en-US" sz="2400" dirty="0"/>
              <a:t> of the association.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H</a:t>
            </a:r>
            <a:r>
              <a:rPr lang="en-US" sz="2400" dirty="0" smtClean="0"/>
              <a:t>ere</a:t>
            </a:r>
            <a:r>
              <a:rPr lang="en-US" sz="2400" dirty="0"/>
              <a:t>, a </a:t>
            </a:r>
            <a:r>
              <a:rPr lang="en-US" sz="2400" i="1" dirty="0"/>
              <a:t>Router</a:t>
            </a:r>
            <a:r>
              <a:rPr lang="en-US" sz="2400" dirty="0"/>
              <a:t> object requests services from a </a:t>
            </a:r>
            <a:r>
              <a:rPr lang="en-US" sz="2400" i="1" dirty="0"/>
              <a:t>DNS</a:t>
            </a:r>
            <a:r>
              <a:rPr lang="en-US" sz="2400" dirty="0"/>
              <a:t> object by sending messages to (invoking the operations of) the server.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direction of the association </a:t>
            </a:r>
            <a:r>
              <a:rPr lang="en-US" sz="2400" dirty="0" smtClean="0"/>
              <a:t>arrow indicates </a:t>
            </a:r>
            <a:r>
              <a:rPr lang="en-US" sz="2400" dirty="0"/>
              <a:t>that the server has no knowledge of the </a:t>
            </a:r>
            <a:r>
              <a:rPr lang="en-US" sz="2400" i="1" dirty="0"/>
              <a:t>Router</a:t>
            </a:r>
            <a:r>
              <a:rPr lang="en-US" sz="2400" dirty="0"/>
              <a:t>.</a:t>
            </a:r>
          </a:p>
        </p:txBody>
      </p:sp>
      <p:sp>
        <p:nvSpPr>
          <p:cNvPr id="176132" name="Line 4"/>
          <p:cNvSpPr>
            <a:spLocks noChangeShapeType="1"/>
          </p:cNvSpPr>
          <p:nvPr/>
        </p:nvSpPr>
        <p:spPr bwMode="auto">
          <a:xfrm>
            <a:off x="3124200" y="51308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990600" y="48260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Router</a:t>
            </a:r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5486400" y="4876800"/>
            <a:ext cx="2819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DomainNameServer</a:t>
            </a:r>
          </a:p>
        </p:txBody>
      </p:sp>
    </p:spTree>
    <p:extLst>
      <p:ext uri="{BB962C8B-B14F-4D97-AF65-F5344CB8AC3E}">
        <p14:creationId xmlns:p14="http://schemas.microsoft.com/office/powerpoint/2010/main" val="4086972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763830"/>
            <a:ext cx="632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 smtClean="0"/>
              <a:t>Back to Black box test case selection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32114" y="1524000"/>
            <a:ext cx="74022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Equivalence Class Partitioning – a systematic approach.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the set of all possible inputs (to what is being tested).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Identify a basis for subdividing the set of inputs.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size, order, structure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correctness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stated requirements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400" dirty="0" smtClean="0"/>
              <a:t>your smarts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Use this basis for dividing the set of all possible inputs into subsets (domain into subdomains).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From each subset/subdomain, select a representative.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67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Line 3"/>
          <p:cNvSpPr>
            <a:spLocks noChangeShapeType="1"/>
          </p:cNvSpPr>
          <p:nvPr/>
        </p:nvSpPr>
        <p:spPr bwMode="auto">
          <a:xfrm flipV="1">
            <a:off x="685800" y="29718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05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057400" y="1676400"/>
            <a:ext cx="3733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Basis </a:t>
            </a:r>
            <a:r>
              <a:rPr lang="en-US" sz="2000" dirty="0" smtClean="0"/>
              <a:t>_______________________</a:t>
            </a:r>
            <a:endParaRPr lang="en-US" sz="2000" dirty="0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0" y="2384285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Input (Specific values)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586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5943600" y="2076509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Expected Output</a:t>
            </a:r>
            <a:endParaRPr lang="en-US" sz="2000" dirty="0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3152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7391400" y="1876455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Notes from execution</a:t>
            </a:r>
          </a:p>
        </p:txBody>
      </p:sp>
      <p:sp>
        <p:nvSpPr>
          <p:cNvPr id="238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Matrix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1964360"/>
            <a:ext cx="1562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Equivalence Class Partitions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143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Line 3"/>
          <p:cNvSpPr>
            <a:spLocks noChangeShapeType="1"/>
          </p:cNvSpPr>
          <p:nvPr/>
        </p:nvSpPr>
        <p:spPr bwMode="auto">
          <a:xfrm flipV="1">
            <a:off x="685800" y="29718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05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057400" y="1487231"/>
            <a:ext cx="5334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Quiz Average - Basis </a:t>
            </a:r>
            <a:r>
              <a:rPr lang="en-US" sz="2000" u="sng" dirty="0" smtClean="0"/>
              <a:t>Length of list</a:t>
            </a:r>
            <a:endParaRPr lang="en-US" sz="2000" u="sng" dirty="0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0" y="2384285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Input (Specific values)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586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5943600" y="2076509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Expected Output</a:t>
            </a:r>
            <a:endParaRPr lang="en-US" sz="2000" dirty="0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3152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7391400" y="1876455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Notes from execution</a:t>
            </a:r>
          </a:p>
        </p:txBody>
      </p:sp>
      <p:sp>
        <p:nvSpPr>
          <p:cNvPr id="238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Matrix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1953475"/>
            <a:ext cx="1562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Equivalence Class Partitions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3429000"/>
            <a:ext cx="618630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                                      []                                                             0.0</a:t>
            </a:r>
          </a:p>
          <a:p>
            <a:endParaRPr lang="en-US" dirty="0"/>
          </a:p>
          <a:p>
            <a:r>
              <a:rPr lang="en-US" dirty="0" smtClean="0"/>
              <a:t>1                                         [87.3]                                                    87.3</a:t>
            </a:r>
          </a:p>
          <a:p>
            <a:endParaRPr lang="en-US" dirty="0" smtClean="0"/>
          </a:p>
          <a:p>
            <a:r>
              <a:rPr lang="en-US" dirty="0" smtClean="0"/>
              <a:t>2 – 4                                   [90, 95, 85]                                          92.5</a:t>
            </a:r>
          </a:p>
          <a:p>
            <a:endParaRPr lang="en-US" dirty="0"/>
          </a:p>
          <a:p>
            <a:r>
              <a:rPr lang="en-US" dirty="0" smtClean="0"/>
              <a:t>5 and up                           [80, 81, 82, 83, 84, 85, 86, 87,           86.0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88, 89, 90, 91]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16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Line 3"/>
          <p:cNvSpPr>
            <a:spLocks noChangeShapeType="1"/>
          </p:cNvSpPr>
          <p:nvPr/>
        </p:nvSpPr>
        <p:spPr bwMode="auto">
          <a:xfrm flipV="1">
            <a:off x="685800" y="29718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05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057400" y="1487231"/>
            <a:ext cx="678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Quiz Average - Basis </a:t>
            </a:r>
            <a:r>
              <a:rPr lang="en-US" sz="2000" u="sng" dirty="0" smtClean="0"/>
              <a:t>Position of minimum value</a:t>
            </a:r>
            <a:endParaRPr lang="en-US" sz="2000" u="sng" dirty="0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0" y="2384285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Input (Specific values)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586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5943600" y="2076509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ExpectedOutput</a:t>
            </a:r>
            <a:endParaRPr lang="en-US" sz="2000" dirty="0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3152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7391400" y="1876455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Notes from execution</a:t>
            </a:r>
          </a:p>
        </p:txBody>
      </p:sp>
      <p:sp>
        <p:nvSpPr>
          <p:cNvPr id="238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Matrix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1975246"/>
            <a:ext cx="1562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Equivalence Class Partitions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5799" y="3429000"/>
            <a:ext cx="614463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element              [80, 87, 88, 89]                                         88.0</a:t>
            </a:r>
          </a:p>
          <a:p>
            <a:endParaRPr lang="en-US" dirty="0"/>
          </a:p>
          <a:p>
            <a:r>
              <a:rPr lang="en-US" dirty="0" smtClean="0"/>
              <a:t>Middle element         [87, 88, 80, 89]                                         88.0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   [99, 98, 0, 97, 96]                                     97.5</a:t>
            </a:r>
          </a:p>
          <a:p>
            <a:endParaRPr lang="en-US" dirty="0"/>
          </a:p>
          <a:p>
            <a:r>
              <a:rPr lang="en-US" dirty="0" smtClean="0"/>
              <a:t>Last element               [87, 88, 89, 80]                                        88.0</a:t>
            </a:r>
          </a:p>
        </p:txBody>
      </p:sp>
    </p:spTree>
    <p:extLst>
      <p:ext uri="{BB962C8B-B14F-4D97-AF65-F5344CB8AC3E}">
        <p14:creationId xmlns:p14="http://schemas.microsoft.com/office/powerpoint/2010/main" val="1487812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 Dialog Example</a:t>
            </a:r>
          </a:p>
        </p:txBody>
      </p:sp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934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2426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Line 3"/>
          <p:cNvSpPr>
            <a:spLocks noChangeShapeType="1"/>
          </p:cNvSpPr>
          <p:nvPr/>
        </p:nvSpPr>
        <p:spPr bwMode="auto">
          <a:xfrm flipV="1">
            <a:off x="685800" y="29718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205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2286000" y="1487231"/>
            <a:ext cx="5029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Basis </a:t>
            </a:r>
            <a:r>
              <a:rPr lang="en-US" sz="2000" u="sng" dirty="0" smtClean="0"/>
              <a:t>Security Dialog #1 – choice of button</a:t>
            </a:r>
            <a:endParaRPr lang="en-US" sz="2000" u="sng" dirty="0"/>
          </a:p>
        </p:txBody>
      </p:sp>
      <p:sp>
        <p:nvSpPr>
          <p:cNvPr id="238602" name="Text Box 10"/>
          <p:cNvSpPr txBox="1">
            <a:spLocks noChangeArrowheads="1"/>
          </p:cNvSpPr>
          <p:nvPr/>
        </p:nvSpPr>
        <p:spPr bwMode="auto">
          <a:xfrm>
            <a:off x="2286000" y="2384285"/>
            <a:ext cx="2971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Input (Specific values)</a:t>
            </a:r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58674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4" name="Text Box 12"/>
          <p:cNvSpPr txBox="1">
            <a:spLocks noChangeArrowheads="1"/>
          </p:cNvSpPr>
          <p:nvPr/>
        </p:nvSpPr>
        <p:spPr bwMode="auto">
          <a:xfrm>
            <a:off x="5943600" y="2076509"/>
            <a:ext cx="1295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ExpectedOutput</a:t>
            </a:r>
            <a:endParaRPr lang="en-US" sz="2000" dirty="0"/>
          </a:p>
        </p:txBody>
      </p:sp>
      <p:sp>
        <p:nvSpPr>
          <p:cNvPr id="238605" name="Line 13"/>
          <p:cNvSpPr>
            <a:spLocks noChangeShapeType="1"/>
          </p:cNvSpPr>
          <p:nvPr/>
        </p:nvSpPr>
        <p:spPr bwMode="auto">
          <a:xfrm>
            <a:off x="7315200" y="2438400"/>
            <a:ext cx="0" cy="3429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8607" name="Text Box 15"/>
          <p:cNvSpPr txBox="1">
            <a:spLocks noChangeArrowheads="1"/>
          </p:cNvSpPr>
          <p:nvPr/>
        </p:nvSpPr>
        <p:spPr bwMode="auto">
          <a:xfrm>
            <a:off x="7391400" y="1876455"/>
            <a:ext cx="1295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Notes from execution</a:t>
            </a:r>
          </a:p>
        </p:txBody>
      </p:sp>
      <p:sp>
        <p:nvSpPr>
          <p:cNvPr id="238612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Matrix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81000" y="2076509"/>
            <a:ext cx="15621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Equivalence Partitions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85799" y="3429000"/>
            <a:ext cx="67924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 Button                     Press OK                                               see Security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Dialog #2</a:t>
            </a:r>
          </a:p>
          <a:p>
            <a:endParaRPr lang="en-US" dirty="0"/>
          </a:p>
          <a:p>
            <a:r>
              <a:rPr lang="en-US" dirty="0" smtClean="0"/>
              <a:t>Cancel button            Enter ID “R09”, press Cancel            Text boxes are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cleared, dialog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remains</a:t>
            </a:r>
          </a:p>
          <a:p>
            <a:r>
              <a:rPr lang="en-US" dirty="0" smtClean="0"/>
              <a:t>                                     Don’t enter ID, press Cancel             Same.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 button                     </a:t>
            </a:r>
            <a:r>
              <a:rPr lang="en-US" dirty="0"/>
              <a:t>Enter ID “R09”, press </a:t>
            </a:r>
            <a:r>
              <a:rPr lang="en-US" dirty="0" smtClean="0"/>
              <a:t>X                      </a:t>
            </a:r>
            <a:r>
              <a:rPr lang="en-US" dirty="0"/>
              <a:t>Text boxes are</a:t>
            </a:r>
          </a:p>
          <a:p>
            <a:r>
              <a:rPr lang="en-US" dirty="0"/>
              <a:t>                                                                                                   cleared, dialog</a:t>
            </a:r>
          </a:p>
          <a:p>
            <a:r>
              <a:rPr lang="en-US" dirty="0"/>
              <a:t>                                                                                                   </a:t>
            </a:r>
            <a:r>
              <a:rPr lang="en-US" dirty="0" smtClean="0"/>
              <a:t>remains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636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7742</TotalTime>
  <Words>1397</Words>
  <Application>Microsoft Office PowerPoint</Application>
  <PresentationFormat>On-screen Show (4:3)</PresentationFormat>
  <Paragraphs>260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Informatics 43 – May 5, 2016</vt:lpstr>
      <vt:lpstr>PowerPoint Presentation</vt:lpstr>
      <vt:lpstr>PowerPoint Presentation</vt:lpstr>
      <vt:lpstr>PowerPoint Presentation</vt:lpstr>
      <vt:lpstr>Testing Matrix</vt:lpstr>
      <vt:lpstr>Testing Matrix</vt:lpstr>
      <vt:lpstr>Testing Matrix</vt:lpstr>
      <vt:lpstr>Security Dialog Example</vt:lpstr>
      <vt:lpstr>Testing Matrix</vt:lpstr>
      <vt:lpstr>Testing Matrix</vt:lpstr>
      <vt:lpstr>PowerPoint Presentation</vt:lpstr>
      <vt:lpstr>Automated Testing for League of Legends</vt:lpstr>
      <vt:lpstr>Automated Testing for League of Legends</vt:lpstr>
      <vt:lpstr>Automated Testing for League of Legends</vt:lpstr>
      <vt:lpstr>Automated Testing for League of Legends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Classes</vt:lpstr>
      <vt:lpstr>Class Names</vt:lpstr>
      <vt:lpstr>Class Attributes</vt:lpstr>
      <vt:lpstr>Class Attributes (Cont’d)</vt:lpstr>
      <vt:lpstr>Class Operations</vt:lpstr>
      <vt:lpstr>Depicting Classes</vt:lpstr>
      <vt:lpstr>Association Relationships</vt:lpstr>
      <vt:lpstr>Association Relationships (Cont’d)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43 – April 2, 2013</dc:title>
  <dc:creator>Frost,Dan</dc:creator>
  <cp:lastModifiedBy>Frost,Dan</cp:lastModifiedBy>
  <cp:revision>183</cp:revision>
  <dcterms:created xsi:type="dcterms:W3CDTF">2013-03-30T19:26:03Z</dcterms:created>
  <dcterms:modified xsi:type="dcterms:W3CDTF">2016-05-04T21:38:55Z</dcterms:modified>
</cp:coreProperties>
</file>