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336" r:id="rId3"/>
    <p:sldId id="337" r:id="rId4"/>
    <p:sldId id="340" r:id="rId5"/>
    <p:sldId id="353" r:id="rId6"/>
    <p:sldId id="363" r:id="rId7"/>
    <p:sldId id="354" r:id="rId8"/>
    <p:sldId id="355" r:id="rId9"/>
    <p:sldId id="356" r:id="rId10"/>
    <p:sldId id="365" r:id="rId11"/>
    <p:sldId id="366" r:id="rId12"/>
    <p:sldId id="367" r:id="rId13"/>
    <p:sldId id="361" r:id="rId14"/>
    <p:sldId id="362" r:id="rId15"/>
    <p:sldId id="357" r:id="rId16"/>
    <p:sldId id="364" r:id="rId17"/>
    <p:sldId id="358" r:id="rId18"/>
    <p:sldId id="359" r:id="rId19"/>
    <p:sldId id="360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34" d="100"/>
          <a:sy n="134" d="100"/>
        </p:scale>
        <p:origin x="-114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B33894-7552-4CC1-B35B-198DDD1894EF}" type="datetimeFigureOut">
              <a:rPr lang="en-US" smtClean="0"/>
              <a:t>5/4/2016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7078C0-114B-4D6B-B08D-FBBCC35C4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5105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7078C0-114B-4D6B-B08D-FBBCC35C423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86584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7078C0-114B-4D6B-B08D-FBBCC35C423F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8569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7078C0-114B-4D6B-B08D-FBBCC35C423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7039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7078C0-114B-4D6B-B08D-FBBCC35C423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1958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7078C0-114B-4D6B-B08D-FBBCC35C423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7666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7078C0-114B-4D6B-B08D-FBBCC35C423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7371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7078C0-114B-4D6B-B08D-FBBCC35C423F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1648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7078C0-114B-4D6B-B08D-FBBCC35C423F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4643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7078C0-114B-4D6B-B08D-FBBCC35C423F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5427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7078C0-114B-4D6B-B08D-FBBCC35C423F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4199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D772-544D-4374-974A-97FDC031251A}" type="datetimeFigureOut">
              <a:rPr lang="en-US" smtClean="0"/>
              <a:t>5/4/2016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4B3F3-A2DA-4EDC-B6F8-93B30185B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673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D772-544D-4374-974A-97FDC031251A}" type="datetimeFigureOut">
              <a:rPr lang="en-US" smtClean="0"/>
              <a:t>5/4/2016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4B3F3-A2DA-4EDC-B6F8-93B30185B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166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D772-544D-4374-974A-97FDC031251A}" type="datetimeFigureOut">
              <a:rPr lang="en-US" smtClean="0"/>
              <a:t>5/4/2016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4B3F3-A2DA-4EDC-B6F8-93B30185B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960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D772-544D-4374-974A-97FDC031251A}" type="datetimeFigureOut">
              <a:rPr lang="en-US" smtClean="0"/>
              <a:t>5/4/2016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4B3F3-A2DA-4EDC-B6F8-93B30185B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673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D772-544D-4374-974A-97FDC031251A}" type="datetimeFigureOut">
              <a:rPr lang="en-US" smtClean="0"/>
              <a:t>5/4/2016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4B3F3-A2DA-4EDC-B6F8-93B30185B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920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D772-544D-4374-974A-97FDC031251A}" type="datetimeFigureOut">
              <a:rPr lang="en-US" smtClean="0"/>
              <a:t>5/4/2016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4B3F3-A2DA-4EDC-B6F8-93B30185B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179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D772-544D-4374-974A-97FDC031251A}" type="datetimeFigureOut">
              <a:rPr lang="en-US" smtClean="0"/>
              <a:t>5/4/2016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4B3F3-A2DA-4EDC-B6F8-93B30185B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268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D772-544D-4374-974A-97FDC031251A}" type="datetimeFigureOut">
              <a:rPr lang="en-US" smtClean="0"/>
              <a:t>5/4/2016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4B3F3-A2DA-4EDC-B6F8-93B30185B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667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D772-544D-4374-974A-97FDC031251A}" type="datetimeFigureOut">
              <a:rPr lang="en-US" smtClean="0"/>
              <a:t>5/4/2016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4B3F3-A2DA-4EDC-B6F8-93B30185B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756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D772-544D-4374-974A-97FDC031251A}" type="datetimeFigureOut">
              <a:rPr lang="en-US" smtClean="0"/>
              <a:t>5/4/2016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4B3F3-A2DA-4EDC-B6F8-93B30185B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726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D772-544D-4374-974A-97FDC031251A}" type="datetimeFigureOut">
              <a:rPr lang="en-US" smtClean="0"/>
              <a:t>5/4/2016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4B3F3-A2DA-4EDC-B6F8-93B30185B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598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5AD772-544D-4374-974A-97FDC031251A}" type="datetimeFigureOut">
              <a:rPr lang="en-US" smtClean="0"/>
              <a:t>5/4/2016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C4B3F3-A2DA-4EDC-B6F8-93B30185B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495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Informatics 43 – May 3, 2016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363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763830"/>
            <a:ext cx="7467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200" dirty="0" smtClean="0"/>
              <a:t>                   What is a “basis”??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32114" y="1524000"/>
            <a:ext cx="747848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Identify the set of all possible inputs.</a:t>
            </a:r>
          </a:p>
          <a:p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         </a:t>
            </a:r>
          </a:p>
          <a:p>
            <a:pPr marL="457200" indent="-457200">
              <a:buFont typeface="+mj-lt"/>
              <a:buAutoNum type="arabicPeriod" startAt="2"/>
            </a:pP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Identify a </a:t>
            </a:r>
            <a:r>
              <a:rPr lang="en-US" sz="2400" b="1" dirty="0" smtClean="0"/>
              <a:t>basis</a:t>
            </a: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 for subdividing the set of inputs.</a:t>
            </a:r>
          </a:p>
          <a:p>
            <a:pPr marL="457200" indent="-457200">
              <a:buFont typeface="+mj-lt"/>
              <a:buAutoNum type="arabicPeriod" startAt="3"/>
            </a:pPr>
            <a:endParaRPr lang="en-US" sz="2400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457200" indent="-457200">
              <a:buFont typeface="+mj-lt"/>
              <a:buAutoNum type="arabicPeriod" startAt="3"/>
            </a:pP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Use this basis for dividing the set of all possible inputs into subsets (domain into subdomains).</a:t>
            </a:r>
          </a:p>
          <a:p>
            <a:pPr marL="457200" indent="-457200">
              <a:buFont typeface="+mj-lt"/>
              <a:buAutoNum type="arabicPeriod" startAt="3"/>
            </a:pPr>
            <a:endParaRPr lang="en-US" sz="2400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457200" indent="-457200">
              <a:buFont typeface="+mj-lt"/>
              <a:buAutoNum type="arabicPeriod" startAt="3"/>
            </a:pP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From each subset/subdomain, select a representative.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 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1132114" y="4648200"/>
            <a:ext cx="74784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 basis (as used here) is a criterion, or a question, or a principle, or a justification.</a:t>
            </a:r>
          </a:p>
          <a:p>
            <a:r>
              <a:rPr lang="en-US" sz="2400" dirty="0" smtClean="0"/>
              <a:t>“On what basis does a student pass or fail a course?”</a:t>
            </a:r>
          </a:p>
        </p:txBody>
      </p:sp>
    </p:spTree>
    <p:extLst>
      <p:ext uri="{BB962C8B-B14F-4D97-AF65-F5344CB8AC3E}">
        <p14:creationId xmlns:p14="http://schemas.microsoft.com/office/powerpoint/2010/main" val="198522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763830"/>
            <a:ext cx="7467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200" dirty="0" smtClean="0"/>
              <a:t>                   What is a “basis”??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32114" y="1524000"/>
            <a:ext cx="747848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Identify the set of all possible inputs.</a:t>
            </a:r>
          </a:p>
          <a:p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         </a:t>
            </a:r>
          </a:p>
          <a:p>
            <a:pPr marL="457200" indent="-457200">
              <a:buFont typeface="+mj-lt"/>
              <a:buAutoNum type="arabicPeriod" startAt="2"/>
            </a:pP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Identify a </a:t>
            </a:r>
            <a:r>
              <a:rPr lang="en-US" sz="2400" b="1" dirty="0" smtClean="0"/>
              <a:t>basis</a:t>
            </a: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 for subdividing the set of inputs.</a:t>
            </a:r>
          </a:p>
          <a:p>
            <a:pPr marL="457200" indent="-457200">
              <a:buFont typeface="+mj-lt"/>
              <a:buAutoNum type="arabicPeriod" startAt="3"/>
            </a:pPr>
            <a:endParaRPr lang="en-US" sz="2400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457200" indent="-457200">
              <a:buFont typeface="+mj-lt"/>
              <a:buAutoNum type="arabicPeriod" startAt="3"/>
            </a:pP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Use this basis for dividing the set of all possible inputs into subsets (domain into subdomains).</a:t>
            </a:r>
          </a:p>
          <a:p>
            <a:pPr marL="457200" indent="-457200">
              <a:buFont typeface="+mj-lt"/>
              <a:buAutoNum type="arabicPeriod" startAt="3"/>
            </a:pPr>
            <a:endParaRPr lang="en-US" sz="2400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457200" indent="-457200">
              <a:buFont typeface="+mj-lt"/>
              <a:buAutoNum type="arabicPeriod" startAt="3"/>
            </a:pP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From each subset/subdomain, select a representative.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 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1132114" y="4648200"/>
            <a:ext cx="74784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 basis (as used here) is a criterion, or a question, or a principle, or a justification.</a:t>
            </a:r>
          </a:p>
          <a:p>
            <a:r>
              <a:rPr lang="en-US" sz="2400" dirty="0" smtClean="0"/>
              <a:t>“On what basis does </a:t>
            </a:r>
            <a:r>
              <a:rPr lang="en-US" sz="2400" dirty="0"/>
              <a:t>a student pass or fail a course</a:t>
            </a:r>
            <a:r>
              <a:rPr lang="en-US" sz="2400" dirty="0" smtClean="0"/>
              <a:t>?”</a:t>
            </a:r>
          </a:p>
          <a:p>
            <a:r>
              <a:rPr lang="en-US" sz="2400" dirty="0" smtClean="0"/>
              <a:t>“On the basis of the quality of the student’s work”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53863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763830"/>
            <a:ext cx="7467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200" dirty="0" smtClean="0"/>
              <a:t>                   What is a “basis”??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32114" y="1524000"/>
            <a:ext cx="747848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Identify the set of all possible inputs.</a:t>
            </a:r>
          </a:p>
          <a:p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         </a:t>
            </a:r>
          </a:p>
          <a:p>
            <a:pPr marL="457200" indent="-457200">
              <a:buFont typeface="+mj-lt"/>
              <a:buAutoNum type="arabicPeriod" startAt="2"/>
            </a:pP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Identify a </a:t>
            </a:r>
            <a:r>
              <a:rPr lang="en-US" sz="2400" b="1" dirty="0" smtClean="0"/>
              <a:t>basis</a:t>
            </a: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 for subdividing the set of inputs.</a:t>
            </a:r>
          </a:p>
          <a:p>
            <a:pPr marL="457200" indent="-457200">
              <a:buFont typeface="+mj-lt"/>
              <a:buAutoNum type="arabicPeriod" startAt="3"/>
            </a:pPr>
            <a:endParaRPr lang="en-US" sz="2400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457200" indent="-457200">
              <a:buFont typeface="+mj-lt"/>
              <a:buAutoNum type="arabicPeriod" startAt="3"/>
            </a:pP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Use this basis for dividing the set of all possible inputs into subsets (domain into subdomains).</a:t>
            </a:r>
          </a:p>
          <a:p>
            <a:pPr marL="457200" indent="-457200">
              <a:buFont typeface="+mj-lt"/>
              <a:buAutoNum type="arabicPeriod" startAt="3"/>
            </a:pPr>
            <a:endParaRPr lang="en-US" sz="2400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457200" indent="-457200">
              <a:buFont typeface="+mj-lt"/>
              <a:buAutoNum type="arabicPeriod" startAt="3"/>
            </a:pP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From each subset/subdomain, select a representative.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 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1132114" y="4648200"/>
            <a:ext cx="747848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 basis (as used here) is a criterion, or a question, or a principle, or a justification.</a:t>
            </a:r>
          </a:p>
          <a:p>
            <a:r>
              <a:rPr lang="en-US" sz="2400" dirty="0" smtClean="0"/>
              <a:t>“On what basis does a </a:t>
            </a:r>
            <a:r>
              <a:rPr lang="en-US" sz="2400" dirty="0"/>
              <a:t>student pass or fail a course</a:t>
            </a:r>
            <a:r>
              <a:rPr lang="en-US" sz="2400" dirty="0" smtClean="0"/>
              <a:t>?”</a:t>
            </a:r>
          </a:p>
          <a:p>
            <a:r>
              <a:rPr lang="en-US" sz="2400" dirty="0" smtClean="0"/>
              <a:t>“On the basis of the quality of the student’s work”</a:t>
            </a:r>
          </a:p>
          <a:p>
            <a:r>
              <a:rPr lang="en-US" sz="2400" dirty="0" smtClean="0"/>
              <a:t>“On the basis of whether the student’s score is &gt; 60.”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42558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71600" y="763830"/>
            <a:ext cx="6324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200" dirty="0" smtClean="0"/>
              <a:t>Back to Black box test case selection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32114" y="1712416"/>
            <a:ext cx="732608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Another example</a:t>
            </a:r>
          </a:p>
          <a:p>
            <a:endParaRPr lang="en-US" sz="2400" dirty="0"/>
          </a:p>
          <a:p>
            <a:r>
              <a:rPr lang="en-US" sz="2400" dirty="0" smtClean="0"/>
              <a:t>The </a:t>
            </a:r>
            <a:r>
              <a:rPr lang="en-US" sz="2400" dirty="0" err="1" smtClean="0"/>
              <a:t>QuizAverage</a:t>
            </a:r>
            <a:r>
              <a:rPr lang="en-US" sz="2400" dirty="0" smtClean="0"/>
              <a:t> function:</a:t>
            </a:r>
          </a:p>
          <a:p>
            <a:endParaRPr lang="en-US" sz="2400" dirty="0" smtClean="0"/>
          </a:p>
          <a:p>
            <a:r>
              <a:rPr lang="en-US" sz="2400" dirty="0" smtClean="0"/>
              <a:t>Input: a list of numbers</a:t>
            </a:r>
          </a:p>
          <a:p>
            <a:endParaRPr lang="en-US" sz="2400" dirty="0"/>
          </a:p>
          <a:p>
            <a:r>
              <a:rPr lang="en-US" sz="2400" dirty="0" smtClean="0"/>
              <a:t>Output: a single number which is the average of the numbers on the input list, not counting the lowest number on the list.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64343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763830"/>
            <a:ext cx="8458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200" dirty="0" smtClean="0"/>
              <a:t>Equivalence Class Partitioning with </a:t>
            </a:r>
            <a:r>
              <a:rPr lang="en-US" sz="3200" dirty="0" err="1" smtClean="0"/>
              <a:t>QuizAverage</a:t>
            </a:r>
            <a:endParaRPr lang="en-US" sz="32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132114" y="1524000"/>
            <a:ext cx="747848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Identify the set of all possible inputs.</a:t>
            </a:r>
          </a:p>
          <a:p>
            <a:pPr lvl="1"/>
            <a:r>
              <a:rPr lang="en-US" sz="2400" dirty="0" smtClean="0">
                <a:solidFill>
                  <a:srgbClr val="C00000"/>
                </a:solidFill>
              </a:rPr>
              <a:t>The set of all lists of numbers</a:t>
            </a:r>
            <a:endParaRPr lang="en-US" sz="2400" dirty="0" smtClean="0">
              <a:solidFill>
                <a:srgbClr val="FF0000"/>
              </a:solidFill>
            </a:endParaRPr>
          </a:p>
          <a:p>
            <a:pPr marL="457200" indent="-457200">
              <a:buFont typeface="+mj-lt"/>
              <a:buAutoNum type="arabicPeriod" startAt="2"/>
            </a:pPr>
            <a:r>
              <a:rPr lang="en-US" sz="2400" dirty="0" smtClean="0"/>
              <a:t>Identify a basis for subdividing the set of inputs.</a:t>
            </a:r>
          </a:p>
          <a:p>
            <a:pPr lvl="1"/>
            <a:r>
              <a:rPr lang="en-US" sz="2400" dirty="0" smtClean="0">
                <a:solidFill>
                  <a:srgbClr val="92D050"/>
                </a:solidFill>
              </a:rPr>
              <a:t>Whether number has a fractional component.</a:t>
            </a:r>
          </a:p>
          <a:p>
            <a:pPr lvl="1"/>
            <a:r>
              <a:rPr lang="en-US" sz="2400" dirty="0" smtClean="0">
                <a:solidFill>
                  <a:srgbClr val="0070C0"/>
                </a:solidFill>
              </a:rPr>
              <a:t>The standard deviation of the numbers in the list</a:t>
            </a:r>
          </a:p>
          <a:p>
            <a:pPr lvl="1"/>
            <a:r>
              <a:rPr lang="en-US" sz="2400" dirty="0" smtClean="0">
                <a:solidFill>
                  <a:srgbClr val="00B0F0"/>
                </a:solidFill>
              </a:rPr>
              <a:t>How many numbers in the list are equal to the smallest</a:t>
            </a:r>
          </a:p>
          <a:p>
            <a:pPr lvl="1"/>
            <a:r>
              <a:rPr lang="en-US" sz="2400" dirty="0" smtClean="0">
                <a:solidFill>
                  <a:srgbClr val="7030A0"/>
                </a:solidFill>
              </a:rPr>
              <a:t>Position of the smallest number in the list</a:t>
            </a:r>
          </a:p>
          <a:p>
            <a:pPr marL="457200" indent="-457200">
              <a:buFont typeface="+mj-lt"/>
              <a:buAutoNum type="arabicPeriod" startAt="3"/>
            </a:pPr>
            <a:r>
              <a:rPr lang="en-US" sz="2400" dirty="0" smtClean="0"/>
              <a:t>Use this basis for dividing the set of all possible inputs into subsets (domain into subdomains).</a:t>
            </a:r>
          </a:p>
          <a:p>
            <a:r>
              <a:rPr lang="en-US" sz="2400" dirty="0" smtClean="0"/>
              <a:t> </a:t>
            </a:r>
            <a:r>
              <a:rPr lang="en-US" sz="2400" dirty="0" smtClean="0"/>
              <a:t>      </a:t>
            </a:r>
            <a:r>
              <a:rPr lang="en-US" sz="2400" dirty="0" smtClean="0">
                <a:solidFill>
                  <a:srgbClr val="00B0F0"/>
                </a:solidFill>
              </a:rPr>
              <a:t>All </a:t>
            </a:r>
            <a:r>
              <a:rPr lang="en-US" sz="2400" dirty="0" smtClean="0">
                <a:solidFill>
                  <a:srgbClr val="00B0F0"/>
                </a:solidFill>
              </a:rPr>
              <a:t>are equal to smallest,  1 = </a:t>
            </a:r>
            <a:r>
              <a:rPr lang="en-US" sz="2400" dirty="0" smtClean="0">
                <a:solidFill>
                  <a:srgbClr val="00B0F0"/>
                </a:solidFill>
              </a:rPr>
              <a:t>smallest, </a:t>
            </a:r>
            <a:r>
              <a:rPr lang="en-US" sz="2400" dirty="0" smtClean="0">
                <a:solidFill>
                  <a:srgbClr val="00B0F0"/>
                </a:solidFill>
              </a:rPr>
              <a:t>2 = smallest, all others</a:t>
            </a:r>
          </a:p>
          <a:p>
            <a:pPr marL="457200" indent="-457200">
              <a:buFont typeface="+mj-lt"/>
              <a:buAutoNum type="arabicPeriod" startAt="4"/>
            </a:pPr>
            <a:r>
              <a:rPr lang="en-US" sz="2400" dirty="0" smtClean="0"/>
              <a:t>From each subset/subdomain, select a representative.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 </a:t>
            </a:r>
            <a:r>
              <a:rPr lang="en-US" sz="2400" dirty="0" smtClean="0">
                <a:solidFill>
                  <a:srgbClr val="00B0F0"/>
                </a:solidFill>
              </a:rPr>
              <a:t>(1, 1, 1)     (1, 2, 3)   (80, 90, 85,80),     (93, 84, 84, 84)</a:t>
            </a:r>
            <a:endParaRPr lang="en-US" sz="24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571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62200" y="762915"/>
            <a:ext cx="4724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200" dirty="0" smtClean="0"/>
              <a:t>The Testing Process Model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94757" y="1712416"/>
            <a:ext cx="6259286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en-US" sz="2400" dirty="0" smtClean="0"/>
              <a:t>Decide what to test.</a:t>
            </a:r>
          </a:p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en-US" sz="2400" dirty="0" smtClean="0"/>
              <a:t>Select a test case input.</a:t>
            </a:r>
          </a:p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en-US" sz="2400" dirty="0" smtClean="0"/>
              <a:t>Determine the expected output </a:t>
            </a:r>
            <a:r>
              <a:rPr lang="en-US" sz="2400" i="1" dirty="0" smtClean="0"/>
              <a:t>E.</a:t>
            </a:r>
            <a:endParaRPr lang="en-US" sz="2400" dirty="0" smtClean="0"/>
          </a:p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en-US" sz="2400" dirty="0" smtClean="0"/>
              <a:t>Run the system with the test case input.</a:t>
            </a:r>
          </a:p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en-US" sz="2400" dirty="0" smtClean="0"/>
              <a:t>Capture the actual output </a:t>
            </a:r>
            <a:r>
              <a:rPr lang="en-US" sz="2400" i="1" dirty="0" smtClean="0"/>
              <a:t>A</a:t>
            </a:r>
            <a:r>
              <a:rPr lang="en-US" sz="2400" dirty="0" smtClean="0"/>
              <a:t>.</a:t>
            </a:r>
          </a:p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en-US" sz="2400" dirty="0" smtClean="0"/>
              <a:t>Compare </a:t>
            </a:r>
            <a:r>
              <a:rPr lang="en-US" sz="2400" i="1" dirty="0" smtClean="0"/>
              <a:t>E</a:t>
            </a:r>
            <a:r>
              <a:rPr lang="en-US" sz="2400" dirty="0" smtClean="0"/>
              <a:t> and </a:t>
            </a:r>
            <a:r>
              <a:rPr lang="en-US" sz="2400" i="1" dirty="0" smtClean="0"/>
              <a:t>A.</a:t>
            </a:r>
          </a:p>
          <a:p>
            <a:pPr marL="914400" lvl="1" indent="-4572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/>
              <a:t>Different? Inform programmer.</a:t>
            </a:r>
          </a:p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en-US" sz="2400" dirty="0" smtClean="0"/>
              <a:t>Loop back to 1 or 2, if time permits.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72100" y="1607403"/>
            <a:ext cx="24003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tx2"/>
                </a:solidFill>
              </a:rPr>
              <a:t>Equivalence class partitioning</a:t>
            </a: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057400" y="2209800"/>
            <a:ext cx="3124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053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62200" y="762915"/>
            <a:ext cx="4724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200" dirty="0" smtClean="0"/>
              <a:t>The Testing Process Model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94757" y="1712416"/>
            <a:ext cx="6259286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en-US" sz="2400" dirty="0" smtClean="0"/>
              <a:t>Decide what to test.</a:t>
            </a:r>
          </a:p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en-US" sz="2400" dirty="0" smtClean="0"/>
              <a:t>Select a test case input.</a:t>
            </a:r>
          </a:p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en-US" sz="2400" dirty="0" smtClean="0"/>
              <a:t>Determine the expected output </a:t>
            </a:r>
            <a:r>
              <a:rPr lang="en-US" sz="2400" i="1" dirty="0" smtClean="0"/>
              <a:t>E.</a:t>
            </a:r>
            <a:endParaRPr lang="en-US" sz="2400" dirty="0" smtClean="0"/>
          </a:p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en-US" sz="2400" dirty="0" smtClean="0"/>
              <a:t>Run the system with the test case input.</a:t>
            </a:r>
          </a:p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en-US" sz="2400" dirty="0" smtClean="0"/>
              <a:t>Capture the actual output </a:t>
            </a:r>
            <a:r>
              <a:rPr lang="en-US" sz="2400" i="1" dirty="0" smtClean="0"/>
              <a:t>A</a:t>
            </a:r>
            <a:r>
              <a:rPr lang="en-US" sz="2400" dirty="0" smtClean="0"/>
              <a:t>.</a:t>
            </a:r>
          </a:p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en-US" sz="2400" dirty="0" smtClean="0"/>
              <a:t>Compare </a:t>
            </a:r>
            <a:r>
              <a:rPr lang="en-US" sz="2400" i="1" dirty="0" smtClean="0"/>
              <a:t>E</a:t>
            </a:r>
            <a:r>
              <a:rPr lang="en-US" sz="2400" dirty="0" smtClean="0"/>
              <a:t> and </a:t>
            </a:r>
            <a:r>
              <a:rPr lang="en-US" sz="2400" i="1" dirty="0" smtClean="0"/>
              <a:t>A.</a:t>
            </a:r>
          </a:p>
          <a:p>
            <a:pPr marL="914400" lvl="1" indent="-4572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/>
              <a:t>Different? Inform programmer.</a:t>
            </a:r>
          </a:p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en-US" sz="2400" dirty="0" smtClean="0"/>
              <a:t>Loop back to 1 or 2, if time permits.</a:t>
            </a:r>
          </a:p>
        </p:txBody>
      </p:sp>
      <p:sp>
        <p:nvSpPr>
          <p:cNvPr id="3" name="Rectangle 2"/>
          <p:cNvSpPr/>
          <p:nvPr/>
        </p:nvSpPr>
        <p:spPr>
          <a:xfrm>
            <a:off x="2057400" y="2743200"/>
            <a:ext cx="44958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705600" y="2521803"/>
            <a:ext cx="2209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tx2"/>
                </a:solidFill>
              </a:rPr>
              <a:t>Where does this come from?</a:t>
            </a:r>
            <a:endParaRPr lang="en-US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0955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76600" y="762914"/>
            <a:ext cx="2743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200" dirty="0" smtClean="0"/>
              <a:t>Testing Oracles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94757" y="1600200"/>
            <a:ext cx="6259286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dirty="0" smtClean="0"/>
              <a:t>Where does a test case’s “expected output” come from?</a:t>
            </a:r>
          </a:p>
          <a:p>
            <a:pPr>
              <a:spcAft>
                <a:spcPts val="1200"/>
              </a:spcAft>
            </a:pPr>
            <a:endParaRPr lang="en-US" sz="1000" dirty="0"/>
          </a:p>
          <a:p>
            <a:pPr>
              <a:spcAft>
                <a:spcPts val="1200"/>
              </a:spcAft>
            </a:pPr>
            <a:r>
              <a:rPr lang="en-US" sz="2400" dirty="0" smtClean="0"/>
              <a:t>A “testing oracle” is a mechanism for deciding whether a test case execution succeeded or failed.</a:t>
            </a:r>
          </a:p>
          <a:p>
            <a:pPr>
              <a:spcAft>
                <a:spcPts val="1200"/>
              </a:spcAft>
            </a:pPr>
            <a:endParaRPr lang="en-US" sz="900" dirty="0"/>
          </a:p>
          <a:p>
            <a:pPr marL="342900" indent="-3429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/>
              <a:t>Critical to testing.</a:t>
            </a:r>
          </a:p>
          <a:p>
            <a:pPr marL="342900" indent="-3429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/>
              <a:t>Difficult to create systematically – typically done with guesswork.</a:t>
            </a:r>
          </a:p>
          <a:p>
            <a:pPr marL="342900" indent="-3429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/>
              <a:t>Can be automated with formal specifications.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26736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62200" y="762914"/>
            <a:ext cx="4191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200" dirty="0" smtClean="0"/>
              <a:t>Testing Oracle Example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43000" y="1600200"/>
            <a:ext cx="739139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dirty="0" smtClean="0"/>
              <a:t>The cosine function.</a:t>
            </a:r>
          </a:p>
          <a:p>
            <a:pPr>
              <a:spcAft>
                <a:spcPts val="1200"/>
              </a:spcAft>
            </a:pPr>
            <a:endParaRPr lang="en-US" sz="2400" dirty="0"/>
          </a:p>
          <a:p>
            <a:pPr>
              <a:spcAft>
                <a:spcPts val="1200"/>
              </a:spcAft>
            </a:pPr>
            <a:r>
              <a:rPr lang="en-US" sz="2400" dirty="0" smtClean="0"/>
              <a:t>You test input = 0.5, the actual output is 0.8775825619.</a:t>
            </a:r>
          </a:p>
          <a:p>
            <a:pPr>
              <a:spcAft>
                <a:spcPts val="1200"/>
              </a:spcAft>
            </a:pPr>
            <a:endParaRPr lang="en-US" sz="2400" dirty="0"/>
          </a:p>
          <a:p>
            <a:pPr>
              <a:spcAft>
                <a:spcPts val="1200"/>
              </a:spcAft>
            </a:pPr>
            <a:r>
              <a:rPr lang="en-US" sz="2400" dirty="0" smtClean="0"/>
              <a:t>What’s your oracle?</a:t>
            </a:r>
          </a:p>
        </p:txBody>
      </p:sp>
    </p:spTree>
    <p:extLst>
      <p:ext uri="{BB962C8B-B14F-4D97-AF65-F5344CB8AC3E}">
        <p14:creationId xmlns:p14="http://schemas.microsoft.com/office/powerpoint/2010/main" val="3308604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27414" y="762914"/>
            <a:ext cx="5943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200" dirty="0" smtClean="0"/>
              <a:t>Oracles from Formal Specifications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94756" y="1600200"/>
            <a:ext cx="6558643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dirty="0" smtClean="0"/>
              <a:t>Formal specification of </a:t>
            </a:r>
            <a:r>
              <a:rPr lang="en-US" sz="2400" dirty="0" err="1" smtClean="0"/>
              <a:t>QuizAverage</a:t>
            </a:r>
            <a:endParaRPr lang="en-US" sz="2400" dirty="0" smtClean="0"/>
          </a:p>
          <a:p>
            <a:pPr>
              <a:spcAft>
                <a:spcPts val="1200"/>
              </a:spcAft>
            </a:pPr>
            <a:endParaRPr lang="en-US" sz="2400" dirty="0" smtClean="0"/>
          </a:p>
          <a:p>
            <a:pPr>
              <a:spcAft>
                <a:spcPts val="1200"/>
              </a:spcAft>
            </a:pPr>
            <a:r>
              <a:rPr lang="en-US" dirty="0" err="1" smtClean="0">
                <a:latin typeface="Consolas" pitchFamily="49" charset="0"/>
                <a:cs typeface="Consolas" pitchFamily="49" charset="0"/>
              </a:rPr>
              <a:t>QuizAverage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(list) </a:t>
            </a:r>
            <a:r>
              <a:rPr lang="en-US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 </a:t>
            </a:r>
          </a:p>
          <a:p>
            <a:pPr>
              <a:spcAft>
                <a:spcPts val="1200"/>
              </a:spcAft>
            </a:pPr>
            <a:r>
              <a:rPr lang="en-US" dirty="0">
                <a:latin typeface="Consolas" pitchFamily="49" charset="0"/>
                <a:cs typeface="Consolas" pitchFamily="49" charset="0"/>
                <a:sym typeface="Wingdings" pitchFamily="2" charset="2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  (</a:t>
            </a:r>
            <a:r>
              <a:rPr lang="en-US" dirty="0" err="1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sumof</a:t>
            </a:r>
            <a:r>
              <a:rPr lang="en-US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(list) – min(list)) / (</a:t>
            </a:r>
            <a:r>
              <a:rPr lang="en-US" dirty="0" err="1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sizeof</a:t>
            </a:r>
            <a:r>
              <a:rPr lang="en-US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(list) – 1)</a:t>
            </a:r>
          </a:p>
          <a:p>
            <a:pPr>
              <a:spcAft>
                <a:spcPts val="1200"/>
              </a:spcAft>
            </a:pPr>
            <a:endParaRPr lang="en-US" sz="2400" dirty="0">
              <a:sym typeface="Wingdings" pitchFamily="2" charset="2"/>
            </a:endParaRPr>
          </a:p>
          <a:p>
            <a:pPr>
              <a:spcAft>
                <a:spcPts val="1200"/>
              </a:spcAft>
            </a:pPr>
            <a:r>
              <a:rPr lang="en-US" sz="2400" dirty="0" smtClean="0">
                <a:sym typeface="Wingdings" pitchFamily="2" charset="2"/>
              </a:rPr>
              <a:t>Formal specifications can be interpreted to compute or evaluate results.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31223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encrypted-tbn3.gstatic.com/images?q=tbn:ANd9GcRp-MsunwX4j_MsAAR-m3CRdQsOc_0A5ubbN9R7mvx04xMRHGQdd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7229" y="4648200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2667000" y="762916"/>
            <a:ext cx="3886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200" dirty="0" smtClean="0"/>
              <a:t>Restatement of goals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90600" y="1872343"/>
            <a:ext cx="69342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Want to verify software’s correctness </a:t>
            </a:r>
            <a:r>
              <a:rPr lang="en-US" sz="2800" dirty="0" smtClean="0">
                <a:sym typeface="Wingdings" pitchFamily="2" charset="2"/>
              </a:rPr>
              <a:t> </a:t>
            </a:r>
          </a:p>
          <a:p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smtClean="0">
                <a:sym typeface="Wingdings" pitchFamily="2" charset="2"/>
              </a:rPr>
              <a:t>    Need to test </a:t>
            </a:r>
          </a:p>
          <a:p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smtClean="0">
                <a:sym typeface="Wingdings" pitchFamily="2" charset="2"/>
              </a:rPr>
              <a:t>         Need to decide on test cases </a:t>
            </a:r>
          </a:p>
          <a:p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smtClean="0">
                <a:sym typeface="Wingdings" pitchFamily="2" charset="2"/>
              </a:rPr>
              <a:t>              No set of test cases is sufficient</a:t>
            </a:r>
          </a:p>
          <a:p>
            <a:endParaRPr lang="en-US" sz="2800" dirty="0">
              <a:sym typeface="Wingdings" pitchFamily="2" charset="2"/>
            </a:endParaRPr>
          </a:p>
          <a:p>
            <a:r>
              <a:rPr lang="en-US" sz="2800" dirty="0" smtClean="0">
                <a:sym typeface="Wingdings" pitchFamily="2" charset="2"/>
              </a:rPr>
              <a:t>What is a systematic approach to the selection of test cases that will lead to accurate, thorough, repeatable identification of bugs?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0200886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76400" y="762916"/>
            <a:ext cx="5791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200" dirty="0" smtClean="0"/>
              <a:t>Approaches to test case selection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90600" y="1600200"/>
            <a:ext cx="7620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“White box” </a:t>
            </a:r>
            <a:r>
              <a:rPr lang="en-US" sz="2800" dirty="0"/>
              <a:t>– </a:t>
            </a:r>
            <a:r>
              <a:rPr lang="en-US" sz="2800" dirty="0" smtClean="0"/>
              <a:t>or structural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/>
              <a:t>Test cases based on the structure of the code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/>
              <a:t>Can be partially automated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/>
              <a:t>“</a:t>
            </a:r>
            <a:r>
              <a:rPr lang="en-US" sz="2800" dirty="0" err="1" smtClean="0"/>
              <a:t>Thorough”ness</a:t>
            </a:r>
            <a:r>
              <a:rPr lang="en-US" sz="2800" dirty="0" smtClean="0"/>
              <a:t> measured against code qualities</a:t>
            </a:r>
          </a:p>
          <a:p>
            <a:pPr marL="457200" indent="-457200">
              <a:buFont typeface="Arial" pitchFamily="34" charset="0"/>
              <a:buChar char="•"/>
            </a:pPr>
            <a:endParaRPr lang="en-US" dirty="0"/>
          </a:p>
          <a:p>
            <a:r>
              <a:rPr lang="en-US" sz="2800" dirty="0" smtClean="0"/>
              <a:t>“Black box” – or specification based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/>
              <a:t>Test cases based on specifications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/>
              <a:t>Requires “formal” specs to automate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/>
              <a:t>“</a:t>
            </a:r>
            <a:r>
              <a:rPr lang="en-US" sz="2800" dirty="0" err="1" smtClean="0"/>
              <a:t>Thorough”ness</a:t>
            </a:r>
            <a:r>
              <a:rPr lang="en-US" sz="2800" dirty="0" smtClean="0"/>
              <a:t> measured against either 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800" dirty="0" smtClean="0"/>
              <a:t>the set of functionality, or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800" dirty="0" smtClean="0"/>
              <a:t>the set of inputs</a:t>
            </a:r>
          </a:p>
        </p:txBody>
      </p:sp>
    </p:spTree>
    <p:extLst>
      <p:ext uri="{BB962C8B-B14F-4D97-AF65-F5344CB8AC3E}">
        <p14:creationId xmlns:p14="http://schemas.microsoft.com/office/powerpoint/2010/main" val="3136426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62200" y="762915"/>
            <a:ext cx="4724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200" dirty="0" smtClean="0"/>
              <a:t>The Testing Process Model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94757" y="1712416"/>
            <a:ext cx="6259286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en-US" sz="2400" dirty="0" smtClean="0"/>
              <a:t>Decide what to test.</a:t>
            </a:r>
          </a:p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en-US" sz="2400" dirty="0" smtClean="0"/>
              <a:t>Select a test case </a:t>
            </a:r>
            <a:r>
              <a:rPr lang="en-US" sz="2400" dirty="0"/>
              <a:t>input, with input </a:t>
            </a:r>
            <a:r>
              <a:rPr lang="en-US" sz="2400" i="1" dirty="0" smtClean="0"/>
              <a:t>I</a:t>
            </a:r>
            <a:endParaRPr lang="en-US" sz="2400" dirty="0" smtClean="0"/>
          </a:p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en-US" sz="2400" dirty="0" smtClean="0"/>
              <a:t>Determine the expected output </a:t>
            </a:r>
            <a:r>
              <a:rPr lang="en-US" sz="2400" i="1" dirty="0" smtClean="0"/>
              <a:t>E.</a:t>
            </a:r>
            <a:endParaRPr lang="en-US" sz="2400" dirty="0" smtClean="0"/>
          </a:p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en-US" sz="2400" dirty="0" smtClean="0"/>
              <a:t>Run the system with the test case input </a:t>
            </a:r>
            <a:r>
              <a:rPr lang="en-US" sz="2400" i="1" dirty="0" smtClean="0"/>
              <a:t>I</a:t>
            </a:r>
            <a:endParaRPr lang="en-US" sz="2400" dirty="0" smtClean="0"/>
          </a:p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en-US" sz="2400" dirty="0" smtClean="0"/>
              <a:t>Capture the actual output </a:t>
            </a:r>
            <a:r>
              <a:rPr lang="en-US" sz="2400" i="1" dirty="0" smtClean="0"/>
              <a:t>A</a:t>
            </a:r>
            <a:r>
              <a:rPr lang="en-US" sz="2400" dirty="0" smtClean="0"/>
              <a:t>.</a:t>
            </a:r>
          </a:p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en-US" sz="2400" dirty="0" smtClean="0"/>
              <a:t>Compare </a:t>
            </a:r>
            <a:r>
              <a:rPr lang="en-US" sz="2400" i="1" dirty="0" smtClean="0"/>
              <a:t>E</a:t>
            </a:r>
            <a:r>
              <a:rPr lang="en-US" sz="2400" dirty="0" smtClean="0"/>
              <a:t> and </a:t>
            </a:r>
            <a:r>
              <a:rPr lang="en-US" sz="2400" i="1" dirty="0" smtClean="0"/>
              <a:t>A.</a:t>
            </a:r>
          </a:p>
          <a:p>
            <a:pPr marL="914400" lvl="1" indent="-4572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/>
              <a:t>Different? Inform programmer</a:t>
            </a:r>
          </a:p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en-US" sz="2400" dirty="0" smtClean="0"/>
              <a:t>Loop back to 1 or 2, if time permits.</a:t>
            </a:r>
          </a:p>
        </p:txBody>
      </p:sp>
    </p:spTree>
    <p:extLst>
      <p:ext uri="{BB962C8B-B14F-4D97-AF65-F5344CB8AC3E}">
        <p14:creationId xmlns:p14="http://schemas.microsoft.com/office/powerpoint/2010/main" val="17265894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00200" y="763830"/>
            <a:ext cx="6324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200" dirty="0" smtClean="0"/>
              <a:t>Back to Black box test case selection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32114" y="1712416"/>
            <a:ext cx="732608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Based on specifications, not source code.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How to select inputs for test cases?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dirty="0" smtClean="0"/>
              <a:t>Typical values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dirty="0" smtClean="0"/>
              <a:t>Boundary values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dirty="0" smtClean="0"/>
              <a:t>Extreme values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dirty="0" smtClean="0"/>
              <a:t>Special cases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dirty="0" smtClean="0"/>
              <a:t>Invalid values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dirty="0" smtClean="0"/>
              <a:t>Environmental factors, such as date, type of user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This is all pretty haphazard.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86387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33600" y="762915"/>
            <a:ext cx="47244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200" dirty="0" smtClean="0"/>
              <a:t>The Testing Process Model</a:t>
            </a:r>
          </a:p>
          <a:p>
            <a:pPr lvl="0"/>
            <a:r>
              <a:rPr lang="en-US" sz="2800" i="1" dirty="0" smtClean="0"/>
              <a:t>    (with </a:t>
            </a:r>
            <a:r>
              <a:rPr lang="en-US" sz="2800" i="1" u="sng" dirty="0" smtClean="0"/>
              <a:t>test case suite </a:t>
            </a:r>
            <a:r>
              <a:rPr lang="en-US" sz="2800" i="1" dirty="0" smtClean="0"/>
              <a:t>focus)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43000" y="1971794"/>
            <a:ext cx="7244444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en-US" sz="2400" dirty="0" smtClean="0"/>
              <a:t>Decide what to test.</a:t>
            </a:r>
          </a:p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en-US" sz="2400" dirty="0" smtClean="0"/>
              <a:t>Select a </a:t>
            </a:r>
            <a:r>
              <a:rPr lang="en-US" sz="2400" i="1" dirty="0" smtClean="0"/>
              <a:t>suite of </a:t>
            </a:r>
            <a:r>
              <a:rPr lang="en-US" sz="2400" dirty="0" smtClean="0"/>
              <a:t>test case input</a:t>
            </a:r>
            <a:r>
              <a:rPr lang="en-US" sz="2400" i="1" dirty="0" smtClean="0"/>
              <a:t>s</a:t>
            </a:r>
            <a:r>
              <a:rPr lang="en-US" sz="2400" dirty="0" smtClean="0"/>
              <a:t>, </a:t>
            </a:r>
            <a:r>
              <a:rPr lang="en-US" sz="2400" dirty="0"/>
              <a:t>with input </a:t>
            </a:r>
            <a:r>
              <a:rPr lang="en-US" sz="2400" i="1" dirty="0" smtClean="0"/>
              <a:t>I1, I2, …</a:t>
            </a:r>
            <a:endParaRPr lang="en-US" sz="2400" dirty="0" smtClean="0"/>
          </a:p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en-US" sz="2400" i="1" dirty="0" smtClean="0"/>
              <a:t>For I</a:t>
            </a:r>
            <a:r>
              <a:rPr lang="en-US" sz="2400" i="1" baseline="-25000" dirty="0" smtClean="0"/>
              <a:t>n</a:t>
            </a:r>
            <a:r>
              <a:rPr lang="en-US" sz="2400" i="1" dirty="0" smtClean="0"/>
              <a:t>, </a:t>
            </a:r>
            <a:r>
              <a:rPr lang="en-US" sz="2400" dirty="0" smtClean="0"/>
              <a:t>determine the expected output </a:t>
            </a:r>
            <a:r>
              <a:rPr lang="en-US" sz="2400" i="1" dirty="0" smtClean="0"/>
              <a:t>E.</a:t>
            </a:r>
            <a:endParaRPr lang="en-US" sz="2400" dirty="0" smtClean="0"/>
          </a:p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en-US" sz="2400" dirty="0" smtClean="0"/>
              <a:t>Run the system with the test case input </a:t>
            </a:r>
            <a:r>
              <a:rPr lang="en-US" sz="2400" i="1" dirty="0"/>
              <a:t>I</a:t>
            </a:r>
            <a:r>
              <a:rPr lang="en-US" sz="2400" i="1" baseline="-25000" dirty="0"/>
              <a:t>n</a:t>
            </a:r>
            <a:endParaRPr lang="en-US" sz="2400" dirty="0" smtClean="0"/>
          </a:p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en-US" sz="2400" dirty="0" smtClean="0"/>
              <a:t>Capture the actual output </a:t>
            </a:r>
            <a:r>
              <a:rPr lang="en-US" sz="2400" i="1" dirty="0" smtClean="0"/>
              <a:t>A</a:t>
            </a:r>
            <a:r>
              <a:rPr lang="en-US" sz="2400" dirty="0" smtClean="0"/>
              <a:t>.</a:t>
            </a:r>
          </a:p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en-US" sz="2400" dirty="0" smtClean="0"/>
              <a:t>Compare </a:t>
            </a:r>
            <a:r>
              <a:rPr lang="en-US" sz="2400" i="1" dirty="0" smtClean="0"/>
              <a:t>E</a:t>
            </a:r>
            <a:r>
              <a:rPr lang="en-US" sz="2400" dirty="0" smtClean="0"/>
              <a:t> and </a:t>
            </a:r>
            <a:r>
              <a:rPr lang="en-US" sz="2400" i="1" dirty="0" smtClean="0"/>
              <a:t>A.</a:t>
            </a:r>
          </a:p>
          <a:p>
            <a:pPr marL="914400" lvl="1" indent="-4572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/>
              <a:t>Different? Inform programmer</a:t>
            </a:r>
          </a:p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en-US" sz="2400" dirty="0" smtClean="0"/>
              <a:t>Loop back to 1 or 2, if time permits.</a:t>
            </a:r>
          </a:p>
        </p:txBody>
      </p:sp>
    </p:spTree>
    <p:extLst>
      <p:ext uri="{BB962C8B-B14F-4D97-AF65-F5344CB8AC3E}">
        <p14:creationId xmlns:p14="http://schemas.microsoft.com/office/powerpoint/2010/main" val="31241517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00200" y="763830"/>
            <a:ext cx="6324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200" dirty="0" smtClean="0"/>
              <a:t>Back to Black box test case selection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32114" y="1524000"/>
            <a:ext cx="740228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Equivalence Class Partitioning – a systematic approach to selecting a suite of test cases (step 2 from previous slide)</a:t>
            </a:r>
          </a:p>
          <a:p>
            <a:endParaRPr lang="en-US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Identify the set of all possible inputs (to what is being tested).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Identify a basis for subdividing the set of inputs.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400" dirty="0" smtClean="0"/>
              <a:t>stated requirements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400" dirty="0"/>
              <a:t>size, order, structure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400" dirty="0" smtClean="0"/>
              <a:t>your smarts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Use this basis to divide the set of all possible inputs into subsets (domain into subdomains).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From each subset/subdomain, select a representative to be a test case input.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64347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71600" y="763830"/>
            <a:ext cx="6324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200" dirty="0" smtClean="0"/>
              <a:t>Back to Black box test case selection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32114" y="1712416"/>
            <a:ext cx="732608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An example</a:t>
            </a:r>
          </a:p>
          <a:p>
            <a:endParaRPr lang="en-US" sz="2400" dirty="0"/>
          </a:p>
          <a:p>
            <a:r>
              <a:rPr lang="en-US" sz="2400" dirty="0" smtClean="0"/>
              <a:t>The Multiply function:</a:t>
            </a:r>
          </a:p>
          <a:p>
            <a:endParaRPr lang="en-US" sz="2400" dirty="0" smtClean="0"/>
          </a:p>
          <a:p>
            <a:r>
              <a:rPr lang="en-US" sz="2400" dirty="0" smtClean="0"/>
              <a:t>Input: two numbers</a:t>
            </a:r>
          </a:p>
          <a:p>
            <a:endParaRPr lang="en-US" sz="2400" dirty="0"/>
          </a:p>
          <a:p>
            <a:r>
              <a:rPr lang="en-US" sz="2400" dirty="0" smtClean="0"/>
              <a:t>Output: a single number which is the multiplicative product of the inputs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47475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763830"/>
            <a:ext cx="7467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200" dirty="0" smtClean="0"/>
              <a:t>Equivalence Class Partitioning with Multiply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32114" y="1524000"/>
            <a:ext cx="747848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Identify the set of all possible inputs.</a:t>
            </a:r>
          </a:p>
          <a:p>
            <a:r>
              <a:rPr lang="en-US" sz="2400" dirty="0" smtClean="0"/>
              <a:t>         </a:t>
            </a:r>
            <a:r>
              <a:rPr lang="en-US" sz="2400" dirty="0" smtClean="0">
                <a:solidFill>
                  <a:srgbClr val="FF0000"/>
                </a:solidFill>
              </a:rPr>
              <a:t>the set of all pairs of numbers</a:t>
            </a:r>
          </a:p>
          <a:p>
            <a:pPr marL="457200" indent="-457200">
              <a:buFont typeface="+mj-lt"/>
              <a:buAutoNum type="arabicPeriod" startAt="2"/>
            </a:pPr>
            <a:r>
              <a:rPr lang="en-US" sz="2400" dirty="0" smtClean="0"/>
              <a:t>Identify a basis for subdividing the set of inputs.</a:t>
            </a:r>
          </a:p>
          <a:p>
            <a:r>
              <a:rPr lang="en-US" sz="2400" dirty="0" smtClean="0"/>
              <a:t>	</a:t>
            </a:r>
            <a:r>
              <a:rPr lang="en-US" sz="2400" dirty="0" smtClean="0">
                <a:solidFill>
                  <a:srgbClr val="FF0000"/>
                </a:solidFill>
              </a:rPr>
              <a:t>evens and odds   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prime and composite    </a:t>
            </a:r>
            <a:r>
              <a:rPr lang="en-US" sz="2400" dirty="0" smtClean="0">
                <a:solidFill>
                  <a:srgbClr val="92D050"/>
                </a:solidFill>
              </a:rPr>
              <a:t>sign </a:t>
            </a:r>
            <a:r>
              <a:rPr lang="en-US" sz="2400" dirty="0" smtClean="0">
                <a:solidFill>
                  <a:srgbClr val="92D050"/>
                </a:solidFill>
              </a:rPr>
              <a:t>	</a:t>
            </a:r>
            <a:r>
              <a:rPr lang="en-US" sz="24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magnitude</a:t>
            </a:r>
            <a:endParaRPr lang="en-US" sz="2400" dirty="0" smtClean="0">
              <a:solidFill>
                <a:srgbClr val="92D050"/>
              </a:solidFill>
            </a:endParaRPr>
          </a:p>
          <a:p>
            <a:pPr marL="457200" indent="-457200">
              <a:buFont typeface="+mj-lt"/>
              <a:buAutoNum type="arabicPeriod" startAt="3"/>
            </a:pPr>
            <a:r>
              <a:rPr lang="en-US" sz="2400" dirty="0" smtClean="0"/>
              <a:t>Use this basis for dividing the set of all possible inputs into subsets (domain into subdomains).</a:t>
            </a:r>
          </a:p>
          <a:p>
            <a:r>
              <a:rPr lang="en-US" sz="2400" dirty="0" smtClean="0"/>
              <a:t>	</a:t>
            </a:r>
            <a:r>
              <a:rPr lang="en-US" sz="2400" dirty="0" smtClean="0">
                <a:solidFill>
                  <a:srgbClr val="FF0000"/>
                </a:solidFill>
              </a:rPr>
              <a:t>both even, both odd, one of each</a:t>
            </a:r>
          </a:p>
          <a:p>
            <a:r>
              <a:rPr lang="en-US" sz="2400" dirty="0">
                <a:solidFill>
                  <a:srgbClr val="FF0000"/>
                </a:solidFill>
              </a:rPr>
              <a:t>	</a:t>
            </a:r>
            <a:r>
              <a:rPr lang="en-US" sz="2400" dirty="0" smtClean="0">
                <a:solidFill>
                  <a:srgbClr val="92D050"/>
                </a:solidFill>
              </a:rPr>
              <a:t>both </a:t>
            </a:r>
            <a:r>
              <a:rPr lang="en-US" sz="2400" dirty="0" smtClean="0">
                <a:solidFill>
                  <a:srgbClr val="92D050"/>
                </a:solidFill>
              </a:rPr>
              <a:t>negative, both zero, both positive, mixed  </a:t>
            </a:r>
            <a:r>
              <a:rPr lang="en-US" sz="24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 </a:t>
            </a:r>
            <a:r>
              <a:rPr lang="en-US" sz="24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	size </a:t>
            </a:r>
            <a:r>
              <a:rPr lang="en-US" sz="24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of first number in pair: 0, 1-16328   16328-2,000,000  &gt;2,000,000</a:t>
            </a:r>
            <a:endParaRPr lang="en-US" sz="2400" dirty="0" smtClean="0">
              <a:solidFill>
                <a:srgbClr val="92D050"/>
              </a:solidFill>
            </a:endParaRPr>
          </a:p>
          <a:p>
            <a:pPr marL="457200" indent="-457200">
              <a:buFont typeface="+mj-lt"/>
              <a:buAutoNum type="arabicPeriod" startAt="4"/>
            </a:pPr>
            <a:r>
              <a:rPr lang="en-US" sz="2400" dirty="0" smtClean="0"/>
              <a:t>From each subset/subdomain, select a representative.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 	</a:t>
            </a:r>
            <a:r>
              <a:rPr lang="en-US" sz="2400" dirty="0" smtClean="0">
                <a:solidFill>
                  <a:srgbClr val="FF0000"/>
                </a:solidFill>
              </a:rPr>
              <a:t>(4, 6)     (7, 13)       (3, 2)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2312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6740</TotalTime>
  <Words>1199</Words>
  <Application>Microsoft Office PowerPoint</Application>
  <PresentationFormat>On-screen Show (4:3)</PresentationFormat>
  <Paragraphs>184</Paragraphs>
  <Slides>19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Informatics 43 – May 3, 2016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Informatics 43 – April 2, 2013</dc:title>
  <dc:creator>Frost,Dan</dc:creator>
  <cp:lastModifiedBy>Frost,Dan</cp:lastModifiedBy>
  <cp:revision>176</cp:revision>
  <dcterms:created xsi:type="dcterms:W3CDTF">2013-03-30T19:26:03Z</dcterms:created>
  <dcterms:modified xsi:type="dcterms:W3CDTF">2016-05-04T16:35:48Z</dcterms:modified>
</cp:coreProperties>
</file>