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59" r:id="rId3"/>
    <p:sldId id="354" r:id="rId4"/>
    <p:sldId id="355" r:id="rId5"/>
    <p:sldId id="353" r:id="rId6"/>
    <p:sldId id="350" r:id="rId7"/>
    <p:sldId id="334" r:id="rId8"/>
    <p:sldId id="335" r:id="rId9"/>
    <p:sldId id="336" r:id="rId10"/>
    <p:sldId id="337" r:id="rId11"/>
    <p:sldId id="338" r:id="rId12"/>
    <p:sldId id="349" r:id="rId13"/>
    <p:sldId id="339" r:id="rId14"/>
    <p:sldId id="340" r:id="rId15"/>
    <p:sldId id="356" r:id="rId16"/>
    <p:sldId id="357" r:id="rId17"/>
    <p:sldId id="3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2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April </a:t>
            </a:r>
            <a:r>
              <a:rPr lang="en-US" dirty="0" smtClean="0"/>
              <a:t>28, 2016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916"/>
            <a:ext cx="716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Approaches to test case selection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“White box” </a:t>
            </a:r>
            <a:r>
              <a:rPr lang="en-US" sz="2800" dirty="0"/>
              <a:t>– </a:t>
            </a:r>
            <a:r>
              <a:rPr lang="en-US" sz="2800" dirty="0" smtClean="0"/>
              <a:t>or structural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Test cases based on the structure of the code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Can be partially automated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err="1" smtClean="0"/>
              <a:t>Thorough”ness</a:t>
            </a:r>
            <a:r>
              <a:rPr lang="en-US" sz="2800" dirty="0" smtClean="0"/>
              <a:t> measured against code qualities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r>
              <a:rPr lang="en-US" sz="2800" dirty="0" smtClean="0"/>
              <a:t>“Black box” – or specification based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Test cases based on specifications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Requires “formal” specs to automate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“</a:t>
            </a:r>
            <a:r>
              <a:rPr lang="en-US" sz="2800" dirty="0" err="1" smtClean="0"/>
              <a:t>Thorough”ness</a:t>
            </a:r>
            <a:r>
              <a:rPr lang="en-US" sz="2800" dirty="0" smtClean="0"/>
              <a:t> measured against either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the set of functionalities, 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the set of inputs</a:t>
            </a:r>
          </a:p>
        </p:txBody>
      </p:sp>
    </p:spTree>
    <p:extLst>
      <p:ext uri="{BB962C8B-B14F-4D97-AF65-F5344CB8AC3E}">
        <p14:creationId xmlns:p14="http://schemas.microsoft.com/office/powerpoint/2010/main" val="313642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White box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17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ead b from textbox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b is not numeric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do error routine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&lt; b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while a &lt; b-3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a  a / (b–50)</a:t>
            </a:r>
            <a:endParaRPr lang="en-US" sz="2400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rint a, b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28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1712416"/>
            <a:ext cx="381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test cases are required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make sure every line of code is executed at least once?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make sure every branch is taken at least once?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make sure that all possible error conditions are encountered?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6100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62915"/>
            <a:ext cx="449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White box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05740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 17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read b from textbox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b is not numeric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do error routine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if a &lt; b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while a &lt; b-3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     a  a / (b–50)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print a, b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endParaRPr lang="en-US" sz="2800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1712416"/>
            <a:ext cx="381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test cases are required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make sure every line of code is executed at least once? </a:t>
            </a:r>
            <a:r>
              <a:rPr lang="en-US" sz="2400" dirty="0" smtClean="0">
                <a:solidFill>
                  <a:srgbClr val="FF0000"/>
                </a:solidFill>
              </a:rPr>
              <a:t>“Code coverage”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make sure every branch is taken at least once? </a:t>
            </a:r>
            <a:r>
              <a:rPr lang="en-US" sz="2400" dirty="0" smtClean="0">
                <a:solidFill>
                  <a:srgbClr val="FF0000"/>
                </a:solidFill>
              </a:rPr>
              <a:t>“Branch coverage”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o make sure that all possible error conditions are encountered?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0541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762915"/>
            <a:ext cx="441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Black box example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314" y="1712416"/>
            <a:ext cx="7326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From the (eventual) Requirements Specification:</a:t>
            </a:r>
          </a:p>
          <a:p>
            <a:endParaRPr lang="en-US" sz="2400" dirty="0"/>
          </a:p>
          <a:p>
            <a:r>
              <a:rPr lang="en-US" sz="2400" dirty="0" smtClean="0"/>
              <a:t>“A </a:t>
            </a:r>
            <a:r>
              <a:rPr lang="en-US" sz="2400" dirty="0" smtClean="0"/>
              <a:t>substitute teacher who </a:t>
            </a:r>
            <a:r>
              <a:rPr lang="en-US" sz="2400" dirty="0" smtClean="0"/>
              <a:t>is nearest to the </a:t>
            </a:r>
            <a:r>
              <a:rPr lang="en-US" sz="2400" dirty="0" smtClean="0"/>
              <a:t>school </a:t>
            </a:r>
            <a:r>
              <a:rPr lang="en-US" sz="2400" dirty="0" smtClean="0"/>
              <a:t>is </a:t>
            </a:r>
            <a:r>
              <a:rPr lang="en-US" sz="2400" dirty="0" smtClean="0"/>
              <a:t>selected, all other factors being equal.”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What test cases are required to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ake sure the user interface actually updates internal data stores?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d</a:t>
            </a:r>
            <a:r>
              <a:rPr lang="en-US" sz="2400" dirty="0" smtClean="0"/>
              <a:t>etermine if a </a:t>
            </a:r>
            <a:r>
              <a:rPr lang="en-US" sz="2400" dirty="0" smtClean="0"/>
              <a:t>sub’s location is </a:t>
            </a:r>
            <a:r>
              <a:rPr lang="en-US" sz="2400" dirty="0" smtClean="0"/>
              <a:t>correctly used when </a:t>
            </a:r>
            <a:r>
              <a:rPr lang="en-US" sz="2400" dirty="0" smtClean="0"/>
              <a:t>determining </a:t>
            </a:r>
            <a:r>
              <a:rPr lang="en-US" sz="2400" dirty="0" smtClean="0"/>
              <a:t>the </a:t>
            </a:r>
            <a:r>
              <a:rPr lang="en-US" sz="2400" dirty="0" smtClean="0"/>
              <a:t>substitute’s distance </a:t>
            </a:r>
            <a:r>
              <a:rPr lang="en-US" sz="2400" dirty="0" smtClean="0"/>
              <a:t>to a school?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verify that invalid inputs are rejected?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300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762915"/>
            <a:ext cx="5638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input, with input </a:t>
            </a:r>
            <a:r>
              <a:rPr lang="en-US" sz="2400" i="1" dirty="0" smtClean="0"/>
              <a:t>I.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 </a:t>
            </a:r>
            <a:r>
              <a:rPr lang="en-US" sz="2400" i="1" dirty="0" smtClean="0"/>
              <a:t>I.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1726589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383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Based on specifications, not source code.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 to select inputs for test cases?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Typical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Boundary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Extreme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Special cases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Invalid </a:t>
            </a:r>
            <a:r>
              <a:rPr lang="en-US" sz="2400" dirty="0" smtClean="0"/>
              <a:t>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Values you suspect might cause a failure</a:t>
            </a:r>
            <a:endParaRPr lang="en-US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Environmental factors, such as date, type of user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This is all pretty haphazard.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1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3830"/>
            <a:ext cx="784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022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Equivalence Class Partitioning </a:t>
            </a:r>
            <a:r>
              <a:rPr lang="en-US" sz="2400" dirty="0" smtClean="0"/>
              <a:t>– a systematic approach.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 (to what is being tested).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a basis for subdividing the set of inputs.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stated requirements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/>
              <a:t>size, order, structure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your smarts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this basis to divide the set of all possible inputs into subsets (domain into subdomains).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From each subset/subdomain, select a representative to be a test case input.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20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114" y="763830"/>
            <a:ext cx="6945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712416"/>
            <a:ext cx="73260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example: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QuizAverage</a:t>
            </a:r>
            <a:r>
              <a:rPr lang="en-US" sz="2400" dirty="0" smtClean="0"/>
              <a:t> function:</a:t>
            </a:r>
          </a:p>
          <a:p>
            <a:endParaRPr lang="en-US" sz="2400" dirty="0" smtClean="0"/>
          </a:p>
          <a:p>
            <a:r>
              <a:rPr lang="en-US" sz="2400" dirty="0" smtClean="0"/>
              <a:t>Input: a list of numbers</a:t>
            </a:r>
          </a:p>
          <a:p>
            <a:endParaRPr lang="en-US" sz="2400" dirty="0"/>
          </a:p>
          <a:p>
            <a:r>
              <a:rPr lang="en-US" sz="2400" dirty="0" smtClean="0"/>
              <a:t>Output: a single number which is the average of the numbers on the input list, not counting the lowest number on the list.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124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some code.</a:t>
            </a:r>
            <a:endParaRPr lang="en-US" dirty="0" smtClean="0"/>
          </a:p>
          <a:p>
            <a:r>
              <a:rPr lang="en-US" dirty="0" smtClean="0"/>
              <a:t>Determining if the output is correct.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0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test case?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input to a system, and the correct output.</a:t>
            </a:r>
          </a:p>
          <a:p>
            <a:r>
              <a:rPr lang="en-US" dirty="0" smtClean="0"/>
              <a:t>An “input” may be complex.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What is an input to WebReg, when you enroll in a class?</a:t>
            </a:r>
          </a:p>
          <a:p>
            <a:pPr lvl="1"/>
            <a:r>
              <a:rPr lang="en-US" dirty="0" smtClean="0"/>
              <a:t>What is the correct output?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5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test cases come from, Mommy?</a:t>
            </a:r>
            <a:endParaRPr lang="en-US" dirty="0"/>
          </a:p>
        </p:txBody>
      </p:sp>
      <p:pic>
        <p:nvPicPr>
          <p:cNvPr id="1026" name="Picture 2" descr="http://cliparts.co/cliparts/kT8/o7B/kT8o7BjR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8674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61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selecting test cases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28800" y="1556266"/>
            <a:ext cx="1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828799" y="3156466"/>
            <a:ext cx="472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1861066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Confidence in module being tested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31242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test cases with correct outputs – not well chosen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28801" y="1740932"/>
            <a:ext cx="4724398" cy="1126161"/>
          </a:xfrm>
          <a:custGeom>
            <a:avLst/>
            <a:gdLst>
              <a:gd name="connsiteX0" fmla="*/ 0 w 5083629"/>
              <a:gd name="connsiteY0" fmla="*/ 2037432 h 2037432"/>
              <a:gd name="connsiteX1" fmla="*/ 1001486 w 5083629"/>
              <a:gd name="connsiteY1" fmla="*/ 937975 h 2037432"/>
              <a:gd name="connsiteX2" fmla="*/ 2318657 w 5083629"/>
              <a:gd name="connsiteY2" fmla="*/ 306603 h 2037432"/>
              <a:gd name="connsiteX3" fmla="*/ 4506686 w 5083629"/>
              <a:gd name="connsiteY3" fmla="*/ 34460 h 2037432"/>
              <a:gd name="connsiteX4" fmla="*/ 5083629 w 5083629"/>
              <a:gd name="connsiteY4" fmla="*/ 12689 h 203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3629" h="2037432">
                <a:moveTo>
                  <a:pt x="0" y="2037432"/>
                </a:moveTo>
                <a:cubicBezTo>
                  <a:pt x="307521" y="1631939"/>
                  <a:pt x="615043" y="1226447"/>
                  <a:pt x="1001486" y="937975"/>
                </a:cubicBezTo>
                <a:cubicBezTo>
                  <a:pt x="1387929" y="649503"/>
                  <a:pt x="1734457" y="457189"/>
                  <a:pt x="2318657" y="306603"/>
                </a:cubicBezTo>
                <a:cubicBezTo>
                  <a:pt x="2902857" y="156017"/>
                  <a:pt x="4045857" y="83446"/>
                  <a:pt x="4506686" y="34460"/>
                </a:cubicBezTo>
                <a:cubicBezTo>
                  <a:pt x="4967515" y="-14526"/>
                  <a:pt x="5025572" y="-919"/>
                  <a:pt x="5083629" y="126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96003" y="13716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-- 100%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4050268"/>
            <a:ext cx="1" cy="1600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81199" y="5650468"/>
            <a:ext cx="4724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" y="4355068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Confidence in module being tested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56388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test cases with correct outputs – well chosen</a:t>
            </a:r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1981201" y="4234934"/>
            <a:ext cx="1219199" cy="1126161"/>
          </a:xfrm>
          <a:custGeom>
            <a:avLst/>
            <a:gdLst>
              <a:gd name="connsiteX0" fmla="*/ 0 w 5083629"/>
              <a:gd name="connsiteY0" fmla="*/ 2037432 h 2037432"/>
              <a:gd name="connsiteX1" fmla="*/ 1001486 w 5083629"/>
              <a:gd name="connsiteY1" fmla="*/ 937975 h 2037432"/>
              <a:gd name="connsiteX2" fmla="*/ 2318657 w 5083629"/>
              <a:gd name="connsiteY2" fmla="*/ 306603 h 2037432"/>
              <a:gd name="connsiteX3" fmla="*/ 4506686 w 5083629"/>
              <a:gd name="connsiteY3" fmla="*/ 34460 h 2037432"/>
              <a:gd name="connsiteX4" fmla="*/ 5083629 w 5083629"/>
              <a:gd name="connsiteY4" fmla="*/ 12689 h 203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3629" h="2037432">
                <a:moveTo>
                  <a:pt x="0" y="2037432"/>
                </a:moveTo>
                <a:cubicBezTo>
                  <a:pt x="307521" y="1631939"/>
                  <a:pt x="615043" y="1226447"/>
                  <a:pt x="1001486" y="937975"/>
                </a:cubicBezTo>
                <a:cubicBezTo>
                  <a:pt x="1387929" y="649503"/>
                  <a:pt x="1734457" y="457189"/>
                  <a:pt x="2318657" y="306603"/>
                </a:cubicBezTo>
                <a:cubicBezTo>
                  <a:pt x="2902857" y="156017"/>
                  <a:pt x="4045857" y="83446"/>
                  <a:pt x="4506686" y="34460"/>
                </a:cubicBezTo>
                <a:cubicBezTo>
                  <a:pt x="4967515" y="-14526"/>
                  <a:pt x="5025572" y="-919"/>
                  <a:pt x="5083629" y="126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48403" y="3865602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-- 100%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3200400" y="4189215"/>
            <a:ext cx="3352799" cy="45719"/>
          </a:xfrm>
          <a:custGeom>
            <a:avLst/>
            <a:gdLst>
              <a:gd name="connsiteX0" fmla="*/ 0 w 5083629"/>
              <a:gd name="connsiteY0" fmla="*/ 2037432 h 2037432"/>
              <a:gd name="connsiteX1" fmla="*/ 1001486 w 5083629"/>
              <a:gd name="connsiteY1" fmla="*/ 937975 h 2037432"/>
              <a:gd name="connsiteX2" fmla="*/ 2318657 w 5083629"/>
              <a:gd name="connsiteY2" fmla="*/ 306603 h 2037432"/>
              <a:gd name="connsiteX3" fmla="*/ 4506686 w 5083629"/>
              <a:gd name="connsiteY3" fmla="*/ 34460 h 2037432"/>
              <a:gd name="connsiteX4" fmla="*/ 5083629 w 5083629"/>
              <a:gd name="connsiteY4" fmla="*/ 12689 h 203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3629" h="2037432">
                <a:moveTo>
                  <a:pt x="0" y="2037432"/>
                </a:moveTo>
                <a:cubicBezTo>
                  <a:pt x="307521" y="1631939"/>
                  <a:pt x="615043" y="1226447"/>
                  <a:pt x="1001486" y="937975"/>
                </a:cubicBezTo>
                <a:cubicBezTo>
                  <a:pt x="1387929" y="649503"/>
                  <a:pt x="1734457" y="457189"/>
                  <a:pt x="2318657" y="306603"/>
                </a:cubicBezTo>
                <a:cubicBezTo>
                  <a:pt x="2902857" y="156017"/>
                  <a:pt x="4045857" y="83446"/>
                  <a:pt x="4506686" y="34460"/>
                </a:cubicBezTo>
                <a:cubicBezTo>
                  <a:pt x="4967515" y="-14526"/>
                  <a:pt x="5025572" y="-919"/>
                  <a:pt x="5083629" y="126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57300" y="6096000"/>
            <a:ext cx="631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 well-chosen set of test cases means more confidence, sooner.”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1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917"/>
            <a:ext cx="731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More goals for selecting test cases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981200"/>
            <a:ext cx="4495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Detect defects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Locate defects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Qualities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Accurate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strike="sngStrike" dirty="0" smtClean="0"/>
              <a:t>Complete</a:t>
            </a:r>
            <a:r>
              <a:rPr lang="en-US" sz="2800" dirty="0" smtClean="0"/>
              <a:t>   thorough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Repeatable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Systematic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36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6143" y="731175"/>
            <a:ext cx="601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Levels and types of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1752600"/>
            <a:ext cx="5715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Unit / component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Integration testing </a:t>
            </a:r>
            <a:endParaRPr lang="en-US" sz="2800" dirty="0" smtClean="0"/>
          </a:p>
          <a:p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System </a:t>
            </a:r>
            <a:r>
              <a:rPr lang="en-US" sz="2800" dirty="0" smtClean="0"/>
              <a:t>testing </a:t>
            </a:r>
            <a:r>
              <a:rPr lang="en-US" sz="2800" dirty="0" smtClean="0"/>
              <a:t>(same as integration testing, with entire codebase)</a:t>
            </a:r>
            <a:endParaRPr lang="en-US" sz="2800" dirty="0" smtClean="0"/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cceptance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Volume / stress</a:t>
            </a:r>
          </a:p>
          <a:p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Regression</a:t>
            </a:r>
          </a:p>
        </p:txBody>
      </p:sp>
    </p:spTree>
    <p:extLst>
      <p:ext uri="{BB962C8B-B14F-4D97-AF65-F5344CB8AC3E}">
        <p14:creationId xmlns:p14="http://schemas.microsoft.com/office/powerpoint/2010/main" val="102417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62916"/>
            <a:ext cx="495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Restatement of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72343"/>
            <a:ext cx="6934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 to verify software’s correctness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Need to test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Need to decide on test cases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No set of test cases is sufficient</a:t>
            </a:r>
            <a:endParaRPr lang="en-US" sz="2800" dirty="0" smtClean="0"/>
          </a:p>
        </p:txBody>
      </p:sp>
      <p:pic>
        <p:nvPicPr>
          <p:cNvPr id="1026" name="Picture 2" descr="http://www.andyhanselman.com/wp-content/uploads/2010/02/unsmiley-f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45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p-MsunwX4j_MsAAR-m3CRdQsOc_0A5ubbN9R7mvx04xMRHGQd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29" y="4648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07771" y="762916"/>
            <a:ext cx="5159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dirty="0" smtClean="0"/>
              <a:t>Restatement of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72343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 to verify software’s correctness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Need to test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Need to decide on test cases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No set of test cases is sufficient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What is a systematic approach to the selection of test cases that will lead to accurate, thorough, repeatable identification of bugs?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008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6690</TotalTime>
  <Words>808</Words>
  <Application>Microsoft Office PowerPoint</Application>
  <PresentationFormat>On-screen Show (4:3)</PresentationFormat>
  <Paragraphs>140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Informatics 43 – April 28, 2016</vt:lpstr>
      <vt:lpstr>What is testing?</vt:lpstr>
      <vt:lpstr>What is a test case?</vt:lpstr>
      <vt:lpstr>Where do test cases come from, Mommy?</vt:lpstr>
      <vt:lpstr>Goals for selecting test cases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163</cp:revision>
  <dcterms:created xsi:type="dcterms:W3CDTF">2013-03-30T19:26:03Z</dcterms:created>
  <dcterms:modified xsi:type="dcterms:W3CDTF">2016-04-28T00:23:45Z</dcterms:modified>
</cp:coreProperties>
</file>