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9" r:id="rId3"/>
    <p:sldId id="320" r:id="rId4"/>
    <p:sldId id="293" r:id="rId5"/>
    <p:sldId id="294" r:id="rId6"/>
    <p:sldId id="296" r:id="rId7"/>
    <p:sldId id="302" r:id="rId8"/>
    <p:sldId id="306" r:id="rId9"/>
    <p:sldId id="288" r:id="rId10"/>
    <p:sldId id="303" r:id="rId11"/>
    <p:sldId id="304" r:id="rId12"/>
    <p:sldId id="289" r:id="rId13"/>
    <p:sldId id="290" r:id="rId14"/>
    <p:sldId id="291" r:id="rId15"/>
    <p:sldId id="308" r:id="rId16"/>
    <p:sldId id="309" r:id="rId17"/>
    <p:sldId id="310" r:id="rId18"/>
    <p:sldId id="311" r:id="rId19"/>
    <p:sldId id="312" r:id="rId20"/>
    <p:sldId id="313" r:id="rId21"/>
    <p:sldId id="314" r:id="rId22"/>
    <p:sldId id="318" r:id="rId23"/>
    <p:sldId id="315" r:id="rId24"/>
    <p:sldId id="316" r:id="rId25"/>
    <p:sldId id="31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720"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33894-7552-4CC1-B35B-198DDD1894EF}"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078C0-114B-4D6B-B08D-FBBCC35C423F}" type="slidenum">
              <a:rPr lang="en-US" smtClean="0"/>
              <a:t>‹#›</a:t>
            </a:fld>
            <a:endParaRPr lang="en-US"/>
          </a:p>
        </p:txBody>
      </p:sp>
    </p:spTree>
    <p:extLst>
      <p:ext uri="{BB962C8B-B14F-4D97-AF65-F5344CB8AC3E}">
        <p14:creationId xmlns:p14="http://schemas.microsoft.com/office/powerpoint/2010/main" val="3335510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2014 4-2</a:t>
            </a:r>
            <a:endParaRPr lang="en-US" dirty="0"/>
          </a:p>
        </p:txBody>
      </p:sp>
      <p:sp>
        <p:nvSpPr>
          <p:cNvPr id="4" name="Slide Number Placeholder 3"/>
          <p:cNvSpPr>
            <a:spLocks noGrp="1"/>
          </p:cNvSpPr>
          <p:nvPr>
            <p:ph type="sldNum" sz="quarter" idx="10"/>
          </p:nvPr>
        </p:nvSpPr>
        <p:spPr/>
        <p:txBody>
          <a:bodyPr/>
          <a:lstStyle/>
          <a:p>
            <a:fld id="{977078C0-114B-4D6B-B08D-FBBCC35C423F}" type="slidenum">
              <a:rPr lang="en-US" smtClean="0"/>
              <a:t>16</a:t>
            </a:fld>
            <a:endParaRPr lang="en-US"/>
          </a:p>
        </p:txBody>
      </p:sp>
    </p:spTree>
    <p:extLst>
      <p:ext uri="{BB962C8B-B14F-4D97-AF65-F5344CB8AC3E}">
        <p14:creationId xmlns:p14="http://schemas.microsoft.com/office/powerpoint/2010/main" val="177166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373067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13416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05996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772-544D-4374-974A-97FDC031251A}"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30567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AD772-544D-4374-974A-97FDC031251A}"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07092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AD772-544D-4374-974A-97FDC031251A}"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425017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AD772-544D-4374-974A-97FDC031251A}"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23426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AD772-544D-4374-974A-97FDC031251A}"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8856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AD772-544D-4374-974A-97FDC031251A}"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227175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D772-544D-4374-974A-97FDC031251A}"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174872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D772-544D-4374-974A-97FDC031251A}"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4B3F3-A2DA-4EDC-B6F8-93B30185BC85}" type="slidenum">
              <a:rPr lang="en-US" smtClean="0"/>
              <a:t>‹#›</a:t>
            </a:fld>
            <a:endParaRPr lang="en-US"/>
          </a:p>
        </p:txBody>
      </p:sp>
    </p:spTree>
    <p:extLst>
      <p:ext uri="{BB962C8B-B14F-4D97-AF65-F5344CB8AC3E}">
        <p14:creationId xmlns:p14="http://schemas.microsoft.com/office/powerpoint/2010/main" val="65659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AD772-544D-4374-974A-97FDC031251A}" type="datetimeFigureOut">
              <a:rPr lang="en-US" smtClean="0"/>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4B3F3-A2DA-4EDC-B6F8-93B30185BC85}" type="slidenum">
              <a:rPr lang="en-US" smtClean="0"/>
              <a:t>‹#›</a:t>
            </a:fld>
            <a:endParaRPr lang="en-US"/>
          </a:p>
        </p:txBody>
      </p:sp>
    </p:spTree>
    <p:extLst>
      <p:ext uri="{BB962C8B-B14F-4D97-AF65-F5344CB8AC3E}">
        <p14:creationId xmlns:p14="http://schemas.microsoft.com/office/powerpoint/2010/main" val="1214495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appjamplus.com/" TargetMode="External"/><Relationship Id="rId2" Type="http://schemas.openxmlformats.org/officeDocument/2006/relationships/hyperlink" Target="http://appjamplus.com/mentors" TargetMode="External"/><Relationship Id="rId1" Type="http://schemas.openxmlformats.org/officeDocument/2006/relationships/slideLayout" Target="../slideLayouts/slideLayout2.xml"/><Relationship Id="rId4" Type="http://schemas.openxmlformats.org/officeDocument/2006/relationships/hyperlink" Target="mailto:appjamplus@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aissuci.com/" TargetMode="External"/><Relationship Id="rId2" Type="http://schemas.openxmlformats.org/officeDocument/2006/relationships/hyperlink" Target="http://bit.ly/MAISS-Mentor-Recruit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Informatics 43 – April 26, 2016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736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6974986" cy="584775"/>
          </a:xfrm>
          <a:prstGeom prst="rect">
            <a:avLst/>
          </a:prstGeom>
          <a:noFill/>
        </p:spPr>
        <p:txBody>
          <a:bodyPr wrap="none" rtlCol="0">
            <a:spAutoFit/>
          </a:bodyPr>
          <a:lstStyle/>
          <a:p>
            <a:r>
              <a:rPr lang="en-US" sz="3200" dirty="0" smtClean="0"/>
              <a:t>The Prototyping Software Process Model</a:t>
            </a:r>
            <a:endParaRPr lang="en-US" sz="3200" dirty="0"/>
          </a:p>
        </p:txBody>
      </p:sp>
      <p:pic>
        <p:nvPicPr>
          <p:cNvPr id="8194" name="Picture 2" descr="http://4.bp.blogspot.com/_ub7B2-OY9Dg/ST-NxyMfvBI/AAAAAAAAACA/owrtQHW2tEM/s400/prototype+model-1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76400"/>
            <a:ext cx="4648200" cy="4459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12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6974986" cy="584775"/>
          </a:xfrm>
          <a:prstGeom prst="rect">
            <a:avLst/>
          </a:prstGeom>
          <a:noFill/>
        </p:spPr>
        <p:txBody>
          <a:bodyPr wrap="none" rtlCol="0">
            <a:spAutoFit/>
          </a:bodyPr>
          <a:lstStyle/>
          <a:p>
            <a:r>
              <a:rPr lang="en-US" sz="3200" dirty="0" smtClean="0"/>
              <a:t>The Prototyping Software Process Model</a:t>
            </a:r>
            <a:endParaRPr lang="en-US" sz="3200" dirty="0"/>
          </a:p>
        </p:txBody>
      </p:sp>
      <p:pic>
        <p:nvPicPr>
          <p:cNvPr id="9218" name="Picture 2" descr="http://rajeevprabhakaran.files.wordpress.com/2008/11/prototy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51409"/>
            <a:ext cx="5715000" cy="4268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29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762000"/>
            <a:ext cx="6306214" cy="584775"/>
          </a:xfrm>
          <a:prstGeom prst="rect">
            <a:avLst/>
          </a:prstGeom>
          <a:noFill/>
        </p:spPr>
        <p:txBody>
          <a:bodyPr wrap="none" rtlCol="0">
            <a:spAutoFit/>
          </a:bodyPr>
          <a:lstStyle/>
          <a:p>
            <a:r>
              <a:rPr lang="en-US" sz="3200" dirty="0" smtClean="0"/>
              <a:t>Incremental Software Process Model</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6943350" cy="4624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213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762000"/>
            <a:ext cx="2285819" cy="584775"/>
          </a:xfrm>
          <a:prstGeom prst="rect">
            <a:avLst/>
          </a:prstGeom>
          <a:noFill/>
        </p:spPr>
        <p:txBody>
          <a:bodyPr wrap="none" rtlCol="0">
            <a:spAutoFit/>
          </a:bodyPr>
          <a:lstStyle/>
          <a:p>
            <a:r>
              <a:rPr lang="en-US" sz="3200" dirty="0" smtClean="0"/>
              <a:t>Spiral Model</a:t>
            </a:r>
            <a:endParaRPr lang="en-US" sz="3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371600"/>
            <a:ext cx="516255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924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762000"/>
            <a:ext cx="2285819" cy="584775"/>
          </a:xfrm>
          <a:prstGeom prst="rect">
            <a:avLst/>
          </a:prstGeom>
          <a:noFill/>
        </p:spPr>
        <p:txBody>
          <a:bodyPr wrap="none" rtlCol="0">
            <a:spAutoFit/>
          </a:bodyPr>
          <a:lstStyle/>
          <a:p>
            <a:r>
              <a:rPr lang="en-US" sz="3200" dirty="0" smtClean="0"/>
              <a:t>Spiral Model</a:t>
            </a:r>
            <a:endParaRPr lang="en-US" sz="3200" dirty="0"/>
          </a:p>
        </p:txBody>
      </p:sp>
      <p:sp>
        <p:nvSpPr>
          <p:cNvPr id="4" name="TextBox 3"/>
          <p:cNvSpPr txBox="1"/>
          <p:nvPr/>
        </p:nvSpPr>
        <p:spPr>
          <a:xfrm>
            <a:off x="1143000" y="1676400"/>
            <a:ext cx="7086600" cy="4401205"/>
          </a:xfrm>
          <a:prstGeom prst="rect">
            <a:avLst/>
          </a:prstGeom>
          <a:noFill/>
        </p:spPr>
        <p:txBody>
          <a:bodyPr wrap="square" rtlCol="0">
            <a:spAutoFit/>
          </a:bodyPr>
          <a:lstStyle/>
          <a:p>
            <a:pPr marL="285750" indent="-285750">
              <a:buFont typeface="Arial" pitchFamily="34" charset="0"/>
              <a:buChar char="•"/>
            </a:pPr>
            <a:r>
              <a:rPr lang="en-US" sz="2800" dirty="0" smtClean="0"/>
              <a:t>Risk-driven, focus on considering alternatives</a:t>
            </a:r>
          </a:p>
          <a:p>
            <a:endParaRPr lang="en-US" dirty="0" smtClean="0"/>
          </a:p>
          <a:p>
            <a:pPr marL="285750" indent="-285750">
              <a:buFont typeface="Arial" pitchFamily="34" charset="0"/>
              <a:buChar char="•"/>
            </a:pPr>
            <a:r>
              <a:rPr lang="en-US" sz="2800" dirty="0" smtClean="0"/>
              <a:t>Each loop through the cycle: </a:t>
            </a:r>
          </a:p>
          <a:p>
            <a:pPr marL="742950" lvl="1" indent="-285750">
              <a:buFont typeface="Arial" pitchFamily="34" charset="0"/>
              <a:buChar char="•"/>
            </a:pPr>
            <a:r>
              <a:rPr lang="en-US" sz="2800" dirty="0" smtClean="0"/>
              <a:t>Identify a high-risk sub-problem or aspect</a:t>
            </a:r>
          </a:p>
          <a:p>
            <a:pPr marL="742950" lvl="1" indent="-285750">
              <a:buFont typeface="Arial" pitchFamily="34" charset="0"/>
              <a:buChar char="•"/>
            </a:pPr>
            <a:r>
              <a:rPr lang="en-US" sz="2800" dirty="0" smtClean="0"/>
              <a:t>Resolve the risk (as far as possible)</a:t>
            </a:r>
          </a:p>
          <a:p>
            <a:pPr lvl="1"/>
            <a:endParaRPr lang="en-US" dirty="0" smtClean="0"/>
          </a:p>
          <a:p>
            <a:pPr marL="285750" indent="-285750">
              <a:buFont typeface="Arial" pitchFamily="34" charset="0"/>
              <a:buChar char="•"/>
            </a:pPr>
            <a:r>
              <a:rPr lang="en-US" sz="2800" dirty="0" smtClean="0"/>
              <a:t>A software project goes through the loop many times</a:t>
            </a:r>
          </a:p>
          <a:p>
            <a:endParaRPr lang="en-US" dirty="0" smtClean="0"/>
          </a:p>
          <a:p>
            <a:pPr marL="285750" indent="-285750">
              <a:buFont typeface="Arial" pitchFamily="34" charset="0"/>
              <a:buChar char="•"/>
            </a:pPr>
            <a:r>
              <a:rPr lang="en-US" sz="2800" dirty="0" smtClean="0"/>
              <a:t>Every person on the development team does not have to be at the same stage of the loop</a:t>
            </a:r>
            <a:endParaRPr lang="en-US" sz="2800" dirty="0"/>
          </a:p>
        </p:txBody>
      </p:sp>
    </p:spTree>
    <p:extLst>
      <p:ext uri="{BB962C8B-B14F-4D97-AF65-F5344CB8AC3E}">
        <p14:creationId xmlns:p14="http://schemas.microsoft.com/office/powerpoint/2010/main" val="4228274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762000"/>
            <a:ext cx="4274888" cy="1077218"/>
          </a:xfrm>
          <a:prstGeom prst="rect">
            <a:avLst/>
          </a:prstGeom>
          <a:noFill/>
        </p:spPr>
        <p:txBody>
          <a:bodyPr wrap="none" rtlCol="0">
            <a:spAutoFit/>
          </a:bodyPr>
          <a:lstStyle/>
          <a:p>
            <a:pPr algn="ctr"/>
            <a:r>
              <a:rPr lang="en-US" sz="3200" dirty="0" smtClean="0"/>
              <a:t>Software Risks</a:t>
            </a:r>
          </a:p>
          <a:p>
            <a:pPr algn="ctr"/>
            <a:r>
              <a:rPr lang="en-US" sz="3200" dirty="0" smtClean="0"/>
              <a:t>Some of Boehm’s Top 10</a:t>
            </a:r>
            <a:endParaRPr lang="en-US" sz="3200" dirty="0"/>
          </a:p>
        </p:txBody>
      </p:sp>
      <p:sp>
        <p:nvSpPr>
          <p:cNvPr id="4" name="TextBox 3"/>
          <p:cNvSpPr txBox="1"/>
          <p:nvPr/>
        </p:nvSpPr>
        <p:spPr>
          <a:xfrm>
            <a:off x="1143000" y="2351544"/>
            <a:ext cx="7391400" cy="3447098"/>
          </a:xfrm>
          <a:prstGeom prst="rect">
            <a:avLst/>
          </a:prstGeom>
          <a:noFill/>
        </p:spPr>
        <p:txBody>
          <a:bodyPr wrap="square" rtlCol="0">
            <a:spAutoFit/>
          </a:bodyPr>
          <a:lstStyle/>
          <a:p>
            <a:pPr marL="514350" indent="-514350">
              <a:spcBef>
                <a:spcPts val="1200"/>
              </a:spcBef>
              <a:buFont typeface="+mj-lt"/>
              <a:buAutoNum type="arabicPeriod"/>
            </a:pPr>
            <a:r>
              <a:rPr lang="en-US" sz="2800" dirty="0" smtClean="0"/>
              <a:t>Personnel shortfalls</a:t>
            </a:r>
          </a:p>
          <a:p>
            <a:pPr marL="514350" indent="-514350">
              <a:spcBef>
                <a:spcPts val="1200"/>
              </a:spcBef>
              <a:buFont typeface="+mj-lt"/>
              <a:buAutoNum type="arabicPeriod"/>
            </a:pPr>
            <a:r>
              <a:rPr lang="en-US" sz="2800" dirty="0"/>
              <a:t>U</a:t>
            </a:r>
            <a:r>
              <a:rPr lang="en-US" sz="2800" dirty="0" smtClean="0"/>
              <a:t>nrealistic schedules and budgets</a:t>
            </a:r>
          </a:p>
          <a:p>
            <a:pPr marL="514350" indent="-514350">
              <a:spcBef>
                <a:spcPts val="1200"/>
              </a:spcBef>
              <a:buFont typeface="+mj-lt"/>
              <a:buAutoNum type="arabicPeriod"/>
            </a:pPr>
            <a:r>
              <a:rPr lang="en-US" sz="2800" dirty="0" smtClean="0"/>
              <a:t>Developing the wrong software functions</a:t>
            </a:r>
          </a:p>
          <a:p>
            <a:pPr marL="514350" indent="-514350">
              <a:spcBef>
                <a:spcPts val="1200"/>
              </a:spcBef>
              <a:buFont typeface="+mj-lt"/>
              <a:buAutoNum type="arabicPeriod"/>
            </a:pPr>
            <a:r>
              <a:rPr lang="en-US" sz="2800" dirty="0" smtClean="0"/>
              <a:t>Continuing stream of software changes</a:t>
            </a:r>
          </a:p>
          <a:p>
            <a:pPr marL="514350" indent="-514350">
              <a:spcBef>
                <a:spcPts val="1200"/>
              </a:spcBef>
              <a:buFont typeface="+mj-lt"/>
              <a:buAutoNum type="arabicPeriod"/>
            </a:pPr>
            <a:r>
              <a:rPr lang="en-US" sz="2800" dirty="0" smtClean="0"/>
              <a:t>Shortfalls in externally furnished components</a:t>
            </a:r>
          </a:p>
          <a:p>
            <a:pPr marL="514350" indent="-514350">
              <a:spcBef>
                <a:spcPts val="1200"/>
              </a:spcBef>
              <a:buFont typeface="+mj-lt"/>
              <a:buAutoNum type="arabicPeriod"/>
            </a:pPr>
            <a:r>
              <a:rPr lang="en-US" sz="2800" dirty="0" smtClean="0"/>
              <a:t>Shortfalls in externally performed tasks</a:t>
            </a:r>
            <a:endParaRPr lang="en-US" sz="2800" dirty="0"/>
          </a:p>
        </p:txBody>
      </p:sp>
    </p:spTree>
    <p:extLst>
      <p:ext uri="{BB962C8B-B14F-4D97-AF65-F5344CB8AC3E}">
        <p14:creationId xmlns:p14="http://schemas.microsoft.com/office/powerpoint/2010/main" val="1654256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751574"/>
            <a:ext cx="4953000" cy="584775"/>
          </a:xfrm>
          <a:prstGeom prst="rect">
            <a:avLst/>
          </a:prstGeom>
        </p:spPr>
        <p:txBody>
          <a:bodyPr wrap="square">
            <a:spAutoFit/>
          </a:bodyPr>
          <a:lstStyle/>
          <a:p>
            <a:pPr lvl="0"/>
            <a:r>
              <a:rPr lang="en-US" sz="3200" dirty="0" smtClean="0"/>
              <a:t>Agile Software Development</a:t>
            </a:r>
            <a:endParaRPr lang="en-US" sz="3200" dirty="0"/>
          </a:p>
        </p:txBody>
      </p:sp>
      <p:sp>
        <p:nvSpPr>
          <p:cNvPr id="3" name="TextBox 2"/>
          <p:cNvSpPr txBox="1"/>
          <p:nvPr/>
        </p:nvSpPr>
        <p:spPr>
          <a:xfrm>
            <a:off x="990600" y="3200400"/>
            <a:ext cx="6694974" cy="461665"/>
          </a:xfrm>
          <a:prstGeom prst="rect">
            <a:avLst/>
          </a:prstGeom>
          <a:noFill/>
        </p:spPr>
        <p:txBody>
          <a:bodyPr wrap="none" rtlCol="0">
            <a:spAutoFit/>
          </a:bodyPr>
          <a:lstStyle/>
          <a:p>
            <a:r>
              <a:rPr lang="en-US" sz="2400" i="1" dirty="0" smtClean="0"/>
              <a:t>We will come back to this topic later in the quarter…</a:t>
            </a:r>
            <a:endParaRPr lang="en-US" sz="2400" i="1" dirty="0"/>
          </a:p>
        </p:txBody>
      </p:sp>
    </p:spTree>
    <p:extLst>
      <p:ext uri="{BB962C8B-B14F-4D97-AF65-F5344CB8AC3E}">
        <p14:creationId xmlns:p14="http://schemas.microsoft.com/office/powerpoint/2010/main" val="164708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762917"/>
            <a:ext cx="3581400" cy="584775"/>
          </a:xfrm>
          <a:prstGeom prst="rect">
            <a:avLst/>
          </a:prstGeom>
        </p:spPr>
        <p:txBody>
          <a:bodyPr wrap="square">
            <a:spAutoFit/>
          </a:bodyPr>
          <a:lstStyle/>
          <a:p>
            <a:pPr lvl="0"/>
            <a:r>
              <a:rPr lang="en-US" sz="3200" dirty="0" smtClean="0"/>
              <a:t>Quality Assurance</a:t>
            </a:r>
            <a:endParaRPr lang="en-US" sz="3200" dirty="0"/>
          </a:p>
        </p:txBody>
      </p:sp>
      <p:sp>
        <p:nvSpPr>
          <p:cNvPr id="3" name="TextBox 2"/>
          <p:cNvSpPr txBox="1"/>
          <p:nvPr/>
        </p:nvSpPr>
        <p:spPr>
          <a:xfrm>
            <a:off x="914400" y="1828800"/>
            <a:ext cx="6041206" cy="830997"/>
          </a:xfrm>
          <a:prstGeom prst="rect">
            <a:avLst/>
          </a:prstGeom>
          <a:noFill/>
        </p:spPr>
        <p:txBody>
          <a:bodyPr wrap="none" rtlCol="0">
            <a:spAutoFit/>
          </a:bodyPr>
          <a:lstStyle/>
          <a:p>
            <a:r>
              <a:rPr lang="en-US" sz="2400" dirty="0" smtClean="0"/>
              <a:t>What software qualities do we want to assure?</a:t>
            </a:r>
          </a:p>
          <a:p>
            <a:pPr marL="285750" indent="-285750">
              <a:buFont typeface="Arial" charset="0"/>
              <a:buChar char="•"/>
            </a:pPr>
            <a:r>
              <a:rPr lang="en-US" sz="2400" dirty="0" smtClean="0"/>
              <a:t>Correctness</a:t>
            </a:r>
          </a:p>
        </p:txBody>
      </p:sp>
    </p:spTree>
    <p:extLst>
      <p:ext uri="{BB962C8B-B14F-4D97-AF65-F5344CB8AC3E}">
        <p14:creationId xmlns:p14="http://schemas.microsoft.com/office/powerpoint/2010/main" val="2113179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762917"/>
            <a:ext cx="3581400" cy="584775"/>
          </a:xfrm>
          <a:prstGeom prst="rect">
            <a:avLst/>
          </a:prstGeom>
        </p:spPr>
        <p:txBody>
          <a:bodyPr wrap="square">
            <a:spAutoFit/>
          </a:bodyPr>
          <a:lstStyle/>
          <a:p>
            <a:pPr lvl="0"/>
            <a:r>
              <a:rPr lang="en-US" sz="3200" dirty="0" smtClean="0"/>
              <a:t>Quality Assurance</a:t>
            </a:r>
            <a:endParaRPr lang="en-US" sz="3200" dirty="0"/>
          </a:p>
        </p:txBody>
      </p:sp>
      <p:sp>
        <p:nvSpPr>
          <p:cNvPr id="3" name="TextBox 2"/>
          <p:cNvSpPr txBox="1"/>
          <p:nvPr/>
        </p:nvSpPr>
        <p:spPr>
          <a:xfrm>
            <a:off x="914400" y="1828800"/>
            <a:ext cx="7924800" cy="3847207"/>
          </a:xfrm>
          <a:prstGeom prst="rect">
            <a:avLst/>
          </a:prstGeom>
          <a:noFill/>
        </p:spPr>
        <p:txBody>
          <a:bodyPr wrap="square" rtlCol="0">
            <a:spAutoFit/>
          </a:bodyPr>
          <a:lstStyle/>
          <a:p>
            <a:r>
              <a:rPr lang="en-US" sz="2400" dirty="0" smtClean="0"/>
              <a:t>What software qualities do we want to assure?</a:t>
            </a:r>
          </a:p>
          <a:p>
            <a:endParaRPr lang="en-US" sz="2400" dirty="0" smtClean="0"/>
          </a:p>
          <a:p>
            <a:r>
              <a:rPr lang="en-US" sz="2800" dirty="0" smtClean="0"/>
              <a:t>Correctness</a:t>
            </a:r>
          </a:p>
          <a:p>
            <a:endParaRPr lang="en-US" sz="2400" dirty="0"/>
          </a:p>
          <a:p>
            <a:r>
              <a:rPr lang="en-US" sz="2400" dirty="0" smtClean="0"/>
              <a:t>How?</a:t>
            </a:r>
          </a:p>
          <a:p>
            <a:endParaRPr lang="en-US" sz="2400" dirty="0" smtClean="0"/>
          </a:p>
          <a:p>
            <a:pPr marL="342900" indent="-342900">
              <a:buFont typeface="Arial" pitchFamily="34" charset="0"/>
              <a:buChar char="•"/>
            </a:pPr>
            <a:r>
              <a:rPr lang="en-US" sz="2400" dirty="0" smtClean="0"/>
              <a:t>Testing</a:t>
            </a:r>
          </a:p>
          <a:p>
            <a:pPr marL="342900" indent="-342900">
              <a:buFont typeface="Arial" pitchFamily="34" charset="0"/>
              <a:buChar char="•"/>
            </a:pPr>
            <a:r>
              <a:rPr lang="en-US" sz="2400" dirty="0" smtClean="0"/>
              <a:t>Inspection and review the source code</a:t>
            </a:r>
          </a:p>
          <a:p>
            <a:pPr marL="342900" indent="-342900">
              <a:buFont typeface="Arial" pitchFamily="34" charset="0"/>
              <a:buChar char="•"/>
            </a:pPr>
            <a:r>
              <a:rPr lang="en-US" sz="2400" dirty="0" smtClean="0"/>
              <a:t>Proofs, formal methods</a:t>
            </a:r>
          </a:p>
          <a:p>
            <a:pPr marL="342900" indent="-342900">
              <a:buFont typeface="Arial" pitchFamily="34" charset="0"/>
              <a:buChar char="•"/>
            </a:pPr>
            <a:r>
              <a:rPr lang="en-US" sz="2400" dirty="0" smtClean="0"/>
              <a:t>Static analysis (a program inspects the source code)</a:t>
            </a:r>
          </a:p>
        </p:txBody>
      </p:sp>
    </p:spTree>
    <p:extLst>
      <p:ext uri="{BB962C8B-B14F-4D97-AF65-F5344CB8AC3E}">
        <p14:creationId xmlns:p14="http://schemas.microsoft.com/office/powerpoint/2010/main" val="218610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762917"/>
            <a:ext cx="3581400" cy="584775"/>
          </a:xfrm>
          <a:prstGeom prst="rect">
            <a:avLst/>
          </a:prstGeom>
        </p:spPr>
        <p:txBody>
          <a:bodyPr wrap="square">
            <a:spAutoFit/>
          </a:bodyPr>
          <a:lstStyle/>
          <a:p>
            <a:pPr lvl="0"/>
            <a:r>
              <a:rPr lang="en-US" sz="3200" dirty="0" smtClean="0"/>
              <a:t>Testing Challenges</a:t>
            </a:r>
          </a:p>
        </p:txBody>
      </p:sp>
      <p:sp>
        <p:nvSpPr>
          <p:cNvPr id="3" name="TextBox 2"/>
          <p:cNvSpPr txBox="1"/>
          <p:nvPr/>
        </p:nvSpPr>
        <p:spPr>
          <a:xfrm>
            <a:off x="892629" y="1828800"/>
            <a:ext cx="7184571" cy="2677656"/>
          </a:xfrm>
          <a:prstGeom prst="rect">
            <a:avLst/>
          </a:prstGeom>
          <a:noFill/>
        </p:spPr>
        <p:txBody>
          <a:bodyPr wrap="square" rtlCol="0">
            <a:spAutoFit/>
          </a:bodyPr>
          <a:lstStyle/>
          <a:p>
            <a:r>
              <a:rPr lang="en-US" sz="2400" dirty="0" err="1" smtClean="0"/>
              <a:t>Edsger</a:t>
            </a:r>
            <a:r>
              <a:rPr lang="en-US" sz="2400" dirty="0" smtClean="0"/>
              <a:t> </a:t>
            </a:r>
            <a:r>
              <a:rPr lang="en-US" sz="2400" dirty="0" err="1" smtClean="0"/>
              <a:t>Dijkstra</a:t>
            </a:r>
            <a:r>
              <a:rPr lang="en-US" sz="2400" dirty="0" smtClean="0"/>
              <a:t>: “Testing can show the presence of bugs, but not their absence.”</a:t>
            </a:r>
          </a:p>
          <a:p>
            <a:endParaRPr lang="en-US" sz="2400" dirty="0" smtClean="0"/>
          </a:p>
          <a:p>
            <a:r>
              <a:rPr lang="en-US" sz="2400" dirty="0" smtClean="0"/>
              <a:t>True?</a:t>
            </a:r>
          </a:p>
          <a:p>
            <a:endParaRPr lang="en-US" sz="2400" dirty="0"/>
          </a:p>
          <a:p>
            <a:r>
              <a:rPr lang="en-US" sz="2400" dirty="0" smtClean="0"/>
              <a:t>Why?</a:t>
            </a:r>
          </a:p>
          <a:p>
            <a:endParaRPr lang="en-US" sz="2400" dirty="0" smtClean="0"/>
          </a:p>
        </p:txBody>
      </p:sp>
    </p:spTree>
    <p:extLst>
      <p:ext uri="{BB962C8B-B14F-4D97-AF65-F5344CB8AC3E}">
        <p14:creationId xmlns:p14="http://schemas.microsoft.com/office/powerpoint/2010/main" val="215362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Apply to be an </a:t>
            </a:r>
            <a:r>
              <a:rPr lang="en-US" b="1" dirty="0" err="1"/>
              <a:t>AppJam</a:t>
            </a:r>
            <a:r>
              <a:rPr lang="en-US" b="1" dirty="0"/>
              <a:t>+ Summer Mentor!</a:t>
            </a:r>
          </a:p>
          <a:p>
            <a:pPr marL="0" indent="0">
              <a:buNone/>
            </a:pPr>
            <a:endParaRPr lang="en-US" dirty="0" smtClean="0"/>
          </a:p>
          <a:p>
            <a:pPr marL="0" indent="0">
              <a:buNone/>
            </a:pPr>
            <a:r>
              <a:rPr lang="en-US" dirty="0" err="1" smtClean="0"/>
              <a:t>AppJam</a:t>
            </a:r>
            <a:r>
              <a:rPr lang="en-US" dirty="0"/>
              <a:t>+ Partners with local universities and Colleges to recruit mentors for the program. Mentors are a very critical part of the program and help empower middle school students and aid in exposing them to opportunities in STEM through the program. </a:t>
            </a:r>
            <a:br>
              <a:rPr lang="en-US" dirty="0"/>
            </a:br>
            <a:r>
              <a:rPr lang="en-US" dirty="0"/>
              <a:t/>
            </a:r>
            <a:br>
              <a:rPr lang="en-US" dirty="0"/>
            </a:br>
            <a:r>
              <a:rPr lang="en-US" dirty="0" err="1"/>
              <a:t>AppJam</a:t>
            </a:r>
            <a:r>
              <a:rPr lang="en-US" dirty="0"/>
              <a:t>+ looks great on a resume and mentors receive a stipend. </a:t>
            </a:r>
            <a:br>
              <a:rPr lang="en-US" dirty="0"/>
            </a:br>
            <a:r>
              <a:rPr lang="en-US" dirty="0"/>
              <a:t/>
            </a:r>
            <a:br>
              <a:rPr lang="en-US" dirty="0"/>
            </a:br>
            <a:r>
              <a:rPr lang="en-US" dirty="0"/>
              <a:t>Apply at: </a:t>
            </a:r>
            <a:r>
              <a:rPr lang="en-US" dirty="0">
                <a:hlinkClick r:id="rId2"/>
              </a:rPr>
              <a:t>appjamplus.com/mentors</a:t>
            </a:r>
            <a:r>
              <a:rPr lang="en-US" dirty="0"/>
              <a:t/>
            </a:r>
            <a:br>
              <a:rPr lang="en-US" dirty="0"/>
            </a:br>
            <a:r>
              <a:rPr lang="en-US" dirty="0"/>
              <a:t>Application deadline is April 29th at midnight.</a:t>
            </a:r>
            <a:br>
              <a:rPr lang="en-US" dirty="0"/>
            </a:br>
            <a:r>
              <a:rPr lang="en-US" dirty="0"/>
              <a:t/>
            </a:r>
            <a:br>
              <a:rPr lang="en-US" dirty="0"/>
            </a:br>
            <a:r>
              <a:rPr lang="en-US" dirty="0"/>
              <a:t>For more information please visit our site </a:t>
            </a:r>
            <a:r>
              <a:rPr lang="en-US" dirty="0">
                <a:hlinkClick r:id="rId3"/>
              </a:rPr>
              <a:t>appjamplus.com</a:t>
            </a:r>
            <a:r>
              <a:rPr lang="en-US" dirty="0"/>
              <a:t> or email us at</a:t>
            </a:r>
            <a:r>
              <a:rPr lang="en-US" dirty="0">
                <a:hlinkClick r:id="rId4"/>
              </a:rPr>
              <a:t>appjamplus@gmail.com</a:t>
            </a:r>
            <a:endParaRPr lang="en-US" dirty="0"/>
          </a:p>
          <a:p>
            <a:endParaRPr lang="en-US" dirty="0"/>
          </a:p>
        </p:txBody>
      </p:sp>
    </p:spTree>
    <p:extLst>
      <p:ext uri="{BB962C8B-B14F-4D97-AF65-F5344CB8AC3E}">
        <p14:creationId xmlns:p14="http://schemas.microsoft.com/office/powerpoint/2010/main" val="3365891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762917"/>
            <a:ext cx="3581400" cy="584775"/>
          </a:xfrm>
          <a:prstGeom prst="rect">
            <a:avLst/>
          </a:prstGeom>
        </p:spPr>
        <p:txBody>
          <a:bodyPr wrap="square">
            <a:spAutoFit/>
          </a:bodyPr>
          <a:lstStyle/>
          <a:p>
            <a:pPr lvl="0"/>
            <a:r>
              <a:rPr lang="en-US" sz="3200" dirty="0" smtClean="0"/>
              <a:t>Testing Challenges</a:t>
            </a:r>
          </a:p>
        </p:txBody>
      </p:sp>
      <p:sp>
        <p:nvSpPr>
          <p:cNvPr id="3" name="TextBox 2"/>
          <p:cNvSpPr txBox="1"/>
          <p:nvPr/>
        </p:nvSpPr>
        <p:spPr>
          <a:xfrm>
            <a:off x="892629" y="1828800"/>
            <a:ext cx="7184571" cy="4524315"/>
          </a:xfrm>
          <a:prstGeom prst="rect">
            <a:avLst/>
          </a:prstGeom>
          <a:noFill/>
        </p:spPr>
        <p:txBody>
          <a:bodyPr wrap="square" rtlCol="0">
            <a:spAutoFit/>
          </a:bodyPr>
          <a:lstStyle/>
          <a:p>
            <a:r>
              <a:rPr lang="en-US" sz="2400" dirty="0" err="1" smtClean="0"/>
              <a:t>Edsger</a:t>
            </a:r>
            <a:r>
              <a:rPr lang="en-US" sz="2400" dirty="0" smtClean="0"/>
              <a:t> </a:t>
            </a:r>
            <a:r>
              <a:rPr lang="en-US" sz="2400" dirty="0" err="1" smtClean="0"/>
              <a:t>Dijkstra</a:t>
            </a:r>
            <a:r>
              <a:rPr lang="en-US" sz="2400" dirty="0" smtClean="0"/>
              <a:t>: “Testing can show the presence of bugs, but not their absence.”</a:t>
            </a:r>
          </a:p>
          <a:p>
            <a:endParaRPr lang="en-US" sz="2400" dirty="0" smtClean="0"/>
          </a:p>
          <a:p>
            <a:r>
              <a:rPr lang="en-US" sz="2400" dirty="0" smtClean="0"/>
              <a:t>True!    Because…</a:t>
            </a:r>
          </a:p>
          <a:p>
            <a:endParaRPr lang="en-US" sz="2400" dirty="0"/>
          </a:p>
          <a:p>
            <a:r>
              <a:rPr lang="en-US" sz="2400" dirty="0" smtClean="0"/>
              <a:t>Software systems are discrete, not continuous.</a:t>
            </a:r>
          </a:p>
          <a:p>
            <a:endParaRPr lang="en-US" sz="2400" dirty="0" smtClean="0"/>
          </a:p>
          <a:p>
            <a:r>
              <a:rPr lang="en-US" sz="2400" dirty="0" smtClean="0"/>
              <a:t>Too many input-output pairs (test-cases) to exhaustively verify, so we must take a small sample.</a:t>
            </a:r>
          </a:p>
          <a:p>
            <a:endParaRPr lang="en-US" sz="2400" dirty="0"/>
          </a:p>
          <a:p>
            <a:r>
              <a:rPr lang="en-US" sz="2400" dirty="0" smtClean="0"/>
              <a:t>Example: multiplier, inputs two integers, outputs one integer</a:t>
            </a:r>
          </a:p>
        </p:txBody>
      </p:sp>
    </p:spTree>
    <p:extLst>
      <p:ext uri="{BB962C8B-B14F-4D97-AF65-F5344CB8AC3E}">
        <p14:creationId xmlns:p14="http://schemas.microsoft.com/office/powerpoint/2010/main" val="2419837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762917"/>
            <a:ext cx="3581400" cy="584775"/>
          </a:xfrm>
          <a:prstGeom prst="rect">
            <a:avLst/>
          </a:prstGeom>
        </p:spPr>
        <p:txBody>
          <a:bodyPr wrap="square">
            <a:spAutoFit/>
          </a:bodyPr>
          <a:lstStyle/>
          <a:p>
            <a:pPr lvl="0"/>
            <a:r>
              <a:rPr lang="en-US" sz="3200" dirty="0" smtClean="0"/>
              <a:t>Testing Challenges</a:t>
            </a:r>
          </a:p>
        </p:txBody>
      </p:sp>
      <p:sp>
        <p:nvSpPr>
          <p:cNvPr id="3" name="TextBox 2"/>
          <p:cNvSpPr txBox="1"/>
          <p:nvPr/>
        </p:nvSpPr>
        <p:spPr>
          <a:xfrm>
            <a:off x="892629" y="1828800"/>
            <a:ext cx="7184571" cy="4154984"/>
          </a:xfrm>
          <a:prstGeom prst="rect">
            <a:avLst/>
          </a:prstGeom>
          <a:noFill/>
        </p:spPr>
        <p:txBody>
          <a:bodyPr wrap="square" rtlCol="0">
            <a:spAutoFit/>
          </a:bodyPr>
          <a:lstStyle/>
          <a:p>
            <a:r>
              <a:rPr lang="en-US" sz="2400" dirty="0" smtClean="0"/>
              <a:t>Let’s be practical.</a:t>
            </a:r>
          </a:p>
          <a:p>
            <a:endParaRPr lang="en-US" sz="2400" dirty="0"/>
          </a:p>
          <a:p>
            <a:r>
              <a:rPr lang="en-US" sz="2400" dirty="0" smtClean="0"/>
              <a:t>Testing can only select a very small set of inputs.</a:t>
            </a:r>
          </a:p>
          <a:p>
            <a:endParaRPr lang="en-US" sz="2400" dirty="0"/>
          </a:p>
          <a:p>
            <a:r>
              <a:rPr lang="en-US" sz="2400" dirty="0" smtClean="0"/>
              <a:t>Our goal should be to choose the best ones.</a:t>
            </a:r>
          </a:p>
          <a:p>
            <a:endParaRPr lang="en-US" sz="2400" dirty="0"/>
          </a:p>
          <a:p>
            <a:r>
              <a:rPr lang="en-US" sz="2400" dirty="0" smtClean="0"/>
              <a:t>What are the best 5 test cases for a multiplier?</a:t>
            </a:r>
          </a:p>
          <a:p>
            <a:r>
              <a:rPr lang="en-US" sz="2400" dirty="0" smtClean="0"/>
              <a:t>(In other words: what 5 test cases, if they don’t reveal any bugs, will give you the most confidence that the multiplier is working correctly?)</a:t>
            </a:r>
          </a:p>
          <a:p>
            <a:endParaRPr lang="en-US" sz="2400" dirty="0" smtClean="0"/>
          </a:p>
        </p:txBody>
      </p:sp>
    </p:spTree>
    <p:extLst>
      <p:ext uri="{BB962C8B-B14F-4D97-AF65-F5344CB8AC3E}">
        <p14:creationId xmlns:p14="http://schemas.microsoft.com/office/powerpoint/2010/main" val="2624228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848600" cy="1200329"/>
          </a:xfrm>
          <a:prstGeom prst="rect">
            <a:avLst/>
          </a:prstGeom>
        </p:spPr>
        <p:txBody>
          <a:bodyPr wrap="square">
            <a:spAutoFit/>
          </a:bodyPr>
          <a:lstStyle/>
          <a:p>
            <a:r>
              <a:rPr lang="en-US" sz="2400" dirty="0"/>
              <a:t>What are the best 5 test cases for a multiplier?</a:t>
            </a:r>
          </a:p>
          <a:p>
            <a:r>
              <a:rPr lang="en-US" sz="2400" dirty="0" smtClean="0"/>
              <a:t>(Give you </a:t>
            </a:r>
            <a:r>
              <a:rPr lang="en-US" sz="2400" dirty="0"/>
              <a:t>the most confidence that the multiplier is working correctly?)</a:t>
            </a:r>
          </a:p>
        </p:txBody>
      </p:sp>
      <p:sp>
        <p:nvSpPr>
          <p:cNvPr id="3" name="Rectangle 2"/>
          <p:cNvSpPr/>
          <p:nvPr/>
        </p:nvSpPr>
        <p:spPr>
          <a:xfrm>
            <a:off x="2971800" y="762917"/>
            <a:ext cx="3733800" cy="584775"/>
          </a:xfrm>
          <a:prstGeom prst="rect">
            <a:avLst/>
          </a:prstGeom>
        </p:spPr>
        <p:txBody>
          <a:bodyPr wrap="square">
            <a:spAutoFit/>
          </a:bodyPr>
          <a:lstStyle/>
          <a:p>
            <a:pPr lvl="0"/>
            <a:r>
              <a:rPr lang="en-US" sz="3200" dirty="0" smtClean="0"/>
              <a:t>Best set of test cases</a:t>
            </a:r>
          </a:p>
        </p:txBody>
      </p:sp>
      <p:graphicFrame>
        <p:nvGraphicFramePr>
          <p:cNvPr id="4" name="Table 3"/>
          <p:cNvGraphicFramePr>
            <a:graphicFrameLocks noGrp="1"/>
          </p:cNvGraphicFramePr>
          <p:nvPr>
            <p:extLst>
              <p:ext uri="{D42A27DB-BD31-4B8C-83A1-F6EECF244321}">
                <p14:modId xmlns:p14="http://schemas.microsoft.com/office/powerpoint/2010/main" val="4053259537"/>
              </p:ext>
            </p:extLst>
          </p:nvPr>
        </p:nvGraphicFramePr>
        <p:xfrm>
          <a:off x="1981200" y="3048000"/>
          <a:ext cx="5105400" cy="2971800"/>
        </p:xfrm>
        <a:graphic>
          <a:graphicData uri="http://schemas.openxmlformats.org/drawingml/2006/table">
            <a:tbl>
              <a:tblPr firstRow="1" bandRow="1">
                <a:tableStyleId>{7E9639D4-E3E2-4D34-9284-5A2195B3D0D7}</a:tableStyleId>
              </a:tblPr>
              <a:tblGrid>
                <a:gridCol w="2552700"/>
                <a:gridCol w="2552700"/>
              </a:tblGrid>
              <a:tr h="495300">
                <a:tc>
                  <a:txBody>
                    <a:bodyPr/>
                    <a:lstStyle/>
                    <a:p>
                      <a:r>
                        <a:rPr lang="en-US" dirty="0" smtClean="0"/>
                        <a:t>WEAK</a:t>
                      </a:r>
                      <a:endParaRPr lang="en-US" dirty="0"/>
                    </a:p>
                  </a:txBody>
                  <a:tcPr/>
                </a:tc>
                <a:tc>
                  <a:txBody>
                    <a:bodyPr/>
                    <a:lstStyle/>
                    <a:p>
                      <a:r>
                        <a:rPr lang="en-US" dirty="0" smtClean="0"/>
                        <a:t>STRONG</a:t>
                      </a:r>
                      <a:endParaRPr lang="en-US" dirty="0"/>
                    </a:p>
                  </a:txBody>
                  <a:tcPr/>
                </a:tc>
              </a:tr>
              <a:tr h="495300">
                <a:tc>
                  <a:txBody>
                    <a:bodyPr/>
                    <a:lstStyle/>
                    <a:p>
                      <a:r>
                        <a:rPr lang="en-US" dirty="0" smtClean="0"/>
                        <a:t>3 x 4 = 12</a:t>
                      </a:r>
                      <a:endParaRPr lang="en-US" dirty="0"/>
                    </a:p>
                  </a:txBody>
                  <a:tcPr/>
                </a:tc>
                <a:tc>
                  <a:txBody>
                    <a:bodyPr/>
                    <a:lstStyle/>
                    <a:p>
                      <a:endParaRPr lang="en-US"/>
                    </a:p>
                  </a:txBody>
                  <a:tcPr/>
                </a:tc>
              </a:tr>
              <a:tr h="495300">
                <a:tc>
                  <a:txBody>
                    <a:bodyPr/>
                    <a:lstStyle/>
                    <a:p>
                      <a:r>
                        <a:rPr lang="en-US" dirty="0" smtClean="0"/>
                        <a:t>4 x 3 = 12</a:t>
                      </a:r>
                    </a:p>
                  </a:txBody>
                  <a:tcPr/>
                </a:tc>
                <a:tc>
                  <a:txBody>
                    <a:bodyPr/>
                    <a:lstStyle/>
                    <a:p>
                      <a:endParaRPr lang="en-US"/>
                    </a:p>
                  </a:txBody>
                  <a:tcPr/>
                </a:tc>
              </a:tr>
              <a:tr h="495300">
                <a:tc>
                  <a:txBody>
                    <a:bodyPr/>
                    <a:lstStyle/>
                    <a:p>
                      <a:r>
                        <a:rPr lang="en-US" dirty="0" smtClean="0"/>
                        <a:t>5 x 7 = 35</a:t>
                      </a:r>
                      <a:endParaRPr lang="en-US" dirty="0"/>
                    </a:p>
                  </a:txBody>
                  <a:tcPr/>
                </a:tc>
                <a:tc>
                  <a:txBody>
                    <a:bodyPr/>
                    <a:lstStyle/>
                    <a:p>
                      <a:endParaRPr lang="en-US"/>
                    </a:p>
                  </a:txBody>
                  <a:tcPr/>
                </a:tc>
              </a:tr>
              <a:tr h="495300">
                <a:tc>
                  <a:txBody>
                    <a:bodyPr/>
                    <a:lstStyle/>
                    <a:p>
                      <a:r>
                        <a:rPr lang="en-US" dirty="0" smtClean="0"/>
                        <a:t>6 x 3 = 18</a:t>
                      </a:r>
                      <a:endParaRPr lang="en-US" dirty="0"/>
                    </a:p>
                  </a:txBody>
                  <a:tcPr/>
                </a:tc>
                <a:tc>
                  <a:txBody>
                    <a:bodyPr/>
                    <a:lstStyle/>
                    <a:p>
                      <a:endParaRPr lang="en-US"/>
                    </a:p>
                  </a:txBody>
                  <a:tcPr/>
                </a:tc>
              </a:tr>
              <a:tr h="495300">
                <a:tc>
                  <a:txBody>
                    <a:bodyPr/>
                    <a:lstStyle/>
                    <a:p>
                      <a:r>
                        <a:rPr lang="en-US" dirty="0" smtClean="0"/>
                        <a:t>10 x 10 = 100</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68296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2917"/>
            <a:ext cx="4800600" cy="584775"/>
          </a:xfrm>
          <a:prstGeom prst="rect">
            <a:avLst/>
          </a:prstGeom>
        </p:spPr>
        <p:txBody>
          <a:bodyPr wrap="square">
            <a:spAutoFit/>
          </a:bodyPr>
          <a:lstStyle/>
          <a:p>
            <a:pPr lvl="0"/>
            <a:r>
              <a:rPr lang="en-US" sz="3200" dirty="0" smtClean="0"/>
              <a:t>Result of running test cases</a:t>
            </a:r>
          </a:p>
        </p:txBody>
      </p:sp>
      <p:cxnSp>
        <p:nvCxnSpPr>
          <p:cNvPr id="5" name="Straight Connector 4"/>
          <p:cNvCxnSpPr/>
          <p:nvPr/>
        </p:nvCxnSpPr>
        <p:spPr>
          <a:xfrm>
            <a:off x="1828800" y="1828800"/>
            <a:ext cx="0" cy="2743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828800" y="4572000"/>
            <a:ext cx="4724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1000" y="2362200"/>
            <a:ext cx="1447800" cy="923330"/>
          </a:xfrm>
          <a:prstGeom prst="rect">
            <a:avLst/>
          </a:prstGeom>
          <a:noFill/>
        </p:spPr>
        <p:txBody>
          <a:bodyPr wrap="square" rtlCol="0">
            <a:spAutoFit/>
          </a:bodyPr>
          <a:lstStyle/>
          <a:p>
            <a:r>
              <a:rPr lang="en-US" dirty="0" smtClean="0"/>
              <a:t>Confidence in module being tested</a:t>
            </a:r>
            <a:endParaRPr lang="en-US" dirty="0"/>
          </a:p>
        </p:txBody>
      </p:sp>
      <p:sp>
        <p:nvSpPr>
          <p:cNvPr id="11" name="TextBox 10"/>
          <p:cNvSpPr txBox="1"/>
          <p:nvPr/>
        </p:nvSpPr>
        <p:spPr>
          <a:xfrm>
            <a:off x="2123318" y="4768334"/>
            <a:ext cx="4135363" cy="369332"/>
          </a:xfrm>
          <a:prstGeom prst="rect">
            <a:avLst/>
          </a:prstGeom>
          <a:noFill/>
        </p:spPr>
        <p:txBody>
          <a:bodyPr wrap="none" rtlCol="0">
            <a:spAutoFit/>
          </a:bodyPr>
          <a:lstStyle/>
          <a:p>
            <a:r>
              <a:rPr lang="en-US" dirty="0" smtClean="0"/>
              <a:t>Number of test cases with correct outputs</a:t>
            </a:r>
            <a:endParaRPr lang="en-US" dirty="0"/>
          </a:p>
        </p:txBody>
      </p:sp>
      <p:sp>
        <p:nvSpPr>
          <p:cNvPr id="12" name="Freeform 11"/>
          <p:cNvSpPr/>
          <p:nvPr/>
        </p:nvSpPr>
        <p:spPr>
          <a:xfrm>
            <a:off x="1828801" y="2120911"/>
            <a:ext cx="4724400" cy="2037432"/>
          </a:xfrm>
          <a:custGeom>
            <a:avLst/>
            <a:gdLst>
              <a:gd name="connsiteX0" fmla="*/ 0 w 5083629"/>
              <a:gd name="connsiteY0" fmla="*/ 2037432 h 2037432"/>
              <a:gd name="connsiteX1" fmla="*/ 1001486 w 5083629"/>
              <a:gd name="connsiteY1" fmla="*/ 937975 h 2037432"/>
              <a:gd name="connsiteX2" fmla="*/ 2318657 w 5083629"/>
              <a:gd name="connsiteY2" fmla="*/ 306603 h 2037432"/>
              <a:gd name="connsiteX3" fmla="*/ 4506686 w 5083629"/>
              <a:gd name="connsiteY3" fmla="*/ 34460 h 2037432"/>
              <a:gd name="connsiteX4" fmla="*/ 5083629 w 5083629"/>
              <a:gd name="connsiteY4" fmla="*/ 12689 h 2037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629" h="2037432">
                <a:moveTo>
                  <a:pt x="0" y="2037432"/>
                </a:moveTo>
                <a:cubicBezTo>
                  <a:pt x="307521" y="1631939"/>
                  <a:pt x="615043" y="1226447"/>
                  <a:pt x="1001486" y="937975"/>
                </a:cubicBezTo>
                <a:cubicBezTo>
                  <a:pt x="1387929" y="649503"/>
                  <a:pt x="1734457" y="457189"/>
                  <a:pt x="2318657" y="306603"/>
                </a:cubicBezTo>
                <a:cubicBezTo>
                  <a:pt x="2902857" y="156017"/>
                  <a:pt x="4045857" y="83446"/>
                  <a:pt x="4506686" y="34460"/>
                </a:cubicBezTo>
                <a:cubicBezTo>
                  <a:pt x="4967515" y="-14526"/>
                  <a:pt x="5025572" y="-919"/>
                  <a:pt x="5083629" y="1268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96003" y="1644134"/>
            <a:ext cx="894797" cy="369332"/>
          </a:xfrm>
          <a:prstGeom prst="rect">
            <a:avLst/>
          </a:prstGeom>
          <a:noFill/>
        </p:spPr>
        <p:txBody>
          <a:bodyPr wrap="none" rtlCol="0">
            <a:spAutoFit/>
          </a:bodyPr>
          <a:lstStyle/>
          <a:p>
            <a:r>
              <a:rPr lang="en-US" dirty="0" smtClean="0"/>
              <a:t>-- 100%</a:t>
            </a:r>
            <a:endParaRPr lang="en-US" dirty="0"/>
          </a:p>
        </p:txBody>
      </p:sp>
      <p:cxnSp>
        <p:nvCxnSpPr>
          <p:cNvPr id="15" name="Straight Arrow Connector 14"/>
          <p:cNvCxnSpPr/>
          <p:nvPr/>
        </p:nvCxnSpPr>
        <p:spPr>
          <a:xfrm flipH="1" flipV="1">
            <a:off x="3505200" y="2590800"/>
            <a:ext cx="1066800" cy="137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5800" y="3810000"/>
            <a:ext cx="1981200" cy="369332"/>
          </a:xfrm>
          <a:prstGeom prst="rect">
            <a:avLst/>
          </a:prstGeom>
          <a:noFill/>
        </p:spPr>
        <p:txBody>
          <a:bodyPr wrap="square" rtlCol="0">
            <a:spAutoFit/>
          </a:bodyPr>
          <a:lstStyle/>
          <a:p>
            <a:r>
              <a:rPr lang="en-US" dirty="0" smtClean="0"/>
              <a:t>Sweet spot? </a:t>
            </a:r>
            <a:endParaRPr lang="en-US" dirty="0"/>
          </a:p>
        </p:txBody>
      </p:sp>
    </p:spTree>
    <p:extLst>
      <p:ext uri="{BB962C8B-B14F-4D97-AF65-F5344CB8AC3E}">
        <p14:creationId xmlns:p14="http://schemas.microsoft.com/office/powerpoint/2010/main" val="4191523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rslavchev.com/wp-content/uploads/2013/11/scaredbu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5958" y="3886201"/>
            <a:ext cx="3321842" cy="2666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38400" y="762917"/>
            <a:ext cx="4267200" cy="584775"/>
          </a:xfrm>
          <a:prstGeom prst="rect">
            <a:avLst/>
          </a:prstGeom>
        </p:spPr>
        <p:txBody>
          <a:bodyPr wrap="square">
            <a:spAutoFit/>
          </a:bodyPr>
          <a:lstStyle/>
          <a:p>
            <a:pPr lvl="0"/>
            <a:r>
              <a:rPr lang="en-US" sz="3200" dirty="0" smtClean="0"/>
              <a:t>The landscape of “bugs”</a:t>
            </a:r>
          </a:p>
        </p:txBody>
      </p:sp>
      <p:sp>
        <p:nvSpPr>
          <p:cNvPr id="4" name="TextBox 3"/>
          <p:cNvSpPr txBox="1"/>
          <p:nvPr/>
        </p:nvSpPr>
        <p:spPr>
          <a:xfrm>
            <a:off x="1905000" y="1905000"/>
            <a:ext cx="5105400" cy="3108543"/>
          </a:xfrm>
          <a:prstGeom prst="rect">
            <a:avLst/>
          </a:prstGeom>
          <a:noFill/>
        </p:spPr>
        <p:txBody>
          <a:bodyPr wrap="square" rtlCol="0">
            <a:spAutoFit/>
          </a:bodyPr>
          <a:lstStyle/>
          <a:p>
            <a:r>
              <a:rPr lang="en-US" sz="2800" dirty="0" smtClean="0"/>
              <a:t>Error (in programmer’s mind)</a:t>
            </a:r>
          </a:p>
          <a:p>
            <a:endParaRPr lang="en-US" sz="2800" dirty="0" smtClean="0"/>
          </a:p>
          <a:p>
            <a:endParaRPr lang="en-US" sz="2800" dirty="0"/>
          </a:p>
          <a:p>
            <a:r>
              <a:rPr lang="en-US" sz="2800" dirty="0" smtClean="0"/>
              <a:t>Fault or defect (in code)</a:t>
            </a:r>
          </a:p>
          <a:p>
            <a:endParaRPr lang="en-US" sz="2800" dirty="0" smtClean="0"/>
          </a:p>
          <a:p>
            <a:endParaRPr lang="en-US" sz="2800" dirty="0"/>
          </a:p>
          <a:p>
            <a:r>
              <a:rPr lang="en-US" sz="2800" dirty="0" smtClean="0"/>
              <a:t>Failure (in execution or output)</a:t>
            </a:r>
            <a:endParaRPr lang="en-US" sz="2800" dirty="0"/>
          </a:p>
        </p:txBody>
      </p:sp>
    </p:spTree>
    <p:extLst>
      <p:ext uri="{BB962C8B-B14F-4D97-AF65-F5344CB8AC3E}">
        <p14:creationId xmlns:p14="http://schemas.microsoft.com/office/powerpoint/2010/main" val="2724335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mrslavchev.com/wp-content/uploads/2013/11/scaredbu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5958" y="3886201"/>
            <a:ext cx="3321842" cy="2666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38400" y="762917"/>
            <a:ext cx="4191000" cy="584775"/>
          </a:xfrm>
          <a:prstGeom prst="rect">
            <a:avLst/>
          </a:prstGeom>
        </p:spPr>
        <p:txBody>
          <a:bodyPr wrap="square">
            <a:spAutoFit/>
          </a:bodyPr>
          <a:lstStyle/>
          <a:p>
            <a:pPr lvl="0"/>
            <a:r>
              <a:rPr lang="en-US" sz="3200" dirty="0" smtClean="0"/>
              <a:t>The landscape of “bugs”</a:t>
            </a:r>
          </a:p>
        </p:txBody>
      </p:sp>
      <p:sp>
        <p:nvSpPr>
          <p:cNvPr id="4" name="TextBox 3"/>
          <p:cNvSpPr txBox="1"/>
          <p:nvPr/>
        </p:nvSpPr>
        <p:spPr>
          <a:xfrm>
            <a:off x="1905000" y="1905000"/>
            <a:ext cx="5105400" cy="3108543"/>
          </a:xfrm>
          <a:prstGeom prst="rect">
            <a:avLst/>
          </a:prstGeom>
          <a:noFill/>
        </p:spPr>
        <p:txBody>
          <a:bodyPr wrap="square" rtlCol="0">
            <a:spAutoFit/>
          </a:bodyPr>
          <a:lstStyle/>
          <a:p>
            <a:r>
              <a:rPr lang="en-US" sz="2800" dirty="0" smtClean="0"/>
              <a:t>Error (in programmer’s mind)</a:t>
            </a:r>
          </a:p>
          <a:p>
            <a:endParaRPr lang="en-US" sz="2800" dirty="0" smtClean="0"/>
          </a:p>
          <a:p>
            <a:endParaRPr lang="en-US" sz="2800" dirty="0"/>
          </a:p>
          <a:p>
            <a:r>
              <a:rPr lang="en-US" sz="2800" dirty="0" smtClean="0"/>
              <a:t>Fault or defect (in code)</a:t>
            </a:r>
          </a:p>
          <a:p>
            <a:endParaRPr lang="en-US" sz="2800" dirty="0" smtClean="0"/>
          </a:p>
          <a:p>
            <a:endParaRPr lang="en-US" sz="2800" dirty="0"/>
          </a:p>
          <a:p>
            <a:r>
              <a:rPr lang="en-US" sz="2800" dirty="0" smtClean="0"/>
              <a:t>Failure (in execution or output)</a:t>
            </a:r>
            <a:endParaRPr lang="en-US" sz="2800" dirty="0"/>
          </a:p>
        </p:txBody>
      </p:sp>
      <p:cxnSp>
        <p:nvCxnSpPr>
          <p:cNvPr id="5" name="Straight Arrow Connector 4"/>
          <p:cNvCxnSpPr/>
          <p:nvPr/>
        </p:nvCxnSpPr>
        <p:spPr>
          <a:xfrm>
            <a:off x="3886200" y="2514600"/>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886200" y="3810000"/>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65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MAISS Mentor </a:t>
            </a:r>
            <a:r>
              <a:rPr lang="en-US" b="1" dirty="0" smtClean="0"/>
              <a:t>Recruitment – Management Information Student Society</a:t>
            </a:r>
            <a:endParaRPr lang="en-US" dirty="0"/>
          </a:p>
          <a:p>
            <a:pPr marL="0" indent="0">
              <a:buNone/>
            </a:pPr>
            <a:r>
              <a:rPr lang="en-US" b="1" dirty="0"/>
              <a:t>Applications Due: </a:t>
            </a:r>
            <a:r>
              <a:rPr lang="en-US" dirty="0"/>
              <a:t>Week 7 (Friday, May 13)</a:t>
            </a:r>
          </a:p>
          <a:p>
            <a:pPr marL="0" indent="0">
              <a:buNone/>
            </a:pPr>
            <a:r>
              <a:rPr lang="en-US" b="1" dirty="0"/>
              <a:t>Interviews: </a:t>
            </a:r>
            <a:r>
              <a:rPr lang="en-US" dirty="0"/>
              <a:t>Week 8 (May 16-20)</a:t>
            </a:r>
          </a:p>
          <a:p>
            <a:pPr marL="0" indent="0">
              <a:buNone/>
            </a:pPr>
            <a:r>
              <a:rPr lang="en-US" b="1" dirty="0"/>
              <a:t>Decisions: </a:t>
            </a:r>
            <a:r>
              <a:rPr lang="en-US" dirty="0"/>
              <a:t>Week 8 (May 21)​</a:t>
            </a:r>
          </a:p>
          <a:p>
            <a:pPr marL="0" indent="0">
              <a:buNone/>
            </a:pPr>
            <a:r>
              <a:rPr lang="en-US" dirty="0"/>
              <a:t/>
            </a:r>
            <a:br>
              <a:rPr lang="en-US" dirty="0"/>
            </a:br>
            <a:endParaRPr lang="en-US" dirty="0"/>
          </a:p>
          <a:p>
            <a:pPr marL="0" indent="0">
              <a:buNone/>
            </a:pPr>
            <a:r>
              <a:rPr lang="en-US" dirty="0" smtClean="0"/>
              <a:t>If </a:t>
            </a:r>
            <a:r>
              <a:rPr lang="en-US" dirty="0"/>
              <a:t>you are interested in making a positive impact on another student’s college experience as well as the UCI business and technology community, the MAISS mentorship program is for you! The mentorship program fosters lasting relationships between mentees and their respective mentors. If you are interested in becoming a mentor, apply at</a:t>
            </a:r>
            <a:r>
              <a:rPr lang="en-US" dirty="0">
                <a:hlinkClick r:id="rId2"/>
              </a:rPr>
              <a:t> </a:t>
            </a:r>
            <a:r>
              <a:rPr lang="en-US" u="sng" dirty="0">
                <a:hlinkClick r:id="rId2"/>
              </a:rPr>
              <a:t>http://bit.ly/MAISS-Mentor-Recruitment</a:t>
            </a:r>
            <a:r>
              <a:rPr lang="en-US" dirty="0"/>
              <a:t>. For more information about MAISS, visit</a:t>
            </a:r>
            <a:r>
              <a:rPr lang="en-US" dirty="0">
                <a:hlinkClick r:id="rId3"/>
              </a:rPr>
              <a:t> </a:t>
            </a:r>
            <a:r>
              <a:rPr lang="en-US" u="sng" dirty="0">
                <a:hlinkClick r:id="rId3"/>
              </a:rPr>
              <a:t>www.maissuci.com</a:t>
            </a:r>
            <a:r>
              <a:rPr lang="en-US" dirty="0"/>
              <a:t>.​​</a:t>
            </a:r>
          </a:p>
          <a:p>
            <a:pPr marL="0" indent="0">
              <a:buNone/>
            </a:pPr>
            <a:endParaRPr lang="en-US" dirty="0"/>
          </a:p>
        </p:txBody>
      </p:sp>
    </p:spTree>
    <p:extLst>
      <p:ext uri="{BB962C8B-B14F-4D97-AF65-F5344CB8AC3E}">
        <p14:creationId xmlns:p14="http://schemas.microsoft.com/office/powerpoint/2010/main" val="379265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685800"/>
            <a:ext cx="2977097" cy="584775"/>
          </a:xfrm>
          <a:prstGeom prst="rect">
            <a:avLst/>
          </a:prstGeom>
          <a:noFill/>
        </p:spPr>
        <p:txBody>
          <a:bodyPr wrap="none" rtlCol="0">
            <a:spAutoFit/>
          </a:bodyPr>
          <a:lstStyle/>
          <a:p>
            <a:r>
              <a:rPr lang="en-US" sz="3200" dirty="0" smtClean="0"/>
              <a:t>Fun with Models</a:t>
            </a:r>
            <a:endParaRPr lang="en-US" sz="3200" dirty="0"/>
          </a:p>
        </p:txBody>
      </p:sp>
      <p:pic>
        <p:nvPicPr>
          <p:cNvPr id="1026" name="Picture 2" descr="http://www.womantospecial.com/wp-content/uploads/summer-suit-mode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57400"/>
            <a:ext cx="3705225" cy="36766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46041" y="1524000"/>
            <a:ext cx="1301959" cy="523220"/>
          </a:xfrm>
          <a:prstGeom prst="rect">
            <a:avLst/>
          </a:prstGeom>
          <a:noFill/>
        </p:spPr>
        <p:txBody>
          <a:bodyPr wrap="none" rtlCol="0">
            <a:spAutoFit/>
          </a:bodyPr>
          <a:lstStyle/>
          <a:p>
            <a:r>
              <a:rPr lang="en-US" sz="2800" dirty="0" smtClean="0"/>
              <a:t>Fashion</a:t>
            </a:r>
            <a:endParaRPr lang="en-US" sz="2800" dirty="0"/>
          </a:p>
        </p:txBody>
      </p:sp>
      <p:pic>
        <p:nvPicPr>
          <p:cNvPr id="1028" name="Picture 4" descr="http://www.healthcare-informatics.com/sites/healthcare-informatics.com/files/u225/Model%20Stud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514600"/>
            <a:ext cx="3810000" cy="25431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13241" y="1534180"/>
            <a:ext cx="1332288" cy="523220"/>
          </a:xfrm>
          <a:prstGeom prst="rect">
            <a:avLst/>
          </a:prstGeom>
          <a:noFill/>
        </p:spPr>
        <p:txBody>
          <a:bodyPr wrap="none" rtlCol="0">
            <a:spAutoFit/>
          </a:bodyPr>
          <a:lstStyle/>
          <a:p>
            <a:r>
              <a:rPr lang="en-US" sz="2800" dirty="0" smtClean="0"/>
              <a:t>Student</a:t>
            </a:r>
            <a:endParaRPr lang="en-US" sz="2800" dirty="0"/>
          </a:p>
        </p:txBody>
      </p:sp>
      <p:sp>
        <p:nvSpPr>
          <p:cNvPr id="7" name="TextBox 6"/>
          <p:cNvSpPr txBox="1"/>
          <p:nvPr/>
        </p:nvSpPr>
        <p:spPr>
          <a:xfrm>
            <a:off x="3270041" y="5725180"/>
            <a:ext cx="2183611" cy="523220"/>
          </a:xfrm>
          <a:prstGeom prst="rect">
            <a:avLst/>
          </a:prstGeom>
          <a:noFill/>
        </p:spPr>
        <p:txBody>
          <a:bodyPr wrap="none" rtlCol="0">
            <a:spAutoFit/>
          </a:bodyPr>
          <a:lstStyle/>
          <a:p>
            <a:r>
              <a:rPr lang="en-US" sz="2800" dirty="0" smtClean="0"/>
              <a:t>Model = Ideal</a:t>
            </a:r>
            <a:endParaRPr lang="en-US" sz="2800" dirty="0"/>
          </a:p>
        </p:txBody>
      </p:sp>
    </p:spTree>
    <p:extLst>
      <p:ext uri="{BB962C8B-B14F-4D97-AF65-F5344CB8AC3E}">
        <p14:creationId xmlns:p14="http://schemas.microsoft.com/office/powerpoint/2010/main" val="134965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685800"/>
            <a:ext cx="2977097" cy="584775"/>
          </a:xfrm>
          <a:prstGeom prst="rect">
            <a:avLst/>
          </a:prstGeom>
          <a:noFill/>
        </p:spPr>
        <p:txBody>
          <a:bodyPr wrap="none" rtlCol="0">
            <a:spAutoFit/>
          </a:bodyPr>
          <a:lstStyle/>
          <a:p>
            <a:r>
              <a:rPr lang="en-US" sz="3200" dirty="0" smtClean="0"/>
              <a:t>Fun with Models</a:t>
            </a:r>
            <a:endParaRPr lang="en-US" sz="3200" dirty="0"/>
          </a:p>
        </p:txBody>
      </p:sp>
      <p:pic>
        <p:nvPicPr>
          <p:cNvPr id="1026" name="Picture 2" descr="http://www.womantospecial.com/wp-content/uploads/summer-suit-mode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57400"/>
            <a:ext cx="3705225" cy="36766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46041" y="1524000"/>
            <a:ext cx="1301959" cy="523220"/>
          </a:xfrm>
          <a:prstGeom prst="rect">
            <a:avLst/>
          </a:prstGeom>
          <a:noFill/>
        </p:spPr>
        <p:txBody>
          <a:bodyPr wrap="none" rtlCol="0">
            <a:spAutoFit/>
          </a:bodyPr>
          <a:lstStyle/>
          <a:p>
            <a:r>
              <a:rPr lang="en-US" sz="2800" dirty="0" smtClean="0"/>
              <a:t>Fashion</a:t>
            </a:r>
            <a:endParaRPr lang="en-US" sz="2800" dirty="0"/>
          </a:p>
        </p:txBody>
      </p:sp>
      <p:pic>
        <p:nvPicPr>
          <p:cNvPr id="1028" name="Picture 4" descr="http://www.healthcare-informatics.com/sites/healthcare-informatics.com/files/u225/Model%20Stud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514600"/>
            <a:ext cx="3810000" cy="25431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13241" y="1534180"/>
            <a:ext cx="1332288" cy="523220"/>
          </a:xfrm>
          <a:prstGeom prst="rect">
            <a:avLst/>
          </a:prstGeom>
          <a:noFill/>
        </p:spPr>
        <p:txBody>
          <a:bodyPr wrap="none" rtlCol="0">
            <a:spAutoFit/>
          </a:bodyPr>
          <a:lstStyle/>
          <a:p>
            <a:r>
              <a:rPr lang="en-US" sz="2800" dirty="0" smtClean="0"/>
              <a:t>Student</a:t>
            </a:r>
            <a:endParaRPr lang="en-US" sz="2800" dirty="0"/>
          </a:p>
        </p:txBody>
      </p:sp>
      <p:sp>
        <p:nvSpPr>
          <p:cNvPr id="7" name="TextBox 6"/>
          <p:cNvSpPr txBox="1"/>
          <p:nvPr/>
        </p:nvSpPr>
        <p:spPr>
          <a:xfrm>
            <a:off x="3270041" y="5725180"/>
            <a:ext cx="2183611" cy="523220"/>
          </a:xfrm>
          <a:prstGeom prst="rect">
            <a:avLst/>
          </a:prstGeom>
          <a:noFill/>
        </p:spPr>
        <p:txBody>
          <a:bodyPr wrap="none" rtlCol="0">
            <a:spAutoFit/>
          </a:bodyPr>
          <a:lstStyle/>
          <a:p>
            <a:r>
              <a:rPr lang="en-US" sz="2800" dirty="0" smtClean="0"/>
              <a:t>Model = Ideal</a:t>
            </a:r>
            <a:endParaRPr lang="en-US" sz="2800" dirty="0"/>
          </a:p>
        </p:txBody>
      </p:sp>
      <p:sp>
        <p:nvSpPr>
          <p:cNvPr id="4" name="Donut 3"/>
          <p:cNvSpPr/>
          <p:nvPr/>
        </p:nvSpPr>
        <p:spPr>
          <a:xfrm>
            <a:off x="3270041" y="5181600"/>
            <a:ext cx="2183611" cy="1600199"/>
          </a:xfrm>
          <a:prstGeom prst="donut">
            <a:avLst>
              <a:gd name="adj" fmla="val 408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p:cNvCxnSpPr>
            <a:stCxn id="4" idx="1"/>
            <a:endCxn id="4" idx="5"/>
          </p:cNvCxnSpPr>
          <p:nvPr/>
        </p:nvCxnSpPr>
        <p:spPr>
          <a:xfrm>
            <a:off x="3589823" y="5415944"/>
            <a:ext cx="1544047" cy="1131511"/>
          </a:xfrm>
          <a:prstGeom prst="line">
            <a:avLst/>
          </a:prstGeom>
          <a:ln w="88900">
            <a:solidFill>
              <a:srgbClr val="FF0000">
                <a:alpha val="84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86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685800"/>
            <a:ext cx="2977097" cy="584775"/>
          </a:xfrm>
          <a:prstGeom prst="rect">
            <a:avLst/>
          </a:prstGeom>
          <a:noFill/>
        </p:spPr>
        <p:txBody>
          <a:bodyPr wrap="none" rtlCol="0">
            <a:spAutoFit/>
          </a:bodyPr>
          <a:lstStyle/>
          <a:p>
            <a:r>
              <a:rPr lang="en-US" sz="3200" dirty="0" smtClean="0"/>
              <a:t>Fun with Models</a:t>
            </a:r>
            <a:endParaRPr lang="en-US" sz="3200" dirty="0"/>
          </a:p>
        </p:txBody>
      </p:sp>
      <p:sp>
        <p:nvSpPr>
          <p:cNvPr id="3" name="TextBox 2"/>
          <p:cNvSpPr txBox="1"/>
          <p:nvPr/>
        </p:nvSpPr>
        <p:spPr>
          <a:xfrm>
            <a:off x="851983" y="1991380"/>
            <a:ext cx="3706336" cy="3600986"/>
          </a:xfrm>
          <a:prstGeom prst="rect">
            <a:avLst/>
          </a:prstGeom>
          <a:noFill/>
        </p:spPr>
        <p:txBody>
          <a:bodyPr wrap="none" rtlCol="0">
            <a:spAutoFit/>
          </a:bodyPr>
          <a:lstStyle/>
          <a:p>
            <a:r>
              <a:rPr lang="en-US" sz="2800" dirty="0" smtClean="0"/>
              <a:t>Software Process Model</a:t>
            </a:r>
          </a:p>
          <a:p>
            <a:r>
              <a:rPr lang="en-US" sz="2400" dirty="0" smtClean="0"/>
              <a:t>   Waterfall</a:t>
            </a:r>
          </a:p>
          <a:p>
            <a:r>
              <a:rPr lang="en-US" sz="2400" dirty="0"/>
              <a:t> </a:t>
            </a:r>
            <a:r>
              <a:rPr lang="en-US" sz="2400" dirty="0" smtClean="0"/>
              <a:t>  Prototype</a:t>
            </a:r>
          </a:p>
          <a:p>
            <a:r>
              <a:rPr lang="en-US" sz="2400" dirty="0"/>
              <a:t> </a:t>
            </a:r>
            <a:r>
              <a:rPr lang="en-US" sz="2400" dirty="0" smtClean="0"/>
              <a:t>  Spiral</a:t>
            </a:r>
          </a:p>
          <a:p>
            <a:endParaRPr lang="en-US" sz="2800" dirty="0"/>
          </a:p>
          <a:p>
            <a:r>
              <a:rPr lang="en-US" sz="2800" dirty="0" smtClean="0"/>
              <a:t>Architecture Model</a:t>
            </a:r>
          </a:p>
          <a:p>
            <a:r>
              <a:rPr lang="en-US" sz="2400" dirty="0"/>
              <a:t> </a:t>
            </a:r>
            <a:r>
              <a:rPr lang="en-US" sz="2400" dirty="0" smtClean="0"/>
              <a:t>  Layered</a:t>
            </a:r>
          </a:p>
          <a:p>
            <a:r>
              <a:rPr lang="en-US" sz="2400" dirty="0"/>
              <a:t> </a:t>
            </a:r>
            <a:r>
              <a:rPr lang="en-US" sz="2400" dirty="0" smtClean="0"/>
              <a:t>  Client Server</a:t>
            </a:r>
          </a:p>
          <a:p>
            <a:r>
              <a:rPr lang="en-US" sz="2400" dirty="0"/>
              <a:t> </a:t>
            </a:r>
            <a:r>
              <a:rPr lang="en-US" sz="2400" dirty="0" smtClean="0"/>
              <a:t>  Model View Controller</a:t>
            </a:r>
            <a:endParaRPr lang="en-US" sz="2400" dirty="0"/>
          </a:p>
        </p:txBody>
      </p:sp>
      <p:sp>
        <p:nvSpPr>
          <p:cNvPr id="7" name="TextBox 6"/>
          <p:cNvSpPr txBox="1"/>
          <p:nvPr/>
        </p:nvSpPr>
        <p:spPr>
          <a:xfrm>
            <a:off x="1905000" y="1272570"/>
            <a:ext cx="5223289" cy="523220"/>
          </a:xfrm>
          <a:prstGeom prst="rect">
            <a:avLst/>
          </a:prstGeom>
          <a:noFill/>
        </p:spPr>
        <p:txBody>
          <a:bodyPr wrap="none" rtlCol="0">
            <a:spAutoFit/>
          </a:bodyPr>
          <a:lstStyle/>
          <a:p>
            <a:r>
              <a:rPr lang="en-US" sz="2800" dirty="0" smtClean="0"/>
              <a:t>Model = Simplified Representation</a:t>
            </a:r>
            <a:endParaRPr lang="en-US" sz="2800" dirty="0"/>
          </a:p>
        </p:txBody>
      </p:sp>
      <p:pic>
        <p:nvPicPr>
          <p:cNvPr id="3074" name="Picture 2" descr="http://cdn.speedhunters.com/wp-content/uploads/2008/05/model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752600"/>
            <a:ext cx="2658910" cy="199540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1.bp.blogspot.com/-FY6uuaxJ5_g/TsXTs-krTsI/AAAAAAAAACk/CsygO-rJaww/s1600/Figur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874874"/>
            <a:ext cx="4038600" cy="2830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84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685800"/>
            <a:ext cx="2977097" cy="584775"/>
          </a:xfrm>
          <a:prstGeom prst="rect">
            <a:avLst/>
          </a:prstGeom>
          <a:noFill/>
        </p:spPr>
        <p:txBody>
          <a:bodyPr wrap="none" rtlCol="0">
            <a:spAutoFit/>
          </a:bodyPr>
          <a:lstStyle/>
          <a:p>
            <a:r>
              <a:rPr lang="en-US" sz="3200" dirty="0" smtClean="0"/>
              <a:t>Fun with Models</a:t>
            </a:r>
            <a:endParaRPr lang="en-US" sz="3200" dirty="0"/>
          </a:p>
        </p:txBody>
      </p:sp>
      <p:sp>
        <p:nvSpPr>
          <p:cNvPr id="3" name="TextBox 2"/>
          <p:cNvSpPr txBox="1"/>
          <p:nvPr/>
        </p:nvSpPr>
        <p:spPr>
          <a:xfrm>
            <a:off x="4782579" y="2286000"/>
            <a:ext cx="4031873" cy="2862322"/>
          </a:xfrm>
          <a:prstGeom prst="rect">
            <a:avLst/>
          </a:prstGeom>
          <a:noFill/>
        </p:spPr>
        <p:txBody>
          <a:bodyPr wrap="none" rtlCol="0">
            <a:spAutoFit/>
          </a:bodyPr>
          <a:lstStyle/>
          <a:p>
            <a:r>
              <a:rPr lang="en-US" sz="2000" dirty="0" smtClean="0">
                <a:latin typeface="Courier New" pitchFamily="49" charset="0"/>
                <a:cs typeface="Courier New" pitchFamily="49" charset="0"/>
              </a:rPr>
              <a:t>public class Elephant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weight;    // in kg</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String name;</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Species </a:t>
            </a:r>
            <a:r>
              <a:rPr lang="en-US" sz="2000" dirty="0" err="1" smtClean="0">
                <a:latin typeface="Courier New" pitchFamily="49" charset="0"/>
                <a:cs typeface="Courier New" pitchFamily="49" charset="0"/>
              </a:rPr>
              <a:t>species</a:t>
            </a:r>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public void forage()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 .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p>
          <a:p>
            <a:r>
              <a:rPr lang="en-US" sz="2000" dirty="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7" name="TextBox 6"/>
          <p:cNvSpPr txBox="1"/>
          <p:nvPr/>
        </p:nvSpPr>
        <p:spPr>
          <a:xfrm>
            <a:off x="1905000" y="1272570"/>
            <a:ext cx="5223289" cy="523220"/>
          </a:xfrm>
          <a:prstGeom prst="rect">
            <a:avLst/>
          </a:prstGeom>
          <a:noFill/>
        </p:spPr>
        <p:txBody>
          <a:bodyPr wrap="none" rtlCol="0">
            <a:spAutoFit/>
          </a:bodyPr>
          <a:lstStyle/>
          <a:p>
            <a:r>
              <a:rPr lang="en-US" sz="2800" dirty="0" smtClean="0"/>
              <a:t>Model = Simplified Representation</a:t>
            </a:r>
            <a:endParaRPr lang="en-US" sz="2800" dirty="0"/>
          </a:p>
        </p:txBody>
      </p:sp>
      <p:pic>
        <p:nvPicPr>
          <p:cNvPr id="6146" name="Picture 2" descr="http://www.thegreenhead.com/imgs/massive-backyard-elephant-statu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819" y="2133600"/>
            <a:ext cx="3933825" cy="393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55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99457"/>
            <a:ext cx="8238602" cy="4339650"/>
          </a:xfrm>
          <a:prstGeom prst="rect">
            <a:avLst/>
          </a:prstGeom>
          <a:noFill/>
        </p:spPr>
        <p:txBody>
          <a:bodyPr wrap="none" rtlCol="0">
            <a:spAutoFit/>
          </a:bodyPr>
          <a:lstStyle/>
          <a:p>
            <a:r>
              <a:rPr lang="en-US" sz="2400" dirty="0" smtClean="0"/>
              <a:t>                    </a:t>
            </a:r>
            <a:r>
              <a:rPr lang="en-US" sz="2400" b="1" dirty="0" smtClean="0"/>
              <a:t>How to choose a Software Process Model?</a:t>
            </a:r>
          </a:p>
          <a:p>
            <a:endParaRPr lang="en-US" sz="2400" dirty="0" smtClean="0"/>
          </a:p>
          <a:p>
            <a:endParaRPr lang="en-US" sz="2400" dirty="0"/>
          </a:p>
          <a:p>
            <a:r>
              <a:rPr lang="en-US" sz="2400" dirty="0" smtClean="0"/>
              <a:t>A Software Process Model can be thought of</a:t>
            </a:r>
          </a:p>
          <a:p>
            <a:endParaRPr lang="en-US" sz="2400" dirty="0"/>
          </a:p>
          <a:p>
            <a:r>
              <a:rPr lang="en-US" sz="2800" dirty="0" smtClean="0"/>
              <a:t>“prescriptively” – providing rules to follow in the future</a:t>
            </a:r>
          </a:p>
          <a:p>
            <a:endParaRPr lang="en-US" sz="2400" dirty="0"/>
          </a:p>
          <a:p>
            <a:r>
              <a:rPr lang="en-US" sz="2400" dirty="0"/>
              <a:t>o</a:t>
            </a:r>
            <a:r>
              <a:rPr lang="en-US" sz="2400" dirty="0" smtClean="0"/>
              <a:t>r</a:t>
            </a:r>
          </a:p>
          <a:p>
            <a:endParaRPr lang="en-US" sz="2400" dirty="0"/>
          </a:p>
          <a:p>
            <a:r>
              <a:rPr lang="en-US" sz="2800" dirty="0" smtClean="0"/>
              <a:t>“descriptively” – serving to describe or characterize </a:t>
            </a:r>
          </a:p>
          <a:p>
            <a:r>
              <a:rPr lang="en-US" sz="2800" dirty="0"/>
              <a:t> </a:t>
            </a:r>
            <a:r>
              <a:rPr lang="en-US" sz="2800" dirty="0" smtClean="0"/>
              <a:t>                             what has happened in the past</a:t>
            </a:r>
            <a:endParaRPr lang="en-US" sz="2000" dirty="0"/>
          </a:p>
        </p:txBody>
      </p:sp>
    </p:spTree>
    <p:extLst>
      <p:ext uri="{BB962C8B-B14F-4D97-AF65-F5344CB8AC3E}">
        <p14:creationId xmlns:p14="http://schemas.microsoft.com/office/powerpoint/2010/main" val="735570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7799" y="762000"/>
            <a:ext cx="6543201" cy="584775"/>
          </a:xfrm>
          <a:prstGeom prst="rect">
            <a:avLst/>
          </a:prstGeom>
          <a:noFill/>
        </p:spPr>
        <p:txBody>
          <a:bodyPr wrap="none" rtlCol="0">
            <a:spAutoFit/>
          </a:bodyPr>
          <a:lstStyle/>
          <a:p>
            <a:r>
              <a:rPr lang="en-US" sz="3200" dirty="0" smtClean="0"/>
              <a:t>The Waterfall Software Process Model</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0"/>
            <a:ext cx="5695950" cy="4631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9797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5538</TotalTime>
  <Words>684</Words>
  <Application>Microsoft Office PowerPoint</Application>
  <PresentationFormat>On-screen Show (4:3)</PresentationFormat>
  <Paragraphs>150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Informatics 43 – April 26, 2016</vt:lpstr>
      <vt:lpstr>Announcements</vt:lpstr>
      <vt:lpstr>Announcements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Informatics 43 – April 2, 2013</dc:title>
  <dc:creator>Frost,Dan</dc:creator>
  <cp:lastModifiedBy>Frost,Dan</cp:lastModifiedBy>
  <cp:revision>112</cp:revision>
  <dcterms:created xsi:type="dcterms:W3CDTF">2013-03-30T19:26:03Z</dcterms:created>
  <dcterms:modified xsi:type="dcterms:W3CDTF">2016-04-26T15:42:43Z</dcterms:modified>
</cp:coreProperties>
</file>