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9" r:id="rId3"/>
    <p:sldId id="277" r:id="rId4"/>
    <p:sldId id="300" r:id="rId5"/>
    <p:sldId id="280" r:id="rId6"/>
    <p:sldId id="285" r:id="rId7"/>
    <p:sldId id="301" r:id="rId8"/>
    <p:sldId id="286" r:id="rId9"/>
    <p:sldId id="297" r:id="rId10"/>
    <p:sldId id="287" r:id="rId11"/>
    <p:sldId id="288" r:id="rId12"/>
    <p:sldId id="289" r:id="rId13"/>
    <p:sldId id="298" r:id="rId14"/>
    <p:sldId id="295" r:id="rId15"/>
    <p:sldId id="29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649" autoAdjust="0"/>
  </p:normalViewPr>
  <p:slideViewPr>
    <p:cSldViewPr>
      <p:cViewPr>
        <p:scale>
          <a:sx n="88" d="100"/>
          <a:sy n="88" d="100"/>
        </p:scale>
        <p:origin x="-720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33894-7552-4CC1-B35B-198DDD1894E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78C0-114B-4D6B-B08D-FBBCC35C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D772-544D-4374-974A-97FDC031251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– April 19,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8146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Programming-centric Software Process Model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329488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4914" y="1796534"/>
            <a:ext cx="3154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3"/>
                </a:solidFill>
              </a:rPr>
              <a:t>Application domain problem</a:t>
            </a:r>
            <a:endParaRPr lang="en-US" sz="2000" dirty="0">
              <a:solidFill>
                <a:schemeClr val="accent3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676400" y="2057400"/>
            <a:ext cx="228600" cy="457200"/>
          </a:xfrm>
          <a:prstGeom prst="straightConnector1">
            <a:avLst/>
          </a:prstGeom>
          <a:ln w="127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34000" y="4800600"/>
            <a:ext cx="2296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Programming problem</a:t>
            </a:r>
            <a:endParaRPr lang="en-US" dirty="0">
              <a:solidFill>
                <a:schemeClr val="accent3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4835327" y="3886200"/>
            <a:ext cx="955873" cy="914400"/>
          </a:xfrm>
          <a:prstGeom prst="straightConnector1">
            <a:avLst/>
          </a:prstGeom>
          <a:ln w="127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096000" y="3886200"/>
            <a:ext cx="228600" cy="914400"/>
          </a:xfrm>
          <a:prstGeom prst="straightConnector1">
            <a:avLst/>
          </a:prstGeom>
          <a:ln w="127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43000" y="5169932"/>
            <a:ext cx="2786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Figure 4.1  </a:t>
            </a:r>
            <a:r>
              <a:rPr lang="en-US" dirty="0" smtClean="0"/>
              <a:t>A simple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7799" y="762000"/>
            <a:ext cx="6543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Waterfall Software Process Model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695950" cy="4631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43000" y="5486400"/>
            <a:ext cx="2885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Figure 4.2  </a:t>
            </a:r>
            <a:r>
              <a:rPr lang="en-US" dirty="0" smtClean="0"/>
              <a:t>A waterfall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9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0"/>
            <a:ext cx="63062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Incremental Software Process Model</a:t>
            </a:r>
            <a:endParaRPr 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943350" cy="462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213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762000"/>
            <a:ext cx="2285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Spiral Model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51625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71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490" y="696685"/>
            <a:ext cx="7433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Mythical </a:t>
            </a:r>
            <a:r>
              <a:rPr lang="en-US" sz="3200" dirty="0" smtClean="0"/>
              <a:t>Man-Month, Frederick Brooks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8149" y="1600200"/>
            <a:ext cx="7620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Causes for scheduling disasters: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We expect that all will go well.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We confuse effort with progress, and think that people and months are interchangeable.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Managers are often insufficiently stubborn.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Schedule progress is poorly monitored.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When schedule slippage is recognized, more people are added.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algn="ctr"/>
            <a:r>
              <a:rPr lang="en-US" sz="2800" dirty="0" err="1" smtClean="0"/>
              <a:t>Brooks’s</a:t>
            </a:r>
            <a:r>
              <a:rPr lang="en-US" sz="2800" dirty="0" smtClean="0"/>
              <a:t> Law:</a:t>
            </a:r>
          </a:p>
          <a:p>
            <a:endParaRPr lang="en-US" sz="2000" dirty="0"/>
          </a:p>
          <a:p>
            <a:r>
              <a:rPr lang="en-US" sz="2400" i="1" dirty="0" smtClean="0"/>
              <a:t>Adding manpower to a late software project makes it later.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287839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85800"/>
            <a:ext cx="4464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Mythical Man-Month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08149" y="16002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Why is the man-month as a unit for measuring the size of a job a dangerous and deceptive myth?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3156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 on </a:t>
            </a:r>
            <a:r>
              <a:rPr lang="en-US" dirty="0" smtClean="0"/>
              <a:t>Thursday, April 21</a:t>
            </a:r>
            <a:endParaRPr lang="en-US" dirty="0" smtClean="0"/>
          </a:p>
          <a:p>
            <a:pPr lvl="1"/>
            <a:r>
              <a:rPr lang="en-US" dirty="0" smtClean="0"/>
              <a:t>Closed book, closed notes, bring pen/pencil</a:t>
            </a:r>
          </a:p>
          <a:p>
            <a:pPr lvl="1"/>
            <a:r>
              <a:rPr lang="en-US" dirty="0" smtClean="0"/>
              <a:t>Questions available on </a:t>
            </a:r>
            <a:r>
              <a:rPr lang="en-US" dirty="0" smtClean="0"/>
              <a:t>web page</a:t>
            </a:r>
            <a:endParaRPr lang="en-US" dirty="0" smtClean="0"/>
          </a:p>
          <a:p>
            <a:pPr lvl="1"/>
            <a:r>
              <a:rPr lang="en-US" dirty="0" smtClean="0"/>
              <a:t>Special seating plan</a:t>
            </a:r>
          </a:p>
          <a:p>
            <a:r>
              <a:rPr lang="en-US" dirty="0" smtClean="0"/>
              <a:t>Lectures are recorded with UCI Replay</a:t>
            </a:r>
          </a:p>
          <a:p>
            <a:r>
              <a:rPr lang="en-US" dirty="0" smtClean="0"/>
              <a:t>No discussions this Friday</a:t>
            </a:r>
          </a:p>
          <a:p>
            <a:r>
              <a:rPr lang="en-US" dirty="0" smtClean="0"/>
              <a:t>Readings for next Tuesday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82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762000"/>
            <a:ext cx="5294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Software Engineering?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524000"/>
            <a:ext cx="66213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Informatics 43: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process of constructing software.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Phases of development other than programming.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Principles and qualities of enduring value.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3307140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Also of interest: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Managing software development teams.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Making money – business models.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Software’s impact on users, organizations, and society.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 rot="20707156">
            <a:off x="2666164" y="4925535"/>
            <a:ext cx="6434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Straight outta Week 1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037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762000"/>
            <a:ext cx="5294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is Software Engineering?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524000"/>
            <a:ext cx="662136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Informatics 43: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u="sng" dirty="0" smtClean="0"/>
              <a:t>The process of constructing software</a:t>
            </a:r>
            <a:r>
              <a:rPr lang="en-US" sz="24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Phases of development other than programming.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Principles and qualities of enduring value.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3307140"/>
            <a:ext cx="571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Also of interest: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Managing software development teams.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Making money – business models.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Software’s impact on users, organizations, and society.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 rot="20707156">
            <a:off x="2666164" y="4925535"/>
            <a:ext cx="6434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Straight outta Week 1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637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14399"/>
            <a:ext cx="7164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The Process of Constructing Software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2209800"/>
            <a:ext cx="384740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Software Process </a:t>
            </a:r>
            <a:r>
              <a:rPr lang="en-US" sz="2800" u="sng" dirty="0" smtClean="0"/>
              <a:t>Models</a:t>
            </a:r>
          </a:p>
          <a:p>
            <a:endParaRPr lang="en-US" sz="2800" dirty="0"/>
          </a:p>
          <a:p>
            <a:r>
              <a:rPr lang="en-US" sz="2800" dirty="0" smtClean="0"/>
              <a:t>The Software Lifecycle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614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63959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Process of Constructing Software</a:t>
            </a:r>
          </a:p>
          <a:p>
            <a:r>
              <a:rPr lang="en-US" sz="3200" dirty="0" smtClean="0"/>
              <a:t>The Process of Dining at a Restaurant</a:t>
            </a:r>
            <a:endParaRPr lang="en-US" sz="3200" dirty="0"/>
          </a:p>
        </p:txBody>
      </p:sp>
      <p:sp>
        <p:nvSpPr>
          <p:cNvPr id="4" name="Freeform 3"/>
          <p:cNvSpPr/>
          <p:nvPr/>
        </p:nvSpPr>
        <p:spPr>
          <a:xfrm>
            <a:off x="7669807" y="982369"/>
            <a:ext cx="712204" cy="848115"/>
          </a:xfrm>
          <a:custGeom>
            <a:avLst/>
            <a:gdLst>
              <a:gd name="connsiteX0" fmla="*/ 48164 w 712204"/>
              <a:gd name="connsiteY0" fmla="*/ 215060 h 848115"/>
              <a:gd name="connsiteX1" fmla="*/ 396507 w 712204"/>
              <a:gd name="connsiteY1" fmla="*/ 8231 h 848115"/>
              <a:gd name="connsiteX2" fmla="*/ 712193 w 712204"/>
              <a:gd name="connsiteY2" fmla="*/ 465431 h 848115"/>
              <a:gd name="connsiteX3" fmla="*/ 385622 w 712204"/>
              <a:gd name="connsiteY3" fmla="*/ 835545 h 848115"/>
              <a:gd name="connsiteX4" fmla="*/ 37279 w 712204"/>
              <a:gd name="connsiteY4" fmla="*/ 759345 h 848115"/>
              <a:gd name="connsiteX5" fmla="*/ 26393 w 712204"/>
              <a:gd name="connsiteY5" fmla="*/ 737574 h 848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2204" h="848115">
                <a:moveTo>
                  <a:pt x="48164" y="215060"/>
                </a:moveTo>
                <a:cubicBezTo>
                  <a:pt x="167000" y="90781"/>
                  <a:pt x="285836" y="-33497"/>
                  <a:pt x="396507" y="8231"/>
                </a:cubicBezTo>
                <a:cubicBezTo>
                  <a:pt x="507178" y="49959"/>
                  <a:pt x="714007" y="327545"/>
                  <a:pt x="712193" y="465431"/>
                </a:cubicBezTo>
                <a:cubicBezTo>
                  <a:pt x="710379" y="603317"/>
                  <a:pt x="498108" y="786559"/>
                  <a:pt x="385622" y="835545"/>
                </a:cubicBezTo>
                <a:cubicBezTo>
                  <a:pt x="273136" y="884531"/>
                  <a:pt x="97150" y="775673"/>
                  <a:pt x="37279" y="759345"/>
                </a:cubicBezTo>
                <a:cubicBezTo>
                  <a:pt x="-22592" y="743017"/>
                  <a:pt x="1900" y="740295"/>
                  <a:pt x="26393" y="737574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3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63959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Process of Constructing Software</a:t>
            </a:r>
          </a:p>
          <a:p>
            <a:r>
              <a:rPr lang="en-US" sz="3200" dirty="0" smtClean="0"/>
              <a:t>The Process of Dining at a Restaurant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2209800"/>
            <a:ext cx="491653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Activities (in alphabetical order):</a:t>
            </a:r>
          </a:p>
          <a:p>
            <a:endParaRPr lang="en-US" sz="2800" dirty="0"/>
          </a:p>
          <a:p>
            <a:r>
              <a:rPr lang="en-US" sz="2800" dirty="0" smtClean="0"/>
              <a:t>Eat</a:t>
            </a:r>
          </a:p>
          <a:p>
            <a:r>
              <a:rPr lang="en-US" sz="2800" dirty="0" smtClean="0"/>
              <a:t>Pay</a:t>
            </a:r>
          </a:p>
          <a:p>
            <a:r>
              <a:rPr lang="en-US" sz="2800" dirty="0" smtClean="0"/>
              <a:t>Select</a:t>
            </a:r>
          </a:p>
          <a:p>
            <a:r>
              <a:rPr lang="en-US" sz="2800" dirty="0" smtClean="0"/>
              <a:t>Serve</a:t>
            </a:r>
            <a:endParaRPr lang="en-US" sz="2800" dirty="0"/>
          </a:p>
        </p:txBody>
      </p:sp>
      <p:sp>
        <p:nvSpPr>
          <p:cNvPr id="4" name="Freeform 3"/>
          <p:cNvSpPr/>
          <p:nvPr/>
        </p:nvSpPr>
        <p:spPr>
          <a:xfrm>
            <a:off x="7669807" y="982369"/>
            <a:ext cx="712204" cy="848115"/>
          </a:xfrm>
          <a:custGeom>
            <a:avLst/>
            <a:gdLst>
              <a:gd name="connsiteX0" fmla="*/ 48164 w 712204"/>
              <a:gd name="connsiteY0" fmla="*/ 215060 h 848115"/>
              <a:gd name="connsiteX1" fmla="*/ 396507 w 712204"/>
              <a:gd name="connsiteY1" fmla="*/ 8231 h 848115"/>
              <a:gd name="connsiteX2" fmla="*/ 712193 w 712204"/>
              <a:gd name="connsiteY2" fmla="*/ 465431 h 848115"/>
              <a:gd name="connsiteX3" fmla="*/ 385622 w 712204"/>
              <a:gd name="connsiteY3" fmla="*/ 835545 h 848115"/>
              <a:gd name="connsiteX4" fmla="*/ 37279 w 712204"/>
              <a:gd name="connsiteY4" fmla="*/ 759345 h 848115"/>
              <a:gd name="connsiteX5" fmla="*/ 26393 w 712204"/>
              <a:gd name="connsiteY5" fmla="*/ 737574 h 848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2204" h="848115">
                <a:moveTo>
                  <a:pt x="48164" y="215060"/>
                </a:moveTo>
                <a:cubicBezTo>
                  <a:pt x="167000" y="90781"/>
                  <a:pt x="285836" y="-33497"/>
                  <a:pt x="396507" y="8231"/>
                </a:cubicBezTo>
                <a:cubicBezTo>
                  <a:pt x="507178" y="49959"/>
                  <a:pt x="714007" y="327545"/>
                  <a:pt x="712193" y="465431"/>
                </a:cubicBezTo>
                <a:cubicBezTo>
                  <a:pt x="710379" y="603317"/>
                  <a:pt x="498108" y="786559"/>
                  <a:pt x="385622" y="835545"/>
                </a:cubicBezTo>
                <a:cubicBezTo>
                  <a:pt x="273136" y="884531"/>
                  <a:pt x="97150" y="775673"/>
                  <a:pt x="37279" y="759345"/>
                </a:cubicBezTo>
                <a:cubicBezTo>
                  <a:pt x="-22592" y="743017"/>
                  <a:pt x="1900" y="740295"/>
                  <a:pt x="26393" y="737574"/>
                </a:cubicBezTo>
              </a:path>
            </a:pathLst>
          </a:custGeom>
          <a:noFill/>
          <a:ln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4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87286"/>
              </p:ext>
            </p:extLst>
          </p:nvPr>
        </p:nvGraphicFramePr>
        <p:xfrm>
          <a:off x="838200" y="1600200"/>
          <a:ext cx="7010400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  <a:gridCol w="1577340"/>
                <a:gridCol w="36804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Restaurant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Type of Restaurant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Order of Activities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90800" y="533400"/>
            <a:ext cx="3771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Eat, Pay, Select, Serve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91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14400"/>
            <a:ext cx="636648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 just modeled</a:t>
            </a:r>
          </a:p>
          <a:p>
            <a:r>
              <a:rPr lang="en-US" sz="3200" dirty="0" smtClean="0"/>
              <a:t>The Process of Dining at a Restaurant</a:t>
            </a:r>
          </a:p>
          <a:p>
            <a:endParaRPr lang="en-US" sz="3200" dirty="0"/>
          </a:p>
          <a:p>
            <a:r>
              <a:rPr lang="en-US" sz="3200" dirty="0" smtClean="0"/>
              <a:t>Was anything left out?</a:t>
            </a:r>
          </a:p>
          <a:p>
            <a:endParaRPr lang="en-US" sz="3200" dirty="0"/>
          </a:p>
          <a:p>
            <a:r>
              <a:rPr lang="en-US" sz="3200" dirty="0"/>
              <a:t>I</a:t>
            </a:r>
            <a:r>
              <a:rPr lang="en-US" sz="3200" dirty="0" smtClean="0"/>
              <a:t>s the model too simple?</a:t>
            </a:r>
          </a:p>
          <a:p>
            <a:endParaRPr lang="en-US" sz="3200" dirty="0"/>
          </a:p>
          <a:p>
            <a:r>
              <a:rPr lang="en-US" sz="3200" dirty="0" smtClean="0"/>
              <a:t>Is the model useful?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7694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4431</TotalTime>
  <Words>370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Informatics 43 – April 19, 2016</vt:lpstr>
      <vt:lpstr>Things to know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43 – April 2, 2013</dc:title>
  <dc:creator>Frost,Dan</dc:creator>
  <cp:lastModifiedBy>Frost,Dan</cp:lastModifiedBy>
  <cp:revision>117</cp:revision>
  <dcterms:created xsi:type="dcterms:W3CDTF">2013-03-30T19:26:03Z</dcterms:created>
  <dcterms:modified xsi:type="dcterms:W3CDTF">2016-04-19T15:45:21Z</dcterms:modified>
</cp:coreProperties>
</file>