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7" r:id="rId3"/>
    <p:sldId id="297" r:id="rId4"/>
    <p:sldId id="291" r:id="rId5"/>
    <p:sldId id="292" r:id="rId6"/>
    <p:sldId id="293" r:id="rId7"/>
    <p:sldId id="294" r:id="rId8"/>
    <p:sldId id="274" r:id="rId9"/>
    <p:sldId id="281" r:id="rId10"/>
    <p:sldId id="283" r:id="rId11"/>
    <p:sldId id="284" r:id="rId12"/>
    <p:sldId id="295" r:id="rId13"/>
    <p:sldId id="285" r:id="rId14"/>
    <p:sldId id="296" r:id="rId15"/>
    <p:sldId id="286" r:id="rId16"/>
    <p:sldId id="287" r:id="rId17"/>
    <p:sldId id="288"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720" y="-6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33894-7552-4CC1-B35B-198DDD1894EF}" type="datetimeFigureOut">
              <a:rPr lang="en-US" smtClean="0"/>
              <a:t>4/17/2016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078C0-114B-4D6B-B08D-FBBCC35C423F}" type="slidenum">
              <a:rPr lang="en-US" smtClean="0"/>
              <a:t>‹#›</a:t>
            </a:fld>
            <a:endParaRPr lang="en-US"/>
          </a:p>
        </p:txBody>
      </p:sp>
    </p:spTree>
    <p:extLst>
      <p:ext uri="{BB962C8B-B14F-4D97-AF65-F5344CB8AC3E}">
        <p14:creationId xmlns:p14="http://schemas.microsoft.com/office/powerpoint/2010/main" val="3335510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373067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13416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05996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30567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AD772-544D-4374-974A-97FDC031251A}"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07092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AD772-544D-4374-974A-97FDC031251A}"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425017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AD772-544D-4374-974A-97FDC031251A}" type="datetimeFigureOut">
              <a:rPr lang="en-US" smtClean="0"/>
              <a:t>4/17/2016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23426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AD772-544D-4374-974A-97FDC031251A}" type="datetimeFigureOut">
              <a:rPr lang="en-US" smtClean="0"/>
              <a:t>4/17/2016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88566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AD772-544D-4374-974A-97FDC031251A}" type="datetimeFigureOut">
              <a:rPr lang="en-US" smtClean="0"/>
              <a:t>4/17/2016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27175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D772-544D-4374-974A-97FDC031251A}"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74872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D772-544D-4374-974A-97FDC031251A}"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65659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AD772-544D-4374-974A-97FDC031251A}" type="datetimeFigureOut">
              <a:rPr lang="en-US" smtClean="0"/>
              <a:t>4/17/2016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4B3F3-A2DA-4EDC-B6F8-93B30185BC85}" type="slidenum">
              <a:rPr lang="en-US" smtClean="0"/>
              <a:t>‹#›</a:t>
            </a:fld>
            <a:endParaRPr lang="en-US"/>
          </a:p>
        </p:txBody>
      </p:sp>
    </p:spTree>
    <p:extLst>
      <p:ext uri="{BB962C8B-B14F-4D97-AF65-F5344CB8AC3E}">
        <p14:creationId xmlns:p14="http://schemas.microsoft.com/office/powerpoint/2010/main" val="1214495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Informatics 43 – April 14, 2016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736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838197"/>
            <a:ext cx="6227218" cy="830997"/>
          </a:xfrm>
          <a:prstGeom prst="rect">
            <a:avLst/>
          </a:prstGeom>
          <a:noFill/>
        </p:spPr>
        <p:txBody>
          <a:bodyPr wrap="none" rtlCol="0">
            <a:spAutoFit/>
          </a:bodyPr>
          <a:lstStyle/>
          <a:p>
            <a:r>
              <a:rPr lang="en-US" sz="4800" dirty="0" smtClean="0"/>
              <a:t>What vs. How - example</a:t>
            </a:r>
            <a:endParaRPr lang="en-US" sz="4800" dirty="0"/>
          </a:p>
        </p:txBody>
      </p:sp>
      <p:sp>
        <p:nvSpPr>
          <p:cNvPr id="4" name="TextBox 3"/>
          <p:cNvSpPr txBox="1"/>
          <p:nvPr/>
        </p:nvSpPr>
        <p:spPr>
          <a:xfrm>
            <a:off x="1208609" y="2209800"/>
            <a:ext cx="7010400" cy="2246769"/>
          </a:xfrm>
          <a:prstGeom prst="rect">
            <a:avLst/>
          </a:prstGeom>
          <a:noFill/>
          <a:ln>
            <a:solidFill>
              <a:schemeClr val="accent1"/>
            </a:solidFill>
          </a:ln>
        </p:spPr>
        <p:txBody>
          <a:bodyPr wrap="square" rtlCol="0">
            <a:spAutoFit/>
          </a:bodyPr>
          <a:lstStyle/>
          <a:p>
            <a:r>
              <a:rPr lang="en-US" sz="2800" dirty="0" smtClean="0"/>
              <a:t>Suppose your client says, “With our current system, people are always complaining that the words on the screen are too hard to read.  We do have a lot of older and low-vision users.  Can you fix that?”</a:t>
            </a:r>
            <a:endParaRPr lang="en-US" sz="2800" dirty="0"/>
          </a:p>
        </p:txBody>
      </p:sp>
    </p:spTree>
    <p:extLst>
      <p:ext uri="{BB962C8B-B14F-4D97-AF65-F5344CB8AC3E}">
        <p14:creationId xmlns:p14="http://schemas.microsoft.com/office/powerpoint/2010/main" val="3496888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1752600"/>
            <a:ext cx="7721023"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752600" y="838195"/>
            <a:ext cx="6172200" cy="830997"/>
          </a:xfrm>
          <a:prstGeom prst="rect">
            <a:avLst/>
          </a:prstGeom>
          <a:noFill/>
        </p:spPr>
        <p:txBody>
          <a:bodyPr wrap="square" rtlCol="0">
            <a:spAutoFit/>
          </a:bodyPr>
          <a:lstStyle/>
          <a:p>
            <a:r>
              <a:rPr lang="en-US" sz="4800" dirty="0" smtClean="0"/>
              <a:t>A requirements process</a:t>
            </a:r>
            <a:endParaRPr lang="en-US" sz="4800" dirty="0"/>
          </a:p>
        </p:txBody>
      </p:sp>
    </p:spTree>
    <p:extLst>
      <p:ext uri="{BB962C8B-B14F-4D97-AF65-F5344CB8AC3E}">
        <p14:creationId xmlns:p14="http://schemas.microsoft.com/office/powerpoint/2010/main" val="2168977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1752600"/>
            <a:ext cx="7721023"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3657600" y="3200400"/>
            <a:ext cx="19812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52600" y="838195"/>
            <a:ext cx="6172200" cy="830997"/>
          </a:xfrm>
          <a:prstGeom prst="rect">
            <a:avLst/>
          </a:prstGeom>
          <a:noFill/>
        </p:spPr>
        <p:txBody>
          <a:bodyPr wrap="square" rtlCol="0">
            <a:spAutoFit/>
          </a:bodyPr>
          <a:lstStyle/>
          <a:p>
            <a:r>
              <a:rPr lang="en-US" sz="4800" dirty="0" smtClean="0"/>
              <a:t>A requirements process</a:t>
            </a:r>
            <a:endParaRPr lang="en-US" sz="4800" dirty="0"/>
          </a:p>
        </p:txBody>
      </p:sp>
    </p:spTree>
    <p:extLst>
      <p:ext uri="{BB962C8B-B14F-4D97-AF65-F5344CB8AC3E}">
        <p14:creationId xmlns:p14="http://schemas.microsoft.com/office/powerpoint/2010/main" val="2036925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838196"/>
            <a:ext cx="7696200" cy="830997"/>
          </a:xfrm>
          <a:prstGeom prst="rect">
            <a:avLst/>
          </a:prstGeom>
          <a:noFill/>
        </p:spPr>
        <p:txBody>
          <a:bodyPr wrap="square" rtlCol="0">
            <a:spAutoFit/>
          </a:bodyPr>
          <a:lstStyle/>
          <a:p>
            <a:r>
              <a:rPr lang="en-US" sz="4800" dirty="0" smtClean="0"/>
              <a:t>Prototyping for requirements</a:t>
            </a:r>
            <a:endParaRPr lang="en-US" sz="4800" dirty="0"/>
          </a:p>
        </p:txBody>
      </p:sp>
      <p:sp>
        <p:nvSpPr>
          <p:cNvPr id="5" name="TextBox 4"/>
          <p:cNvSpPr txBox="1"/>
          <p:nvPr/>
        </p:nvSpPr>
        <p:spPr>
          <a:xfrm>
            <a:off x="838200" y="2013857"/>
            <a:ext cx="7924800" cy="4524315"/>
          </a:xfrm>
          <a:prstGeom prst="rect">
            <a:avLst/>
          </a:prstGeom>
          <a:noFill/>
        </p:spPr>
        <p:txBody>
          <a:bodyPr wrap="square" rtlCol="0">
            <a:spAutoFit/>
          </a:bodyPr>
          <a:lstStyle/>
          <a:p>
            <a:pPr marL="457200" indent="-457200">
              <a:buFont typeface="Arial" pitchFamily="34" charset="0"/>
              <a:buChar char="•"/>
            </a:pPr>
            <a:r>
              <a:rPr lang="en-US" sz="3200" dirty="0" smtClean="0"/>
              <a:t>A </a:t>
            </a:r>
            <a:r>
              <a:rPr lang="en-US" sz="3200" i="1" dirty="0" smtClean="0"/>
              <a:t>prototype</a:t>
            </a:r>
            <a:r>
              <a:rPr lang="en-US" sz="3200" dirty="0" smtClean="0"/>
              <a:t> is a first or early version.</a:t>
            </a:r>
          </a:p>
          <a:p>
            <a:pPr marL="457200" indent="-457200">
              <a:buFont typeface="Arial" pitchFamily="34" charset="0"/>
              <a:buChar char="•"/>
            </a:pPr>
            <a:r>
              <a:rPr lang="en-US" sz="3200" dirty="0" smtClean="0"/>
              <a:t>A </a:t>
            </a:r>
            <a:r>
              <a:rPr lang="en-US" sz="3200" i="1" dirty="0" smtClean="0"/>
              <a:t>prototype</a:t>
            </a:r>
            <a:r>
              <a:rPr lang="en-US" sz="3200" dirty="0" smtClean="0"/>
              <a:t> is a model.</a:t>
            </a:r>
          </a:p>
          <a:p>
            <a:pPr marL="457200" indent="-457200">
              <a:buFont typeface="Arial" pitchFamily="34" charset="0"/>
              <a:buChar char="•"/>
            </a:pPr>
            <a:r>
              <a:rPr lang="en-US" sz="3200" dirty="0"/>
              <a:t>Software is invisible</a:t>
            </a:r>
            <a:r>
              <a:rPr lang="en-US" sz="3200" dirty="0" smtClean="0"/>
              <a:t>.  (Brooks)</a:t>
            </a:r>
            <a:endParaRPr lang="en-US" sz="3200" dirty="0"/>
          </a:p>
          <a:p>
            <a:pPr marL="457200" indent="-457200">
              <a:buFont typeface="Arial" pitchFamily="34" charset="0"/>
              <a:buChar char="•"/>
            </a:pPr>
            <a:r>
              <a:rPr lang="en-US" sz="3200" dirty="0" smtClean="0"/>
              <a:t>A prototype helps people see (understand) the requirements.</a:t>
            </a:r>
          </a:p>
          <a:p>
            <a:pPr marL="457200" indent="-457200">
              <a:buFont typeface="Arial" pitchFamily="34" charset="0"/>
              <a:buChar char="•"/>
            </a:pPr>
            <a:r>
              <a:rPr lang="en-US" sz="3200" dirty="0" smtClean="0"/>
              <a:t>What should be prototyped?</a:t>
            </a:r>
          </a:p>
          <a:p>
            <a:pPr marL="457200" indent="-457200">
              <a:buFont typeface="Arial" pitchFamily="34" charset="0"/>
              <a:buChar char="•"/>
            </a:pPr>
            <a:r>
              <a:rPr lang="en-US" sz="3200" dirty="0" smtClean="0"/>
              <a:t>What happens to the prototype? – should it be thrown away?</a:t>
            </a:r>
          </a:p>
          <a:p>
            <a:endParaRPr lang="en-US" sz="3200" dirty="0"/>
          </a:p>
        </p:txBody>
      </p:sp>
    </p:spTree>
    <p:extLst>
      <p:ext uri="{BB962C8B-B14F-4D97-AF65-F5344CB8AC3E}">
        <p14:creationId xmlns:p14="http://schemas.microsoft.com/office/powerpoint/2010/main" val="3441879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670" y="1279738"/>
            <a:ext cx="6825330" cy="584775"/>
          </a:xfrm>
          <a:prstGeom prst="rect">
            <a:avLst/>
          </a:prstGeom>
          <a:noFill/>
        </p:spPr>
        <p:txBody>
          <a:bodyPr wrap="none" rtlCol="0">
            <a:spAutoFit/>
          </a:bodyPr>
          <a:lstStyle/>
          <a:p>
            <a:r>
              <a:rPr lang="en-US" sz="3200" dirty="0" smtClean="0"/>
              <a:t>Let’s talk about the midterm next week.</a:t>
            </a:r>
            <a:endParaRPr lang="en-US" sz="3200" dirty="0"/>
          </a:p>
        </p:txBody>
      </p:sp>
      <p:pic>
        <p:nvPicPr>
          <p:cNvPr id="1026" name="Picture 2" descr="http://greengaragedetroit.com/images/5/5b/Talk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83229"/>
            <a:ext cx="6753225" cy="472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69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838196"/>
            <a:ext cx="7810500" cy="830997"/>
          </a:xfrm>
          <a:prstGeom prst="rect">
            <a:avLst/>
          </a:prstGeom>
          <a:noFill/>
        </p:spPr>
        <p:txBody>
          <a:bodyPr wrap="square" rtlCol="0">
            <a:spAutoFit/>
          </a:bodyPr>
          <a:lstStyle/>
          <a:p>
            <a:r>
              <a:rPr lang="en-US" sz="4800" dirty="0" smtClean="0"/>
              <a:t>How to study in Informatics 43</a:t>
            </a:r>
            <a:endParaRPr lang="en-US" sz="4800" dirty="0"/>
          </a:p>
        </p:txBody>
      </p:sp>
      <p:sp>
        <p:nvSpPr>
          <p:cNvPr id="3" name="TextBox 2"/>
          <p:cNvSpPr txBox="1"/>
          <p:nvPr/>
        </p:nvSpPr>
        <p:spPr>
          <a:xfrm flipH="1">
            <a:off x="1188717" y="2362200"/>
            <a:ext cx="7117082" cy="2062103"/>
          </a:xfrm>
          <a:prstGeom prst="rect">
            <a:avLst/>
          </a:prstGeom>
          <a:noFill/>
        </p:spPr>
        <p:txBody>
          <a:bodyPr wrap="square" rtlCol="0">
            <a:spAutoFit/>
          </a:bodyPr>
          <a:lstStyle/>
          <a:p>
            <a:r>
              <a:rPr lang="en-US" sz="3200" dirty="0" smtClean="0"/>
              <a:t>Close reading of the textbook is required – even if it is boring.</a:t>
            </a:r>
          </a:p>
          <a:p>
            <a:endParaRPr lang="en-US" sz="3200" dirty="0"/>
          </a:p>
          <a:p>
            <a:r>
              <a:rPr lang="en-US" sz="3200" dirty="0" smtClean="0"/>
              <a:t>An example from p. 105:</a:t>
            </a:r>
            <a:endParaRPr lang="en-US" sz="3200" dirty="0"/>
          </a:p>
        </p:txBody>
      </p:sp>
    </p:spTree>
    <p:extLst>
      <p:ext uri="{BB962C8B-B14F-4D97-AF65-F5344CB8AC3E}">
        <p14:creationId xmlns:p14="http://schemas.microsoft.com/office/powerpoint/2010/main" val="3952002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838196"/>
            <a:ext cx="7810500" cy="830997"/>
          </a:xfrm>
          <a:prstGeom prst="rect">
            <a:avLst/>
          </a:prstGeom>
          <a:noFill/>
        </p:spPr>
        <p:txBody>
          <a:bodyPr wrap="square" rtlCol="0">
            <a:spAutoFit/>
          </a:bodyPr>
          <a:lstStyle/>
          <a:p>
            <a:r>
              <a:rPr lang="en-US" sz="4800" dirty="0" smtClean="0"/>
              <a:t>How to study in Informatics 43</a:t>
            </a:r>
            <a:endParaRPr lang="en-US" sz="4800" dirty="0"/>
          </a:p>
        </p:txBody>
      </p:sp>
      <p:sp>
        <p:nvSpPr>
          <p:cNvPr id="3" name="TextBox 2"/>
          <p:cNvSpPr txBox="1"/>
          <p:nvPr/>
        </p:nvSpPr>
        <p:spPr>
          <a:xfrm flipH="1">
            <a:off x="1066799" y="1905000"/>
            <a:ext cx="7239000" cy="3970318"/>
          </a:xfrm>
          <a:prstGeom prst="rect">
            <a:avLst/>
          </a:prstGeom>
          <a:noFill/>
        </p:spPr>
        <p:txBody>
          <a:bodyPr wrap="square" rtlCol="0">
            <a:spAutoFit/>
          </a:bodyPr>
          <a:lstStyle/>
          <a:p>
            <a:r>
              <a:rPr lang="en-US" sz="2800" dirty="0" smtClean="0"/>
              <a:t>Once the [requirements engineering] plan is drawn, it must be reviewed and agreed upon by all parties involved.  This agreement and commitment to the plan is extremely important because requirements are not just an imagination of the software designer or developer.  The users and customers must be involved because requirements represent their needs and desires.</a:t>
            </a:r>
            <a:endParaRPr lang="en-US" sz="2800" dirty="0"/>
          </a:p>
        </p:txBody>
      </p:sp>
    </p:spTree>
    <p:extLst>
      <p:ext uri="{BB962C8B-B14F-4D97-AF65-F5344CB8AC3E}">
        <p14:creationId xmlns:p14="http://schemas.microsoft.com/office/powerpoint/2010/main" val="2155674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838196"/>
            <a:ext cx="7810500" cy="830997"/>
          </a:xfrm>
          <a:prstGeom prst="rect">
            <a:avLst/>
          </a:prstGeom>
          <a:noFill/>
        </p:spPr>
        <p:txBody>
          <a:bodyPr wrap="square" rtlCol="0">
            <a:spAutoFit/>
          </a:bodyPr>
          <a:lstStyle/>
          <a:p>
            <a:r>
              <a:rPr lang="en-US" sz="4800" dirty="0" smtClean="0"/>
              <a:t>How to study in Informatics 43</a:t>
            </a:r>
            <a:endParaRPr lang="en-US" sz="4800" dirty="0"/>
          </a:p>
        </p:txBody>
      </p:sp>
      <p:sp>
        <p:nvSpPr>
          <p:cNvPr id="3" name="TextBox 2"/>
          <p:cNvSpPr txBox="1"/>
          <p:nvPr/>
        </p:nvSpPr>
        <p:spPr>
          <a:xfrm flipH="1">
            <a:off x="1066799" y="1905000"/>
            <a:ext cx="7239000" cy="3108543"/>
          </a:xfrm>
          <a:prstGeom prst="rect">
            <a:avLst/>
          </a:prstGeom>
          <a:noFill/>
        </p:spPr>
        <p:txBody>
          <a:bodyPr wrap="square" rtlCol="0">
            <a:spAutoFit/>
          </a:bodyPr>
          <a:lstStyle/>
          <a:p>
            <a:r>
              <a:rPr lang="en-US" sz="2800" dirty="0" smtClean="0"/>
              <a:t>Management must also be involved because resources are required to perform the activities.  The management from both the users’ side and the software development side must be willing to commit the resources.  Finally, the schedule for the requirements engineering activities must be reviewed and agreed upon by all participants.  </a:t>
            </a:r>
            <a:endParaRPr lang="en-US" sz="2800" dirty="0"/>
          </a:p>
        </p:txBody>
      </p:sp>
    </p:spTree>
    <p:extLst>
      <p:ext uri="{BB962C8B-B14F-4D97-AF65-F5344CB8AC3E}">
        <p14:creationId xmlns:p14="http://schemas.microsoft.com/office/powerpoint/2010/main" val="346618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838196"/>
            <a:ext cx="7810500" cy="830997"/>
          </a:xfrm>
          <a:prstGeom prst="rect">
            <a:avLst/>
          </a:prstGeom>
          <a:noFill/>
        </p:spPr>
        <p:txBody>
          <a:bodyPr wrap="square" rtlCol="0">
            <a:spAutoFit/>
          </a:bodyPr>
          <a:lstStyle/>
          <a:p>
            <a:r>
              <a:rPr lang="en-US" sz="4800" dirty="0" smtClean="0"/>
              <a:t>How to study in Informatics 43</a:t>
            </a:r>
            <a:endParaRPr lang="en-US" sz="4800" dirty="0"/>
          </a:p>
        </p:txBody>
      </p:sp>
      <p:sp>
        <p:nvSpPr>
          <p:cNvPr id="3" name="TextBox 2"/>
          <p:cNvSpPr txBox="1"/>
          <p:nvPr/>
        </p:nvSpPr>
        <p:spPr>
          <a:xfrm flipH="1">
            <a:off x="1066799" y="1905000"/>
            <a:ext cx="7239000" cy="3108543"/>
          </a:xfrm>
          <a:prstGeom prst="rect">
            <a:avLst/>
          </a:prstGeom>
          <a:noFill/>
        </p:spPr>
        <p:txBody>
          <a:bodyPr wrap="square" rtlCol="0">
            <a:spAutoFit/>
          </a:bodyPr>
          <a:lstStyle/>
          <a:p>
            <a:r>
              <a:rPr lang="en-US" sz="2800" dirty="0"/>
              <a:t>There have been situations where prototype development, reviews, and changes to the user interface requirements alone have taken such a </a:t>
            </a:r>
            <a:r>
              <a:rPr lang="en-US" sz="2800" dirty="0" smtClean="0"/>
              <a:t>significant portion of the software development resources and schedule that the project was doomed for a later schedule crunch and cost over-run.</a:t>
            </a:r>
            <a:endParaRPr lang="en-US" sz="2800" dirty="0"/>
          </a:p>
        </p:txBody>
      </p:sp>
    </p:spTree>
    <p:extLst>
      <p:ext uri="{BB962C8B-B14F-4D97-AF65-F5344CB8AC3E}">
        <p14:creationId xmlns:p14="http://schemas.microsoft.com/office/powerpoint/2010/main" val="2573073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7221" y="457200"/>
            <a:ext cx="3396379" cy="830997"/>
          </a:xfrm>
          <a:prstGeom prst="rect">
            <a:avLst/>
          </a:prstGeom>
          <a:noFill/>
        </p:spPr>
        <p:txBody>
          <a:bodyPr wrap="none" rtlCol="0">
            <a:spAutoFit/>
          </a:bodyPr>
          <a:lstStyle/>
          <a:p>
            <a:r>
              <a:rPr lang="en-US" sz="4800" dirty="0" smtClean="0"/>
              <a:t>Homework 1</a:t>
            </a:r>
            <a:endParaRPr lang="en-US" sz="4800" dirty="0"/>
          </a:p>
        </p:txBody>
      </p:sp>
      <p:sp>
        <p:nvSpPr>
          <p:cNvPr id="4" name="TextBox 3"/>
          <p:cNvSpPr txBox="1"/>
          <p:nvPr/>
        </p:nvSpPr>
        <p:spPr>
          <a:xfrm>
            <a:off x="228600" y="1600199"/>
            <a:ext cx="8839200" cy="4585871"/>
          </a:xfrm>
          <a:prstGeom prst="rect">
            <a:avLst/>
          </a:prstGeom>
          <a:noFill/>
        </p:spPr>
        <p:txBody>
          <a:bodyPr wrap="square" rtlCol="0">
            <a:spAutoFit/>
          </a:bodyPr>
          <a:lstStyle/>
          <a:p>
            <a:pPr marL="285750" indent="-285750">
              <a:buFont typeface="Arial" charset="0"/>
              <a:buChar char="•"/>
            </a:pPr>
            <a:r>
              <a:rPr lang="en-US" sz="3200" dirty="0" smtClean="0"/>
              <a:t>When are the TAs’ and Readers’ office hours for homework 1?</a:t>
            </a:r>
          </a:p>
          <a:p>
            <a:endParaRPr lang="en-US" sz="3200" dirty="0" smtClean="0"/>
          </a:p>
          <a:p>
            <a:r>
              <a:rPr lang="en-US" sz="2800" dirty="0" smtClean="0"/>
              <a:t>Ashwin </a:t>
            </a:r>
            <a:r>
              <a:rPr lang="en-US" sz="2800" dirty="0" err="1" smtClean="0"/>
              <a:t>Achar</a:t>
            </a:r>
            <a:r>
              <a:rPr lang="en-US" sz="2800" dirty="0" smtClean="0"/>
              <a:t> – Friday, 1:00pm, DBH 5</a:t>
            </a:r>
            <a:r>
              <a:rPr lang="en-US" sz="2800" baseline="30000" dirty="0" smtClean="0"/>
              <a:t>th</a:t>
            </a:r>
            <a:r>
              <a:rPr lang="en-US" sz="2800" dirty="0" smtClean="0"/>
              <a:t> floor </a:t>
            </a:r>
            <a:r>
              <a:rPr lang="en-US" sz="2800" dirty="0" smtClean="0"/>
              <a:t>lobby and Monday, 2:00-5:00 in DBH 5</a:t>
            </a:r>
            <a:r>
              <a:rPr lang="en-US" sz="2800" baseline="30000" dirty="0" smtClean="0"/>
              <a:t>th</a:t>
            </a:r>
            <a:r>
              <a:rPr lang="en-US" sz="2800" dirty="0" smtClean="0"/>
              <a:t> </a:t>
            </a:r>
            <a:r>
              <a:rPr lang="en-US" sz="2800" smtClean="0"/>
              <a:t>floor lobby</a:t>
            </a:r>
            <a:endParaRPr lang="en-US" sz="2800" dirty="0" smtClean="0"/>
          </a:p>
          <a:p>
            <a:r>
              <a:rPr lang="en-US" sz="2800" dirty="0" err="1" smtClean="0"/>
              <a:t>Shibani</a:t>
            </a:r>
            <a:r>
              <a:rPr lang="en-US" sz="2800" dirty="0" smtClean="0"/>
              <a:t> </a:t>
            </a:r>
            <a:r>
              <a:rPr lang="en-US" sz="2800" dirty="0" err="1" smtClean="0"/>
              <a:t>Konchady</a:t>
            </a:r>
            <a:r>
              <a:rPr lang="en-US" sz="2800" dirty="0" smtClean="0"/>
              <a:t> – Thursday, 2:00pm, DBH 5231 (CRADL Lab)</a:t>
            </a:r>
          </a:p>
          <a:p>
            <a:r>
              <a:rPr lang="en-US" sz="2800" dirty="0" err="1" smtClean="0"/>
              <a:t>Tanooj</a:t>
            </a:r>
            <a:r>
              <a:rPr lang="en-US" sz="2800" dirty="0" smtClean="0"/>
              <a:t> Parekh – Friday, 2:00pm, DBH 4</a:t>
            </a:r>
            <a:r>
              <a:rPr lang="en-US" sz="2800" baseline="30000" dirty="0" smtClean="0"/>
              <a:t>th</a:t>
            </a:r>
            <a:r>
              <a:rPr lang="en-US" sz="2800" dirty="0" smtClean="0"/>
              <a:t> floor lobby</a:t>
            </a:r>
          </a:p>
          <a:p>
            <a:r>
              <a:rPr lang="en-US" sz="2800" dirty="0" smtClean="0"/>
              <a:t>Kishore </a:t>
            </a:r>
            <a:r>
              <a:rPr lang="en-US" sz="2800" dirty="0" err="1" smtClean="0"/>
              <a:t>Narendran</a:t>
            </a:r>
            <a:r>
              <a:rPr lang="en-US" sz="2800" dirty="0" smtClean="0"/>
              <a:t> – Monday, 11:00am, DBH 5</a:t>
            </a:r>
            <a:r>
              <a:rPr lang="en-US" sz="2800" baseline="30000" dirty="0" smtClean="0"/>
              <a:t>th</a:t>
            </a:r>
            <a:r>
              <a:rPr lang="en-US" sz="2800" dirty="0" smtClean="0"/>
              <a:t> floor lobby</a:t>
            </a:r>
          </a:p>
          <a:p>
            <a:endParaRPr lang="en-US" sz="2800" dirty="0"/>
          </a:p>
        </p:txBody>
      </p:sp>
    </p:spTree>
    <p:extLst>
      <p:ext uri="{BB962C8B-B14F-4D97-AF65-F5344CB8AC3E}">
        <p14:creationId xmlns:p14="http://schemas.microsoft.com/office/powerpoint/2010/main" val="122883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7221" y="457200"/>
            <a:ext cx="3396379" cy="830997"/>
          </a:xfrm>
          <a:prstGeom prst="rect">
            <a:avLst/>
          </a:prstGeom>
          <a:noFill/>
        </p:spPr>
        <p:txBody>
          <a:bodyPr wrap="none" rtlCol="0">
            <a:spAutoFit/>
          </a:bodyPr>
          <a:lstStyle/>
          <a:p>
            <a:r>
              <a:rPr lang="en-US" sz="4800" dirty="0" smtClean="0"/>
              <a:t>Homework 1</a:t>
            </a:r>
            <a:endParaRPr lang="en-US" sz="4800" dirty="0"/>
          </a:p>
        </p:txBody>
      </p:sp>
      <p:sp>
        <p:nvSpPr>
          <p:cNvPr id="4" name="TextBox 3"/>
          <p:cNvSpPr txBox="1"/>
          <p:nvPr/>
        </p:nvSpPr>
        <p:spPr>
          <a:xfrm>
            <a:off x="762000" y="1600199"/>
            <a:ext cx="7772400" cy="4462760"/>
          </a:xfrm>
          <a:prstGeom prst="rect">
            <a:avLst/>
          </a:prstGeom>
          <a:noFill/>
        </p:spPr>
        <p:txBody>
          <a:bodyPr wrap="square" rtlCol="0">
            <a:spAutoFit/>
          </a:bodyPr>
          <a:lstStyle/>
          <a:p>
            <a:pPr marL="285750" indent="-285750">
              <a:buFont typeface="Arial" charset="0"/>
              <a:buChar char="•"/>
            </a:pPr>
            <a:r>
              <a:rPr lang="en-US" sz="3200" dirty="0" smtClean="0"/>
              <a:t>What is the purpose and goal of each section in the document?</a:t>
            </a:r>
          </a:p>
          <a:p>
            <a:endParaRPr lang="en-US" sz="3200" dirty="0" smtClean="0"/>
          </a:p>
          <a:p>
            <a:pPr marL="285750" indent="-285750">
              <a:buFont typeface="Arial" charset="0"/>
              <a:buChar char="•"/>
            </a:pPr>
            <a:r>
              <a:rPr lang="en-US" sz="3200" dirty="0" smtClean="0"/>
              <a:t>Two audiences: non-technical users and technical developers.</a:t>
            </a:r>
          </a:p>
          <a:p>
            <a:pPr marL="285750" indent="-285750">
              <a:buFont typeface="Arial" charset="0"/>
              <a:buChar char="•"/>
            </a:pPr>
            <a:endParaRPr lang="en-US" sz="3200" dirty="0" smtClean="0"/>
          </a:p>
          <a:p>
            <a:pPr marL="285750" indent="-285750">
              <a:buFont typeface="Arial" charset="0"/>
              <a:buChar char="•"/>
            </a:pPr>
            <a:r>
              <a:rPr lang="en-US" sz="3200" dirty="0" smtClean="0"/>
              <a:t>Clear, business-like English so that the focus is on the content and ideas.</a:t>
            </a:r>
          </a:p>
          <a:p>
            <a:pPr marL="285750" indent="-285750">
              <a:buFont typeface="Arial" charset="0"/>
              <a:buChar char="•"/>
            </a:pPr>
            <a:endParaRPr lang="en-US" sz="2800" dirty="0"/>
          </a:p>
        </p:txBody>
      </p:sp>
    </p:spTree>
    <p:extLst>
      <p:ext uri="{BB962C8B-B14F-4D97-AF65-F5344CB8AC3E}">
        <p14:creationId xmlns:p14="http://schemas.microsoft.com/office/powerpoint/2010/main" val="1754380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7221" y="457200"/>
            <a:ext cx="3396379" cy="830997"/>
          </a:xfrm>
          <a:prstGeom prst="rect">
            <a:avLst/>
          </a:prstGeom>
          <a:noFill/>
        </p:spPr>
        <p:txBody>
          <a:bodyPr wrap="none" rtlCol="0">
            <a:spAutoFit/>
          </a:bodyPr>
          <a:lstStyle/>
          <a:p>
            <a:r>
              <a:rPr lang="en-US" sz="4800" dirty="0" smtClean="0"/>
              <a:t>Homework 1</a:t>
            </a:r>
            <a:endParaRPr lang="en-US" sz="4800" dirty="0"/>
          </a:p>
        </p:txBody>
      </p:sp>
      <p:sp>
        <p:nvSpPr>
          <p:cNvPr id="4" name="TextBox 3"/>
          <p:cNvSpPr txBox="1"/>
          <p:nvPr/>
        </p:nvSpPr>
        <p:spPr>
          <a:xfrm>
            <a:off x="762000" y="1600199"/>
            <a:ext cx="7772400" cy="5016758"/>
          </a:xfrm>
          <a:prstGeom prst="rect">
            <a:avLst/>
          </a:prstGeom>
          <a:noFill/>
        </p:spPr>
        <p:txBody>
          <a:bodyPr wrap="square" rtlCol="0">
            <a:spAutoFit/>
          </a:bodyPr>
          <a:lstStyle/>
          <a:p>
            <a:pPr marL="285750" indent="-285750">
              <a:buFont typeface="Arial" charset="0"/>
              <a:buChar char="•"/>
            </a:pPr>
            <a:r>
              <a:rPr lang="en-US" sz="3200" dirty="0" smtClean="0"/>
              <a:t>What is the purpose and goal of each section in the document?</a:t>
            </a:r>
          </a:p>
          <a:p>
            <a:pPr marL="914400" lvl="1" indent="-457200">
              <a:buFont typeface="Arial" panose="020B0604020202020204" pitchFamily="34" charset="0"/>
              <a:buChar char="•"/>
            </a:pPr>
            <a:r>
              <a:rPr lang="en-US" sz="3200" b="1" dirty="0" smtClean="0"/>
              <a:t>Introduction</a:t>
            </a:r>
            <a:r>
              <a:rPr lang="en-US" sz="3200" dirty="0" smtClean="0"/>
              <a:t>: someone who reads only the Introduction should have a clear and accurate understanding of the entire document.</a:t>
            </a:r>
          </a:p>
          <a:p>
            <a:pPr marL="1371600" lvl="2" indent="-457200">
              <a:buFont typeface="Arial" panose="020B0604020202020204" pitchFamily="34" charset="0"/>
              <a:buChar char="•"/>
            </a:pPr>
            <a:r>
              <a:rPr lang="en-US" sz="3200" dirty="0" smtClean="0"/>
              <a:t>Purpose and objectives</a:t>
            </a:r>
          </a:p>
          <a:p>
            <a:pPr marL="1371600" lvl="2" indent="-457200">
              <a:buFont typeface="Arial" panose="020B0604020202020204" pitchFamily="34" charset="0"/>
              <a:buChar char="•"/>
            </a:pPr>
            <a:r>
              <a:rPr lang="en-US" sz="3200" dirty="0" smtClean="0"/>
              <a:t>Software product overview – main features</a:t>
            </a:r>
          </a:p>
          <a:p>
            <a:pPr marL="1371600" lvl="2" indent="-457200">
              <a:buFont typeface="Arial" panose="020B0604020202020204" pitchFamily="34" charset="0"/>
              <a:buChar char="•"/>
            </a:pPr>
            <a:r>
              <a:rPr lang="en-US" sz="3200" dirty="0" smtClean="0"/>
              <a:t>Business and financial objectives</a:t>
            </a:r>
          </a:p>
        </p:txBody>
      </p:sp>
    </p:spTree>
    <p:extLst>
      <p:ext uri="{BB962C8B-B14F-4D97-AF65-F5344CB8AC3E}">
        <p14:creationId xmlns:p14="http://schemas.microsoft.com/office/powerpoint/2010/main" val="4190748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7221" y="457200"/>
            <a:ext cx="3396379" cy="830997"/>
          </a:xfrm>
          <a:prstGeom prst="rect">
            <a:avLst/>
          </a:prstGeom>
          <a:noFill/>
        </p:spPr>
        <p:txBody>
          <a:bodyPr wrap="none" rtlCol="0">
            <a:spAutoFit/>
          </a:bodyPr>
          <a:lstStyle/>
          <a:p>
            <a:r>
              <a:rPr lang="en-US" sz="4800" dirty="0" smtClean="0"/>
              <a:t>Homework 1</a:t>
            </a:r>
            <a:endParaRPr lang="en-US" sz="4800" dirty="0"/>
          </a:p>
        </p:txBody>
      </p:sp>
      <p:sp>
        <p:nvSpPr>
          <p:cNvPr id="4" name="TextBox 3"/>
          <p:cNvSpPr txBox="1"/>
          <p:nvPr/>
        </p:nvSpPr>
        <p:spPr>
          <a:xfrm>
            <a:off x="762000" y="1600199"/>
            <a:ext cx="7772400" cy="4524315"/>
          </a:xfrm>
          <a:prstGeom prst="rect">
            <a:avLst/>
          </a:prstGeom>
          <a:noFill/>
        </p:spPr>
        <p:txBody>
          <a:bodyPr wrap="square" rtlCol="0">
            <a:spAutoFit/>
          </a:bodyPr>
          <a:lstStyle/>
          <a:p>
            <a:pPr marL="285750" indent="-285750">
              <a:buFont typeface="Arial" charset="0"/>
              <a:buChar char="•"/>
            </a:pPr>
            <a:r>
              <a:rPr lang="en-US" sz="3200" dirty="0" smtClean="0"/>
              <a:t>What is the purpose and goal of each section in the document?</a:t>
            </a:r>
          </a:p>
          <a:p>
            <a:pPr marL="914400" lvl="1" indent="-457200">
              <a:buFont typeface="Arial" panose="020B0604020202020204" pitchFamily="34" charset="0"/>
              <a:buChar char="•"/>
            </a:pPr>
            <a:r>
              <a:rPr lang="en-US" sz="3200" b="1" dirty="0" smtClean="0"/>
              <a:t>Description of the Problem</a:t>
            </a:r>
          </a:p>
          <a:p>
            <a:pPr lvl="1"/>
            <a:r>
              <a:rPr lang="en-US" sz="3200" dirty="0"/>
              <a:t>	 – </a:t>
            </a:r>
            <a:r>
              <a:rPr lang="en-US" sz="3200" dirty="0" smtClean="0"/>
              <a:t>whose problem?</a:t>
            </a:r>
          </a:p>
          <a:p>
            <a:pPr marL="1371600" lvl="2" indent="-457200">
              <a:buFont typeface="Arial" panose="020B0604020202020204" pitchFamily="34" charset="0"/>
              <a:buChar char="•"/>
            </a:pPr>
            <a:r>
              <a:rPr lang="en-US" sz="3200" dirty="0" smtClean="0"/>
              <a:t>Why the software is needed (from customer’s perspective)</a:t>
            </a:r>
          </a:p>
          <a:p>
            <a:pPr marL="1371600" lvl="2" indent="-457200">
              <a:buFont typeface="Arial" panose="020B0604020202020204" pitchFamily="34" charset="0"/>
              <a:buChar char="•"/>
            </a:pPr>
            <a:r>
              <a:rPr lang="en-US" sz="3200" dirty="0" smtClean="0"/>
              <a:t>Open issues and questions – concerns not yet addressed</a:t>
            </a:r>
          </a:p>
          <a:p>
            <a:pPr marL="1371600" lvl="2"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591943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7221" y="457200"/>
            <a:ext cx="3396379" cy="830997"/>
          </a:xfrm>
          <a:prstGeom prst="rect">
            <a:avLst/>
          </a:prstGeom>
          <a:noFill/>
        </p:spPr>
        <p:txBody>
          <a:bodyPr wrap="none" rtlCol="0">
            <a:spAutoFit/>
          </a:bodyPr>
          <a:lstStyle/>
          <a:p>
            <a:r>
              <a:rPr lang="en-US" sz="4800" dirty="0" smtClean="0"/>
              <a:t>Homework 1</a:t>
            </a:r>
            <a:endParaRPr lang="en-US" sz="4800" dirty="0"/>
          </a:p>
        </p:txBody>
      </p:sp>
      <p:sp>
        <p:nvSpPr>
          <p:cNvPr id="4" name="TextBox 3"/>
          <p:cNvSpPr txBox="1"/>
          <p:nvPr/>
        </p:nvSpPr>
        <p:spPr>
          <a:xfrm>
            <a:off x="762000" y="1600199"/>
            <a:ext cx="7772400" cy="4524315"/>
          </a:xfrm>
          <a:prstGeom prst="rect">
            <a:avLst/>
          </a:prstGeom>
          <a:noFill/>
        </p:spPr>
        <p:txBody>
          <a:bodyPr wrap="square" rtlCol="0">
            <a:spAutoFit/>
          </a:bodyPr>
          <a:lstStyle/>
          <a:p>
            <a:pPr marL="285750" indent="-285750">
              <a:buFont typeface="Arial" charset="0"/>
              <a:buChar char="•"/>
            </a:pPr>
            <a:r>
              <a:rPr lang="en-US" sz="3200" dirty="0" smtClean="0"/>
              <a:t>What is the purpose and goal of each section in the document?</a:t>
            </a:r>
          </a:p>
          <a:p>
            <a:pPr marL="914400" lvl="1" indent="-457200">
              <a:buFont typeface="Arial" panose="020B0604020202020204" pitchFamily="34" charset="0"/>
              <a:buChar char="•"/>
            </a:pPr>
            <a:r>
              <a:rPr lang="en-US" sz="3200" b="1" dirty="0" smtClean="0"/>
              <a:t>Use Cases</a:t>
            </a:r>
          </a:p>
          <a:p>
            <a:pPr marL="1371600" lvl="2" indent="-457200">
              <a:buFont typeface="Arial" panose="020B0604020202020204" pitchFamily="34" charset="0"/>
              <a:buChar char="•"/>
            </a:pPr>
            <a:r>
              <a:rPr lang="en-US" sz="3200" dirty="0" smtClean="0"/>
              <a:t>Keep each one simple and concrete</a:t>
            </a:r>
          </a:p>
          <a:p>
            <a:pPr marL="1371600" lvl="2" indent="-457200">
              <a:buFont typeface="Arial" panose="020B0604020202020204" pitchFamily="34" charset="0"/>
              <a:buChar char="•"/>
            </a:pPr>
            <a:r>
              <a:rPr lang="en-US" sz="3200" dirty="0" smtClean="0"/>
              <a:t>Avoid programmer jargon</a:t>
            </a:r>
          </a:p>
          <a:p>
            <a:pPr marL="1371600" lvl="2" indent="-457200">
              <a:buFont typeface="Arial" panose="020B0604020202020204" pitchFamily="34" charset="0"/>
              <a:buChar char="•"/>
            </a:pPr>
            <a:r>
              <a:rPr lang="en-US" sz="3200" dirty="0" smtClean="0"/>
              <a:t>Focus on “real world” uses, not computer system uses</a:t>
            </a:r>
          </a:p>
          <a:p>
            <a:pPr marL="1371600" lvl="2" indent="-457200">
              <a:buFont typeface="Arial" panose="020B0604020202020204" pitchFamily="34" charset="0"/>
              <a:buChar char="•"/>
            </a:pPr>
            <a:r>
              <a:rPr lang="en-US" sz="3200" dirty="0" smtClean="0"/>
              <a:t>The main goal is to convey the scope of the proposed software</a:t>
            </a:r>
          </a:p>
        </p:txBody>
      </p:sp>
    </p:spTree>
    <p:extLst>
      <p:ext uri="{BB962C8B-B14F-4D97-AF65-F5344CB8AC3E}">
        <p14:creationId xmlns:p14="http://schemas.microsoft.com/office/powerpoint/2010/main" val="2217262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7221" y="457200"/>
            <a:ext cx="3396379" cy="830997"/>
          </a:xfrm>
          <a:prstGeom prst="rect">
            <a:avLst/>
          </a:prstGeom>
          <a:noFill/>
        </p:spPr>
        <p:txBody>
          <a:bodyPr wrap="none" rtlCol="0">
            <a:spAutoFit/>
          </a:bodyPr>
          <a:lstStyle/>
          <a:p>
            <a:r>
              <a:rPr lang="en-US" sz="4800" dirty="0" smtClean="0"/>
              <a:t>Homework 1</a:t>
            </a:r>
            <a:endParaRPr lang="en-US" sz="4800" dirty="0"/>
          </a:p>
        </p:txBody>
      </p:sp>
      <p:sp>
        <p:nvSpPr>
          <p:cNvPr id="4" name="TextBox 3"/>
          <p:cNvSpPr txBox="1"/>
          <p:nvPr/>
        </p:nvSpPr>
        <p:spPr>
          <a:xfrm>
            <a:off x="762000" y="1600199"/>
            <a:ext cx="7772400" cy="2554545"/>
          </a:xfrm>
          <a:prstGeom prst="rect">
            <a:avLst/>
          </a:prstGeom>
          <a:noFill/>
        </p:spPr>
        <p:txBody>
          <a:bodyPr wrap="square" rtlCol="0">
            <a:spAutoFit/>
          </a:bodyPr>
          <a:lstStyle/>
          <a:p>
            <a:pPr marL="285750" indent="-285750">
              <a:buFont typeface="Arial" charset="0"/>
              <a:buChar char="•"/>
            </a:pPr>
            <a:r>
              <a:rPr lang="en-US" sz="3200" dirty="0" smtClean="0"/>
              <a:t>What is the purpose and goal of each section in the document?</a:t>
            </a:r>
          </a:p>
          <a:p>
            <a:pPr marL="914400" lvl="1" indent="-457200">
              <a:buFont typeface="Arial" panose="020B0604020202020204" pitchFamily="34" charset="0"/>
              <a:buChar char="•"/>
            </a:pPr>
            <a:r>
              <a:rPr lang="en-US" sz="3200" b="1" dirty="0" smtClean="0"/>
              <a:t>Description of the Software Solution</a:t>
            </a:r>
          </a:p>
          <a:p>
            <a:pPr marL="1371600" lvl="2" indent="-457200">
              <a:buFont typeface="Arial" panose="020B0604020202020204" pitchFamily="34" charset="0"/>
              <a:buChar char="•"/>
            </a:pPr>
            <a:r>
              <a:rPr lang="en-US" sz="3200" dirty="0" smtClean="0"/>
              <a:t>Focus on features and functionality</a:t>
            </a:r>
          </a:p>
          <a:p>
            <a:pPr marL="1371600" lvl="2" indent="-457200">
              <a:buFont typeface="Arial" panose="020B0604020202020204" pitchFamily="34" charset="0"/>
              <a:buChar char="•"/>
            </a:pPr>
            <a:r>
              <a:rPr lang="en-US" sz="3200" dirty="0" smtClean="0"/>
              <a:t>Avoid implementation decisions</a:t>
            </a:r>
          </a:p>
        </p:txBody>
      </p:sp>
    </p:spTree>
    <p:extLst>
      <p:ext uri="{BB962C8B-B14F-4D97-AF65-F5344CB8AC3E}">
        <p14:creationId xmlns:p14="http://schemas.microsoft.com/office/powerpoint/2010/main" val="72021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838200"/>
            <a:ext cx="5893216" cy="830997"/>
          </a:xfrm>
          <a:prstGeom prst="rect">
            <a:avLst/>
          </a:prstGeom>
          <a:noFill/>
        </p:spPr>
        <p:txBody>
          <a:bodyPr wrap="none" rtlCol="0">
            <a:spAutoFit/>
          </a:bodyPr>
          <a:lstStyle/>
          <a:p>
            <a:r>
              <a:rPr lang="en-US" sz="4800" dirty="0" smtClean="0"/>
              <a:t>Types of Requirements</a:t>
            </a:r>
            <a:endParaRPr lang="en-US" sz="4800" dirty="0"/>
          </a:p>
        </p:txBody>
      </p:sp>
      <p:sp>
        <p:nvSpPr>
          <p:cNvPr id="3" name="TextBox 2"/>
          <p:cNvSpPr txBox="1"/>
          <p:nvPr/>
        </p:nvSpPr>
        <p:spPr>
          <a:xfrm>
            <a:off x="838200" y="2013857"/>
            <a:ext cx="7924800" cy="3539430"/>
          </a:xfrm>
          <a:prstGeom prst="rect">
            <a:avLst/>
          </a:prstGeom>
          <a:noFill/>
        </p:spPr>
        <p:txBody>
          <a:bodyPr wrap="square" rtlCol="0">
            <a:spAutoFit/>
          </a:bodyPr>
          <a:lstStyle/>
          <a:p>
            <a:pPr marL="457200" indent="-457200">
              <a:buFont typeface="Arial" pitchFamily="34" charset="0"/>
              <a:buChar char="•"/>
            </a:pPr>
            <a:r>
              <a:rPr lang="en-US" sz="3200" dirty="0" smtClean="0"/>
              <a:t>Functional Requirements – input-output mapping</a:t>
            </a:r>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Nonfunctional Requirement – qualities </a:t>
            </a:r>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Design Constraints – external factors</a:t>
            </a:r>
          </a:p>
          <a:p>
            <a:pPr marL="457200" indent="-457200">
              <a:buFont typeface="Arial" pitchFamily="34" charset="0"/>
              <a:buChar char="•"/>
            </a:pPr>
            <a:endParaRPr lang="en-US" sz="3200" dirty="0"/>
          </a:p>
        </p:txBody>
      </p:sp>
    </p:spTree>
    <p:extLst>
      <p:ext uri="{BB962C8B-B14F-4D97-AF65-F5344CB8AC3E}">
        <p14:creationId xmlns:p14="http://schemas.microsoft.com/office/powerpoint/2010/main" val="3989118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838199"/>
            <a:ext cx="3649140" cy="830997"/>
          </a:xfrm>
          <a:prstGeom prst="rect">
            <a:avLst/>
          </a:prstGeom>
          <a:noFill/>
        </p:spPr>
        <p:txBody>
          <a:bodyPr wrap="none" rtlCol="0">
            <a:spAutoFit/>
          </a:bodyPr>
          <a:lstStyle/>
          <a:p>
            <a:r>
              <a:rPr lang="en-US" sz="4800" dirty="0" smtClean="0"/>
              <a:t>What vs. How</a:t>
            </a:r>
            <a:endParaRPr lang="en-US" sz="4800" dirty="0"/>
          </a:p>
        </p:txBody>
      </p:sp>
      <p:sp>
        <p:nvSpPr>
          <p:cNvPr id="3" name="TextBox 2"/>
          <p:cNvSpPr txBox="1"/>
          <p:nvPr/>
        </p:nvSpPr>
        <p:spPr>
          <a:xfrm>
            <a:off x="838200" y="2013857"/>
            <a:ext cx="7924800" cy="4031873"/>
          </a:xfrm>
          <a:prstGeom prst="rect">
            <a:avLst/>
          </a:prstGeom>
          <a:noFill/>
        </p:spPr>
        <p:txBody>
          <a:bodyPr wrap="square" rtlCol="0">
            <a:spAutoFit/>
          </a:bodyPr>
          <a:lstStyle/>
          <a:p>
            <a:pPr marL="457200" indent="-457200">
              <a:buFont typeface="Arial" pitchFamily="34" charset="0"/>
              <a:buChar char="•"/>
            </a:pPr>
            <a:r>
              <a:rPr lang="en-US" sz="3200" dirty="0" smtClean="0"/>
              <a:t>An example of “separation of concerns” – in the requirements process, don’t design and don’t program.</a:t>
            </a:r>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What the customer needs</a:t>
            </a:r>
          </a:p>
          <a:p>
            <a:pPr marL="457200" indent="-457200">
              <a:buFont typeface="Arial" pitchFamily="34" charset="0"/>
              <a:buChar char="•"/>
            </a:pPr>
            <a:r>
              <a:rPr lang="en-US" sz="3200" dirty="0" smtClean="0"/>
              <a:t>What problems will be addressed</a:t>
            </a:r>
          </a:p>
          <a:p>
            <a:pPr marL="457200" indent="-457200">
              <a:buFont typeface="Arial" pitchFamily="34" charset="0"/>
              <a:buChar char="•"/>
            </a:pPr>
            <a:r>
              <a:rPr lang="en-US" sz="3200" dirty="0" smtClean="0"/>
              <a:t>What the system should accomplish </a:t>
            </a:r>
          </a:p>
          <a:p>
            <a:pPr marL="457200" indent="-457200">
              <a:buFont typeface="Arial" pitchFamily="34" charset="0"/>
              <a:buChar char="•"/>
            </a:pPr>
            <a:endParaRPr lang="en-US" sz="3200" dirty="0"/>
          </a:p>
        </p:txBody>
      </p:sp>
    </p:spTree>
    <p:extLst>
      <p:ext uri="{BB962C8B-B14F-4D97-AF65-F5344CB8AC3E}">
        <p14:creationId xmlns:p14="http://schemas.microsoft.com/office/powerpoint/2010/main" val="2865004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2602</TotalTime>
  <Words>639</Words>
  <Application>Microsoft Office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Informatics 43 – April 14,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Informatics 43 – April 2, 2013</dc:title>
  <dc:creator>Frost,Dan</dc:creator>
  <cp:lastModifiedBy>Frost,Dan</cp:lastModifiedBy>
  <cp:revision>102</cp:revision>
  <dcterms:created xsi:type="dcterms:W3CDTF">2013-03-30T19:26:03Z</dcterms:created>
  <dcterms:modified xsi:type="dcterms:W3CDTF">2016-04-17T23:49:38Z</dcterms:modified>
</cp:coreProperties>
</file>