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364" r:id="rId3"/>
    <p:sldId id="365" r:id="rId4"/>
    <p:sldId id="380" r:id="rId5"/>
    <p:sldId id="366" r:id="rId6"/>
    <p:sldId id="367" r:id="rId7"/>
    <p:sldId id="368" r:id="rId8"/>
    <p:sldId id="369" r:id="rId9"/>
    <p:sldId id="381" r:id="rId10"/>
    <p:sldId id="370" r:id="rId11"/>
    <p:sldId id="371" r:id="rId12"/>
    <p:sldId id="373" r:id="rId13"/>
    <p:sldId id="372" r:id="rId14"/>
    <p:sldId id="374" r:id="rId15"/>
    <p:sldId id="375" r:id="rId16"/>
    <p:sldId id="378" r:id="rId17"/>
    <p:sldId id="376" r:id="rId18"/>
    <p:sldId id="377" r:id="rId19"/>
    <p:sldId id="37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66" autoAdjust="0"/>
    <p:restoredTop sz="94649" autoAdjust="0"/>
  </p:normalViewPr>
  <p:slideViewPr>
    <p:cSldViewPr>
      <p:cViewPr>
        <p:scale>
          <a:sx n="88" d="100"/>
          <a:sy n="88" d="100"/>
        </p:scale>
        <p:origin x="-858" y="-6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B33894-7552-4CC1-B35B-198DDD1894EF}" type="datetimeFigureOut">
              <a:rPr lang="en-US" smtClean="0"/>
              <a:t>5/30/2016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7078C0-114B-4D6B-B08D-FBBCC35C4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510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F0A99E-317A-4C41-840F-BB4D4A58CDDB}" type="slidenum">
              <a:rPr lang="en-US" altLang="en-US"/>
              <a:pPr eaLnBrk="1" hangingPunct="1"/>
              <a:t>14</a:t>
            </a:fld>
            <a:endParaRPr lang="en-US" alt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44988"/>
            <a:ext cx="5032375" cy="385445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25" tIns="43683" rIns="88925" bIns="43683"/>
          <a:lstStyle/>
          <a:p>
            <a:pPr eaLnBrk="1" hangingPunct="1"/>
            <a:endParaRPr lang="en-US" altLang="en-US" smtClean="0"/>
          </a:p>
        </p:txBody>
      </p:sp>
      <p:sp>
        <p:nvSpPr>
          <p:cNvPr id="1126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6988" y="801688"/>
            <a:ext cx="4264025" cy="3197225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5/30/2016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673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5/30/2016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166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5/30/2016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960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B0868-33FD-4B1D-B2FB-6901A448F0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458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5/30/2016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673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5/30/2016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920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5/30/2016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79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5/30/2016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268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5/30/2016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667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5/30/2016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56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5/30/2016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726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5/30/2016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598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AD772-544D-4374-974A-97FDC031251A}" type="datetimeFigureOut">
              <a:rPr lang="en-US" smtClean="0"/>
              <a:t>5/30/2016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495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channel9.msdn.com/Events/Build/2014/3-642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Informatics 43 </a:t>
            </a:r>
            <a:r>
              <a:rPr lang="en-US" dirty="0" smtClean="0"/>
              <a:t>–May 31, 2016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36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Project Effort Estimation</a:t>
            </a:r>
          </a:p>
        </p:txBody>
      </p:sp>
    </p:spTree>
    <p:extLst>
      <p:ext uri="{BB962C8B-B14F-4D97-AF65-F5344CB8AC3E}">
        <p14:creationId xmlns:p14="http://schemas.microsoft.com/office/powerpoint/2010/main" val="14871874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Estimating a project’s size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Approach 1: Naïve estimation</a:t>
            </a:r>
          </a:p>
          <a:p>
            <a:pPr lvl="1" eaLnBrk="1" hangingPunct="1"/>
            <a:r>
              <a:rPr lang="en-US" altLang="en-US" dirty="0" smtClean="0"/>
              <a:t>Take your best guess</a:t>
            </a:r>
          </a:p>
          <a:p>
            <a:pPr eaLnBrk="1" hangingPunct="1"/>
            <a:r>
              <a:rPr lang="en-US" altLang="en-US" dirty="0" smtClean="0"/>
              <a:t>Approach 2: Estimation by parts</a:t>
            </a:r>
          </a:p>
          <a:p>
            <a:pPr lvl="1" eaLnBrk="1" hangingPunct="1"/>
            <a:r>
              <a:rPr lang="en-US" altLang="en-US" dirty="0" smtClean="0"/>
              <a:t>Bottom-up or top-down, depending on where you start</a:t>
            </a:r>
          </a:p>
          <a:p>
            <a:pPr eaLnBrk="1" hangingPunct="1"/>
            <a:r>
              <a:rPr lang="en-US" altLang="en-US" dirty="0" smtClean="0"/>
              <a:t>Approach 3: Re-estimation</a:t>
            </a:r>
          </a:p>
          <a:p>
            <a:pPr lvl="1" eaLnBrk="1" hangingPunct="1"/>
            <a:r>
              <a:rPr lang="en-US" altLang="en-US" dirty="0" smtClean="0"/>
              <a:t>As more time is spent on a project, uncertainty decreases</a:t>
            </a:r>
          </a:p>
        </p:txBody>
      </p:sp>
    </p:spTree>
    <p:extLst>
      <p:ext uri="{BB962C8B-B14F-4D97-AF65-F5344CB8AC3E}">
        <p14:creationId xmlns:p14="http://schemas.microsoft.com/office/powerpoint/2010/main" val="38768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7575" eaLnBrk="1" hangingPunct="1"/>
            <a:r>
              <a:rPr lang="en-GB" altLang="en-US" smtClean="0"/>
              <a:t>Estimate uncertainty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763" y="1835150"/>
            <a:ext cx="6734175" cy="398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0" y="6273800"/>
            <a:ext cx="15351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000"/>
              <a:t>© 2000 Ian Sommerville</a:t>
            </a:r>
          </a:p>
        </p:txBody>
      </p:sp>
    </p:spTree>
    <p:extLst>
      <p:ext uri="{BB962C8B-B14F-4D97-AF65-F5344CB8AC3E}">
        <p14:creationId xmlns:p14="http://schemas.microsoft.com/office/powerpoint/2010/main" val="372829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What to estimate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Effort (person-months)</a:t>
            </a:r>
          </a:p>
          <a:p>
            <a:pPr eaLnBrk="1" hangingPunct="1"/>
            <a:r>
              <a:rPr lang="en-US" altLang="en-US" dirty="0" smtClean="0"/>
              <a:t>Duration (calendar months)</a:t>
            </a:r>
          </a:p>
          <a:p>
            <a:pPr eaLnBrk="1" hangingPunct="1"/>
            <a:r>
              <a:rPr lang="en-US" altLang="en-US" dirty="0" smtClean="0"/>
              <a:t>Cost (dollars)</a:t>
            </a:r>
          </a:p>
          <a:p>
            <a:pPr eaLnBrk="1" hangingPunct="1"/>
            <a:r>
              <a:rPr lang="en-US" altLang="en-US" dirty="0" smtClean="0"/>
              <a:t>KLOC (thousands of lines of code)</a:t>
            </a:r>
          </a:p>
        </p:txBody>
      </p:sp>
    </p:spTree>
    <p:extLst>
      <p:ext uri="{BB962C8B-B14F-4D97-AF65-F5344CB8AC3E}">
        <p14:creationId xmlns:p14="http://schemas.microsoft.com/office/powerpoint/2010/main" val="15462763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840" tIns="44623" rIns="90840" bIns="44623"/>
          <a:lstStyle/>
          <a:p>
            <a:pPr marL="466725" indent="-466725" defTabSz="917575" eaLnBrk="1" hangingPunct="1"/>
            <a:r>
              <a:rPr lang="en-GB" altLang="en-US" smtClean="0"/>
              <a:t>Longhorn Project (2003)</a:t>
            </a:r>
          </a:p>
          <a:p>
            <a:pPr marL="1039813" lvl="1" indent="-458788" defTabSz="917575" eaLnBrk="1" hangingPunct="1"/>
            <a:r>
              <a:rPr lang="en-US" altLang="en-US" smtClean="0"/>
              <a:t>16 MLOC, 5000 people, 3 years </a:t>
            </a:r>
          </a:p>
          <a:p>
            <a:pPr marL="1039813" lvl="1" indent="-458788" defTabSz="917575" eaLnBrk="1" hangingPunct="1"/>
            <a:r>
              <a:rPr lang="en-US" altLang="en-US" smtClean="0"/>
              <a:t>1067 LOC/person/year</a:t>
            </a:r>
            <a:endParaRPr lang="en-GB" altLang="en-US" smtClean="0"/>
          </a:p>
          <a:p>
            <a:pPr marL="466725" indent="-466725" defTabSz="917575" eaLnBrk="1" hangingPunct="1"/>
            <a:r>
              <a:rPr lang="en-GB" altLang="en-US" smtClean="0"/>
              <a:t>Grady and Caswell at HP (1987)</a:t>
            </a:r>
          </a:p>
          <a:p>
            <a:pPr marL="1039813" lvl="1" indent="-458788" defTabSz="917575" eaLnBrk="1" hangingPunct="1"/>
            <a:r>
              <a:rPr lang="en-US" altLang="en-US" smtClean="0"/>
              <a:t>~1100 LOC/person/year</a:t>
            </a:r>
          </a:p>
          <a:p>
            <a:pPr marL="466725" indent="-466725" defTabSz="917575" eaLnBrk="1" hangingPunct="1"/>
            <a:r>
              <a:rPr lang="en-GB" altLang="en-US" smtClean="0"/>
              <a:t>Brooks (1975) IBM OS/360</a:t>
            </a:r>
          </a:p>
          <a:p>
            <a:pPr marL="1039813" lvl="1" indent="-458788" defTabSz="917575" eaLnBrk="1" hangingPunct="1"/>
            <a:r>
              <a:rPr lang="en-GB" altLang="en-US" smtClean="0"/>
              <a:t>600-800 instructions/person/year in control group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840" tIns="44623" rIns="90840" bIns="44623" anchor="b"/>
          <a:lstStyle/>
          <a:p>
            <a:pPr defTabSz="917575" eaLnBrk="1" hangingPunct="1"/>
            <a:r>
              <a:rPr lang="en-GB" altLang="en-US" smtClean="0"/>
              <a:t>Productivity Rates</a:t>
            </a:r>
          </a:p>
        </p:txBody>
      </p:sp>
    </p:spTree>
    <p:extLst>
      <p:ext uri="{BB962C8B-B14F-4D97-AF65-F5344CB8AC3E}">
        <p14:creationId xmlns:p14="http://schemas.microsoft.com/office/powerpoint/2010/main" val="26002805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Factors Affecting Productivity Rates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Application domain experience</a:t>
            </a:r>
          </a:p>
          <a:p>
            <a:pPr eaLnBrk="1" hangingPunct="1"/>
            <a:r>
              <a:rPr lang="en-US" altLang="en-US" smtClean="0"/>
              <a:t>Process quality</a:t>
            </a:r>
          </a:p>
          <a:p>
            <a:pPr eaLnBrk="1" hangingPunct="1"/>
            <a:r>
              <a:rPr lang="en-US" altLang="en-US" smtClean="0"/>
              <a:t>Project size</a:t>
            </a:r>
          </a:p>
          <a:p>
            <a:pPr lvl="1" eaLnBrk="1" hangingPunct="1"/>
            <a:r>
              <a:rPr lang="en-US" altLang="en-US" smtClean="0"/>
              <a:t>Negative relationship</a:t>
            </a:r>
          </a:p>
          <a:p>
            <a:pPr eaLnBrk="1" hangingPunct="1"/>
            <a:r>
              <a:rPr lang="en-US" altLang="en-US" smtClean="0"/>
              <a:t>Technology support</a:t>
            </a:r>
          </a:p>
          <a:p>
            <a:pPr eaLnBrk="1" hangingPunct="1"/>
            <a:r>
              <a:rPr lang="en-US" altLang="en-US" smtClean="0"/>
              <a:t>Working environment</a:t>
            </a:r>
          </a:p>
        </p:txBody>
      </p:sp>
    </p:spTree>
    <p:extLst>
      <p:ext uri="{BB962C8B-B14F-4D97-AF65-F5344CB8AC3E}">
        <p14:creationId xmlns:p14="http://schemas.microsoft.com/office/powerpoint/2010/main" val="301376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general estimation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38200"/>
          </a:xfrm>
        </p:spPr>
        <p:txBody>
          <a:bodyPr/>
          <a:lstStyle/>
          <a:p>
            <a:r>
              <a:rPr lang="en-US" dirty="0" smtClean="0"/>
              <a:t>Textbook, p. 275 (13.3.1):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2438400"/>
            <a:ext cx="6809941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Units of effort = </a:t>
            </a:r>
            <a:r>
              <a:rPr lang="en-US" sz="2800" i="1" dirty="0" smtClean="0"/>
              <a:t>a</a:t>
            </a:r>
            <a:r>
              <a:rPr lang="en-US" sz="2800" dirty="0" smtClean="0"/>
              <a:t> + </a:t>
            </a:r>
            <a:r>
              <a:rPr lang="en-US" sz="2800" i="1" dirty="0" smtClean="0"/>
              <a:t>b</a:t>
            </a:r>
            <a:r>
              <a:rPr lang="en-US" sz="2800" dirty="0" smtClean="0"/>
              <a:t>(size)</a:t>
            </a:r>
            <a:r>
              <a:rPr lang="en-US" sz="2800" i="1" baseline="30000" dirty="0" smtClean="0"/>
              <a:t>c</a:t>
            </a:r>
            <a:r>
              <a:rPr lang="en-US" sz="2800" dirty="0" smtClean="0"/>
              <a:t> + ACCUM(factors)</a:t>
            </a:r>
          </a:p>
          <a:p>
            <a:endParaRPr lang="en-US" sz="2800" dirty="0"/>
          </a:p>
          <a:p>
            <a:r>
              <a:rPr lang="en-US" sz="2800" i="1" dirty="0" smtClean="0"/>
              <a:t>a</a:t>
            </a:r>
            <a:r>
              <a:rPr lang="en-US" sz="2800" dirty="0" smtClean="0"/>
              <a:t>  base cost</a:t>
            </a:r>
          </a:p>
          <a:p>
            <a:r>
              <a:rPr lang="en-US" sz="2800" i="1" dirty="0" smtClean="0"/>
              <a:t>b</a:t>
            </a:r>
            <a:r>
              <a:rPr lang="en-US" sz="2800" dirty="0" smtClean="0"/>
              <a:t>  scales the size variable</a:t>
            </a:r>
          </a:p>
          <a:p>
            <a:r>
              <a:rPr lang="en-US" sz="2800" i="1" dirty="0" smtClean="0"/>
              <a:t>c</a:t>
            </a:r>
            <a:r>
              <a:rPr lang="en-US" sz="2800" dirty="0" smtClean="0"/>
              <a:t>  non-linearity</a:t>
            </a:r>
          </a:p>
          <a:p>
            <a:r>
              <a:rPr lang="en-US" sz="2800" dirty="0" smtClean="0"/>
              <a:t>ACCUM  a function, sum or product or ?</a:t>
            </a:r>
          </a:p>
          <a:p>
            <a:r>
              <a:rPr lang="en-US" sz="2800" dirty="0" smtClean="0"/>
              <a:t>factors  other influences on the effort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829574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Comparison of Formulas</a:t>
            </a:r>
          </a:p>
        </p:txBody>
      </p:sp>
      <p:graphicFrame>
        <p:nvGraphicFramePr>
          <p:cNvPr id="9242" name="Group 26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8229600" cy="2975163"/>
        </p:xfrm>
        <a:graphic>
          <a:graphicData uri="http://schemas.openxmlformats.org/drawingml/2006/table">
            <a:tbl>
              <a:tblPr/>
              <a:tblGrid>
                <a:gridCol w="1290638"/>
                <a:gridCol w="2178050"/>
                <a:gridCol w="2179637"/>
                <a:gridCol w="2581275"/>
              </a:tblGrid>
              <a:tr h="5571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Halstead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Boehm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Walston-Felix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7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KLOC</a:t>
                      </a:r>
                    </a:p>
                  </a:txBody>
                  <a:tcPr marT="45715" marB="45715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E=0.7 KLOC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1.50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E=2.4 KLOC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1.05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E=5.2 KLOC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0.91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9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</a:t>
                      </a:r>
                    </a:p>
                  </a:txBody>
                  <a:tcPr marT="45715" marB="45715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0.7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22.1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247.5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700.0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22,135.9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2.4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26.9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145.9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302.1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3,390.1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5.2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42.3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182.8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343.6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2,792.6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17" name="Rectangle 25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5181600"/>
            <a:ext cx="8229600" cy="1463675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Coefficients derived using actual project data</a:t>
            </a:r>
          </a:p>
          <a:p>
            <a:pPr lvl="1" eaLnBrk="1" hangingPunct="1"/>
            <a:r>
              <a:rPr lang="en-US" altLang="en-US" sz="2400" dirty="0" smtClean="0"/>
              <a:t>Variability in project characteristics?</a:t>
            </a:r>
          </a:p>
        </p:txBody>
      </p:sp>
    </p:spTree>
    <p:extLst>
      <p:ext uri="{BB962C8B-B14F-4D97-AF65-F5344CB8AC3E}">
        <p14:creationId xmlns:p14="http://schemas.microsoft.com/office/powerpoint/2010/main" val="35931438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to measure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400" dirty="0" smtClean="0"/>
              <a:t>Lines of code – e.g. delivered lines of executable source code</a:t>
            </a:r>
          </a:p>
          <a:p>
            <a:pPr eaLnBrk="1" hangingPunct="1"/>
            <a:r>
              <a:rPr lang="en-US" altLang="en-US" sz="2400" dirty="0" smtClean="0"/>
              <a:t>Function points – count inputs, outputs, files</a:t>
            </a:r>
          </a:p>
          <a:p>
            <a:pPr eaLnBrk="1" hangingPunct="1"/>
            <a:r>
              <a:rPr lang="en-US" altLang="en-US" sz="2400" dirty="0" smtClean="0"/>
              <a:t>Feature points – similar to function points, also count algorithms</a:t>
            </a:r>
          </a:p>
          <a:p>
            <a:pPr eaLnBrk="1" hangingPunct="1"/>
            <a:r>
              <a:rPr lang="en-US" altLang="en-US" sz="2400" dirty="0" smtClean="0"/>
              <a:t>Object points – count screens, reports, and 3-GL components</a:t>
            </a:r>
          </a:p>
        </p:txBody>
      </p:sp>
    </p:spTree>
    <p:extLst>
      <p:ext uri="{BB962C8B-B14F-4D97-AF65-F5344CB8AC3E}">
        <p14:creationId xmlns:p14="http://schemas.microsoft.com/office/powerpoint/2010/main" val="41554302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3886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Analyze specifications and high-level design for</a:t>
            </a:r>
          </a:p>
          <a:p>
            <a:pPr lvl="1"/>
            <a:r>
              <a:rPr lang="en-US" dirty="0" smtClean="0"/>
              <a:t>External inputs</a:t>
            </a:r>
          </a:p>
          <a:p>
            <a:pPr lvl="1"/>
            <a:r>
              <a:rPr lang="en-US" dirty="0" smtClean="0"/>
              <a:t>External outputs</a:t>
            </a:r>
          </a:p>
          <a:p>
            <a:pPr lvl="1"/>
            <a:r>
              <a:rPr lang="en-US" dirty="0" smtClean="0"/>
              <a:t>External inquiries</a:t>
            </a:r>
          </a:p>
          <a:p>
            <a:pPr lvl="1"/>
            <a:r>
              <a:rPr lang="en-US" dirty="0" smtClean="0"/>
              <a:t>Internal logical files (e.g. classes, data structures)</a:t>
            </a:r>
          </a:p>
          <a:p>
            <a:pPr lvl="1"/>
            <a:r>
              <a:rPr lang="en-US" dirty="0" smtClean="0"/>
              <a:t>External interface files</a:t>
            </a:r>
          </a:p>
          <a:p>
            <a:r>
              <a:rPr lang="en-US" dirty="0" smtClean="0"/>
              <a:t>The result is a number of Function Points.</a:t>
            </a:r>
          </a:p>
          <a:p>
            <a:r>
              <a:rPr lang="en-US" dirty="0" smtClean="0"/>
              <a:t>Maybe: person-months = 0.20 * FP</a:t>
            </a:r>
            <a:r>
              <a:rPr lang="en-US" baseline="30000" dirty="0" smtClean="0"/>
              <a:t>1.5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686829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Discussion on Friday – review.  Bring questions.</a:t>
            </a:r>
          </a:p>
          <a:p>
            <a:r>
              <a:rPr lang="en-US" dirty="0" smtClean="0"/>
              <a:t>Final </a:t>
            </a:r>
            <a:r>
              <a:rPr lang="en-US" dirty="0" smtClean="0"/>
              <a:t>Exam on Thursday, June </a:t>
            </a:r>
            <a:r>
              <a:rPr lang="en-US" dirty="0"/>
              <a:t>9</a:t>
            </a:r>
            <a:r>
              <a:rPr lang="en-US" dirty="0" smtClean="0"/>
              <a:t>, </a:t>
            </a:r>
            <a:r>
              <a:rPr lang="en-US" dirty="0" smtClean="0"/>
              <a:t>8:00am-10:00am.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952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Verification and 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Verification: “doing the product right”</a:t>
            </a:r>
          </a:p>
          <a:p>
            <a:pPr lvl="1"/>
            <a:r>
              <a:rPr lang="en-US" dirty="0" smtClean="0"/>
              <a:t>Software conforms to specifications</a:t>
            </a:r>
          </a:p>
          <a:p>
            <a:pPr lvl="1"/>
            <a:r>
              <a:rPr lang="en-US" dirty="0" smtClean="0"/>
              <a:t>Every phase is consistent with the previous phase</a:t>
            </a:r>
          </a:p>
          <a:p>
            <a:pPr lvl="1"/>
            <a:endParaRPr lang="en-US" dirty="0"/>
          </a:p>
          <a:p>
            <a:r>
              <a:rPr lang="en-US" dirty="0" smtClean="0"/>
              <a:t>Validation: “doing the right product”</a:t>
            </a:r>
          </a:p>
          <a:p>
            <a:pPr lvl="1"/>
            <a:r>
              <a:rPr lang="en-US" dirty="0" smtClean="0"/>
              <a:t>Software meets users’ needs</a:t>
            </a:r>
          </a:p>
        </p:txBody>
      </p:sp>
    </p:spTree>
    <p:extLst>
      <p:ext uri="{BB962C8B-B14F-4D97-AF65-F5344CB8AC3E}">
        <p14:creationId xmlns:p14="http://schemas.microsoft.com/office/powerpoint/2010/main" val="1574841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easterbrook.ca/steve/wp-content/VandVtoolbo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399" y="838200"/>
            <a:ext cx="7168813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3400" y="5747657"/>
            <a:ext cx="81229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From  www.easterbrook.ca/steve/2010/11/the-difference-between-verification-and-validation/</a:t>
            </a:r>
          </a:p>
        </p:txBody>
      </p:sp>
    </p:spTree>
    <p:extLst>
      <p:ext uri="{BB962C8B-B14F-4D97-AF65-F5344CB8AC3E}">
        <p14:creationId xmlns:p14="http://schemas.microsoft.com/office/powerpoint/2010/main" val="2168630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762917"/>
            <a:ext cx="5715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 smtClean="0"/>
              <a:t>Quality Assurance (from week 7)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1828800"/>
            <a:ext cx="6041206" cy="38472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What software qualities do we want to assure?</a:t>
            </a:r>
          </a:p>
          <a:p>
            <a:endParaRPr lang="en-US" sz="2400" dirty="0" smtClean="0"/>
          </a:p>
          <a:p>
            <a:r>
              <a:rPr lang="en-US" sz="2800" dirty="0" smtClean="0"/>
              <a:t>Correctness</a:t>
            </a:r>
          </a:p>
          <a:p>
            <a:endParaRPr lang="en-US" sz="2400" dirty="0"/>
          </a:p>
          <a:p>
            <a:r>
              <a:rPr lang="en-US" sz="2400" dirty="0" smtClean="0"/>
              <a:t>How?</a:t>
            </a:r>
          </a:p>
          <a:p>
            <a:endParaRPr lang="en-US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Testing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Inspections and reviews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Proofs, formal methods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Static analysis</a:t>
            </a:r>
          </a:p>
        </p:txBody>
      </p:sp>
    </p:spTree>
    <p:extLst>
      <p:ext uri="{BB962C8B-B14F-4D97-AF65-F5344CB8AC3E}">
        <p14:creationId xmlns:p14="http://schemas.microsoft.com/office/powerpoint/2010/main" val="2134789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Inspections and Reviews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Humans read documents and look for defects.</a:t>
            </a:r>
          </a:p>
          <a:p>
            <a:endParaRPr lang="en-US" dirty="0"/>
          </a:p>
          <a:p>
            <a:r>
              <a:rPr lang="en-US" dirty="0" smtClean="0"/>
              <a:t>Surprisingly effective, especially for assuring qualities other than correctness.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Many </a:t>
            </a:r>
            <a:r>
              <a:rPr lang="en-US" dirty="0"/>
              <a:t>different approaches and levels of details (despite textbook, p. </a:t>
            </a:r>
            <a:r>
              <a:rPr lang="en-US" dirty="0" smtClean="0"/>
              <a:t>220, section 10.5)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822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Mathematically oriented proofs of correctness.</a:t>
            </a:r>
          </a:p>
          <a:p>
            <a:r>
              <a:rPr lang="en-US" dirty="0" smtClean="0"/>
              <a:t>Emphasis on reliability.</a:t>
            </a:r>
          </a:p>
          <a:p>
            <a:r>
              <a:rPr lang="en-US" dirty="0" smtClean="0"/>
              <a:t>Note: verification only.</a:t>
            </a:r>
          </a:p>
          <a:p>
            <a:r>
              <a:rPr lang="en-US" dirty="0" smtClean="0"/>
              <a:t>Usually done with formal specifications.</a:t>
            </a:r>
          </a:p>
          <a:p>
            <a:r>
              <a:rPr lang="en-US" dirty="0" smtClean="0"/>
              <a:t>Often used for hardware </a:t>
            </a:r>
            <a:r>
              <a:rPr lang="en-US" dirty="0"/>
              <a:t>verification. </a:t>
            </a:r>
            <a:endParaRPr lang="en-US" dirty="0" smtClean="0"/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Leslie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Lamport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: </a:t>
            </a:r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  <a:hlinkClick r:id="rId2"/>
              </a:rPr>
              <a:t>http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  <a:hlinkClick r:id="rId2"/>
              </a:rPr>
              <a:t>://</a:t>
            </a:r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  <a:hlinkClick r:id="rId2"/>
              </a:rPr>
              <a:t>channel9.msdn.com/Events/Build/2014/3-642</a:t>
            </a:r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00:00 – 07:00 and 44:15 – 46:05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783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computer program analyzes source code and finds defects (without running the code).</a:t>
            </a:r>
          </a:p>
          <a:p>
            <a:r>
              <a:rPr lang="en-US" dirty="0" smtClean="0"/>
              <a:t>Lint, a tool from way back when: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Pylint</a:t>
            </a:r>
            <a:r>
              <a:rPr lang="en-US" dirty="0"/>
              <a:t> - </a:t>
            </a:r>
            <a:r>
              <a:rPr lang="en-US" sz="1600" dirty="0"/>
              <a:t>http://doughellmann.com/2008/03/01/static-code-analizers-for-python.html</a:t>
            </a:r>
            <a:endParaRPr lang="en-US" dirty="0"/>
          </a:p>
          <a:p>
            <a:r>
              <a:rPr lang="en-US" dirty="0" smtClean="0"/>
              <a:t>Static analysis of Unreal </a:t>
            </a:r>
            <a:r>
              <a:rPr lang="en-US" dirty="0"/>
              <a:t>Engine 4: </a:t>
            </a:r>
            <a:r>
              <a:rPr lang="en-US" sz="2400" dirty="0"/>
              <a:t>http://www.viva64.com/en/b/0249/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33057" y="3352800"/>
            <a:ext cx="2900153" cy="107721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(a &gt; b);</a:t>
            </a:r>
          </a:p>
          <a:p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a = 0;</a:t>
            </a: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194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John </a:t>
            </a:r>
            <a:r>
              <a:rPr lang="en-US" dirty="0" err="1" smtClean="0"/>
              <a:t>Carmack</a:t>
            </a:r>
            <a:r>
              <a:rPr lang="en-US" dirty="0" smtClean="0"/>
              <a:t> (co-founder of Id, super-programmer):</a:t>
            </a:r>
          </a:p>
          <a:p>
            <a:r>
              <a:rPr lang="en-US" dirty="0"/>
              <a:t>The most important thing I have done as a programmer in recent years is to aggressively pursue static code analysis. Even more valuable than the hundreds of serious bugs I have prevented with it is the change in mindset about the way I view software reliability and code quality</a:t>
            </a:r>
            <a:r>
              <a:rPr lang="en-US" dirty="0" smtClean="0"/>
              <a:t>.</a:t>
            </a:r>
          </a:p>
          <a:p>
            <a:r>
              <a:rPr lang="en-US" sz="1700" dirty="0"/>
              <a:t>http://www.gamasutra.com/view/news/128836/InDepth_Static_Code_Analysis.php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752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8082</TotalTime>
  <Words>611</Words>
  <Application>Microsoft Office PowerPoint</Application>
  <PresentationFormat>On-screen Show (4:3)</PresentationFormat>
  <Paragraphs>135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Informatics 43 –May 31, 2016</vt:lpstr>
      <vt:lpstr>Some Announcements</vt:lpstr>
      <vt:lpstr>Verification and Validation</vt:lpstr>
      <vt:lpstr>PowerPoint Presentation</vt:lpstr>
      <vt:lpstr>PowerPoint Presentation</vt:lpstr>
      <vt:lpstr>Inspections and Reviews</vt:lpstr>
      <vt:lpstr>Formal Methods</vt:lpstr>
      <vt:lpstr>Static Analysis</vt:lpstr>
      <vt:lpstr>Static Analysis</vt:lpstr>
      <vt:lpstr>Project Effort Estimation</vt:lpstr>
      <vt:lpstr>Estimating a project’s size</vt:lpstr>
      <vt:lpstr>Estimate uncertainty</vt:lpstr>
      <vt:lpstr>What to estimate</vt:lpstr>
      <vt:lpstr>Productivity Rates</vt:lpstr>
      <vt:lpstr>Factors Affecting Productivity Rates</vt:lpstr>
      <vt:lpstr>A general estimation formula</vt:lpstr>
      <vt:lpstr>Comparison of Formulas</vt:lpstr>
      <vt:lpstr>What to measure</vt:lpstr>
      <vt:lpstr>Function points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Informatics 43 – April 2, 2013</dc:title>
  <dc:creator>Frost,Dan</dc:creator>
  <cp:lastModifiedBy>Frost,Dan</cp:lastModifiedBy>
  <cp:revision>209</cp:revision>
  <dcterms:created xsi:type="dcterms:W3CDTF">2013-03-30T19:26:03Z</dcterms:created>
  <dcterms:modified xsi:type="dcterms:W3CDTF">2016-05-31T04:17:17Z</dcterms:modified>
</cp:coreProperties>
</file>