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62" r:id="rId5"/>
    <p:sldId id="263" r:id="rId6"/>
    <p:sldId id="287" r:id="rId7"/>
    <p:sldId id="286" r:id="rId8"/>
    <p:sldId id="293" r:id="rId9"/>
    <p:sldId id="264" r:id="rId10"/>
    <p:sldId id="265" r:id="rId11"/>
    <p:sldId id="281" r:id="rId12"/>
    <p:sldId id="282" r:id="rId13"/>
    <p:sldId id="283" r:id="rId14"/>
    <p:sldId id="289" r:id="rId15"/>
    <p:sldId id="267" r:id="rId16"/>
    <p:sldId id="274" r:id="rId17"/>
    <p:sldId id="288" r:id="rId18"/>
    <p:sldId id="269" r:id="rId19"/>
    <p:sldId id="270" r:id="rId20"/>
    <p:sldId id="272" r:id="rId21"/>
    <p:sldId id="271" r:id="rId22"/>
    <p:sldId id="273" r:id="rId23"/>
    <p:sldId id="275" r:id="rId24"/>
    <p:sldId id="276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9769A-E75C-475C-9888-8723F08CA90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72A43-5AE8-44F3-B23A-C14C3B39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72A43-5AE8-44F3-B23A-C14C3B390F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D772-544D-4374-974A-97FDC031251A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3F3-A2DA-4EDC-B6F8-93B30185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7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D772-544D-4374-974A-97FDC031251A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3F3-A2DA-4EDC-B6F8-93B30185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6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D772-544D-4374-974A-97FDC031251A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3F3-A2DA-4EDC-B6F8-93B30185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D772-544D-4374-974A-97FDC031251A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3F3-A2DA-4EDC-B6F8-93B30185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7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D772-544D-4374-974A-97FDC031251A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3F3-A2DA-4EDC-B6F8-93B30185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D772-544D-4374-974A-97FDC031251A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3F3-A2DA-4EDC-B6F8-93B30185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7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D772-544D-4374-974A-97FDC031251A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3F3-A2DA-4EDC-B6F8-93B30185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6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D772-544D-4374-974A-97FDC031251A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3F3-A2DA-4EDC-B6F8-93B30185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6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D772-544D-4374-974A-97FDC031251A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3F3-A2DA-4EDC-B6F8-93B30185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5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D772-544D-4374-974A-97FDC031251A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3F3-A2DA-4EDC-B6F8-93B30185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2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D772-544D-4374-974A-97FDC031251A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3F3-A2DA-4EDC-B6F8-93B30185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9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D772-544D-4374-974A-97FDC031251A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B3F3-A2DA-4EDC-B6F8-93B30185B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Informatics 43 – March 31,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29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Software Engineering?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524000"/>
            <a:ext cx="66213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Informatics 43: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process of constructing software.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Phases of development other than programming.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Principles and qualities of enduring value.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30714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Also of (lesser) interest (in this course):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Managing &amp; scheduling software development teams.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Making money – business models.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Software’s impact on users, organizations, and society.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97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hydro4ge.com/wp-content/uploads/2007/12/h4_waterf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4832"/>
            <a:ext cx="48006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762000"/>
            <a:ext cx="529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Software Engineering?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524000"/>
            <a:ext cx="4859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process of constructing software.</a:t>
            </a:r>
          </a:p>
        </p:txBody>
      </p:sp>
    </p:spTree>
    <p:extLst>
      <p:ext uri="{BB962C8B-B14F-4D97-AF65-F5344CB8AC3E}">
        <p14:creationId xmlns:p14="http://schemas.microsoft.com/office/powerpoint/2010/main" val="37026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29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Software Engineering?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1524000"/>
            <a:ext cx="633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Phases of development other than programming.</a:t>
            </a:r>
          </a:p>
        </p:txBody>
      </p:sp>
      <p:pic>
        <p:nvPicPr>
          <p:cNvPr id="2050" name="Picture 2" descr="http://www.agilemodeling.com/images/models/classDiagramInherit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48006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007" y="2588567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Design: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26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29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Software Engineering?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524000"/>
            <a:ext cx="5391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Principles and qualities of enduring value.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 rot="21066582">
            <a:off x="1106837" y="2565653"/>
            <a:ext cx="52122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Correctness!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4038600"/>
            <a:ext cx="4907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MODULARITY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6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00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No Silver Bullet – Essence and Accident in Software Engineering</a:t>
            </a:r>
            <a:r>
              <a:rPr lang="en-US" sz="3200" dirty="0" smtClean="0"/>
              <a:t>, </a:t>
            </a:r>
          </a:p>
          <a:p>
            <a:r>
              <a:rPr lang="en-US" sz="3200" dirty="0" smtClean="0"/>
              <a:t>by Frederick Brooks</a:t>
            </a:r>
          </a:p>
          <a:p>
            <a:endParaRPr lang="en-US" sz="3200" dirty="0"/>
          </a:p>
          <a:p>
            <a:r>
              <a:rPr lang="en-US" sz="3200" dirty="0" smtClean="0"/>
              <a:t>A software project can become a monster of missed schedules, blown budgets, and flawed products.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943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78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No Silver Bullet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The difficulties of software…</a:t>
            </a:r>
          </a:p>
          <a:p>
            <a:endParaRPr lang="en-US" sz="3200" dirty="0"/>
          </a:p>
          <a:p>
            <a:r>
              <a:rPr lang="en-US" sz="3200" dirty="0" smtClean="0"/>
              <a:t>Essence: “difficulties inherent in the nature of software”</a:t>
            </a:r>
          </a:p>
          <a:p>
            <a:endParaRPr lang="en-US" sz="3200" dirty="0"/>
          </a:p>
          <a:p>
            <a:r>
              <a:rPr lang="en-US" sz="3200" dirty="0" smtClean="0"/>
              <a:t>Accident: “difficulties that today attend its production but are not inherent” – for example, the representation of the essence in a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208189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78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No Silver Bullet </a:t>
            </a:r>
            <a:r>
              <a:rPr lang="en-US" sz="3200" dirty="0" smtClean="0"/>
              <a:t>– the essence</a:t>
            </a:r>
            <a:r>
              <a:rPr lang="en-US" sz="3200" dirty="0"/>
              <a:t> </a:t>
            </a:r>
            <a:r>
              <a:rPr lang="en-US" sz="3200" dirty="0" smtClean="0"/>
              <a:t>of a software entity:</a:t>
            </a:r>
          </a:p>
          <a:p>
            <a:endParaRPr lang="en-US" sz="3200" dirty="0" smtClean="0"/>
          </a:p>
          <a:p>
            <a:r>
              <a:rPr lang="en-US" sz="3200" dirty="0" smtClean="0"/>
              <a:t>“a construct of interlocking concepts: data structures and classes, algorithms, function calls.”</a:t>
            </a:r>
          </a:p>
          <a:p>
            <a:endParaRPr lang="en-US" sz="3200" dirty="0"/>
          </a:p>
          <a:p>
            <a:r>
              <a:rPr lang="en-US" sz="3200" dirty="0" smtClean="0"/>
              <a:t>“the hard part of building software is the specification, design, and testing of the conceptual construct – not the programming and testing of the code.”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893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7620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Inherent properties of the essence – </a:t>
            </a:r>
            <a:r>
              <a:rPr lang="en-US" sz="3200" b="1" dirty="0" smtClean="0"/>
              <a:t>Complexity</a:t>
            </a:r>
          </a:p>
          <a:p>
            <a:endParaRPr lang="en-US" sz="1200" dirty="0"/>
          </a:p>
          <a:p>
            <a:r>
              <a:rPr lang="en-US" sz="3200" dirty="0" smtClean="0"/>
              <a:t>Software entities are complex.</a:t>
            </a:r>
          </a:p>
          <a:p>
            <a:endParaRPr lang="en-US" sz="1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“No two parts are alike.”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Nonlinear increase of complexity with size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ym typeface="Wingdings" pitchFamily="2" charset="2"/>
              </a:rPr>
              <a:t> difficulty of communication among team members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ym typeface="Wingdings" pitchFamily="2" charset="2"/>
              </a:rPr>
              <a:t> unreliability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ym typeface="Wingdings" pitchFamily="2" charset="2"/>
              </a:rPr>
              <a:t> hard to use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ym typeface="Wingdings" pitchFamily="2" charset="2"/>
              </a:rPr>
              <a:t> difficulty of extending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ym typeface="Wingdings" pitchFamily="2" charset="2"/>
              </a:rPr>
              <a:t> security trapdoors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580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781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Inherent properties of the essence– </a:t>
            </a:r>
            <a:r>
              <a:rPr lang="en-US" sz="3200" b="1" dirty="0" smtClean="0"/>
              <a:t>Conformity</a:t>
            </a:r>
          </a:p>
          <a:p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Software must conform to human institutions and systems.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No way to “simplify out” this complexity by redesigning the software alone.</a:t>
            </a:r>
          </a:p>
        </p:txBody>
      </p:sp>
    </p:spTree>
    <p:extLst>
      <p:ext uri="{BB962C8B-B14F-4D97-AF65-F5344CB8AC3E}">
        <p14:creationId xmlns:p14="http://schemas.microsoft.com/office/powerpoint/2010/main" val="352270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29407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Software Engineering?</a:t>
            </a:r>
          </a:p>
          <a:p>
            <a:endParaRPr lang="en-US" sz="3200" dirty="0"/>
          </a:p>
          <a:p>
            <a:r>
              <a:rPr lang="en-US" sz="3200" dirty="0" smtClean="0"/>
              <a:t>Software –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Engineering -</a:t>
            </a:r>
          </a:p>
        </p:txBody>
      </p:sp>
    </p:spTree>
    <p:extLst>
      <p:ext uri="{BB962C8B-B14F-4D97-AF65-F5344CB8AC3E}">
        <p14:creationId xmlns:p14="http://schemas.microsoft.com/office/powerpoint/2010/main" val="6619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7086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Inherent properties of the essence– </a:t>
            </a:r>
            <a:r>
              <a:rPr lang="en-US" sz="3200" b="1" dirty="0" smtClean="0"/>
              <a:t>Changeability</a:t>
            </a:r>
          </a:p>
          <a:p>
            <a:endParaRPr lang="en-US" sz="2000" dirty="0" smtClean="0"/>
          </a:p>
          <a:p>
            <a:r>
              <a:rPr lang="en-US" sz="3200" dirty="0" smtClean="0"/>
              <a:t>“All successful software gets changed.”</a:t>
            </a:r>
          </a:p>
          <a:p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Pressures for extended function.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Software can be changed more easily.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Successful software survives beyond the life of the hardware for which it was written.</a:t>
            </a:r>
          </a:p>
        </p:txBody>
      </p:sp>
    </p:spTree>
    <p:extLst>
      <p:ext uri="{BB962C8B-B14F-4D97-AF65-F5344CB8AC3E}">
        <p14:creationId xmlns:p14="http://schemas.microsoft.com/office/powerpoint/2010/main" val="337464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53642"/>
            <a:ext cx="678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Inherent properties of the essence– </a:t>
            </a:r>
            <a:r>
              <a:rPr lang="en-US" sz="3200" b="1" dirty="0" smtClean="0"/>
              <a:t>Invisibility</a:t>
            </a:r>
          </a:p>
          <a:p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Software is unvisualizable.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“The reality of software is not inherently embedded in space.”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Hinders both understanding and communication among minds.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24954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781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No Silver Bullet </a:t>
            </a:r>
            <a:r>
              <a:rPr lang="en-US" sz="3200" dirty="0" smtClean="0"/>
              <a:t>– Past Breakthroughs</a:t>
            </a:r>
          </a:p>
          <a:p>
            <a:endParaRPr lang="en-US" sz="2400" dirty="0" smtClean="0"/>
          </a:p>
          <a:p>
            <a:r>
              <a:rPr lang="en-US" sz="3200" dirty="0" smtClean="0"/>
              <a:t>Most fruitful steps (as of mid 1980s)</a:t>
            </a:r>
          </a:p>
          <a:p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High-level languages.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Time-sharing.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Unified programming environments.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54174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781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No Silver Bullet </a:t>
            </a:r>
            <a:r>
              <a:rPr lang="en-US" sz="3200" dirty="0" smtClean="0"/>
              <a:t>– Hopes for the Silver</a:t>
            </a:r>
          </a:p>
          <a:p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Ada and other high level languages.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Object-oriented programming.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Artificial intelligence.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Expert systems.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“Automatic” programming.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Graphical programming.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Program verification.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Environments and tools.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Workstations.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8927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781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No Silver Bullet </a:t>
            </a:r>
            <a:r>
              <a:rPr lang="en-US" sz="3200" dirty="0" smtClean="0"/>
              <a:t>– Promising Attacks</a:t>
            </a:r>
          </a:p>
          <a:p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Buy versus build.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Requirements refinement and rapid prototyping.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Incremental development—grow, not build software.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Great designers. “The central question of how to improve the software art centers, as always, on people.”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2608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685800"/>
            <a:ext cx="678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To do: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Readings for discussion tomorrow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Think about the “root” causes of software project failures…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 smtClean="0"/>
              <a:t>“Creeping user requirements”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 smtClean="0"/>
              <a:t>What Brooks says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 smtClean="0"/>
              <a:t>What Ortiz says Castro says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85804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squarespace.com/static/545a443be4b0a17b7513b034/t/549075e8e4b050812346043d/1418753513231/2047.stri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82751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990598"/>
            <a:ext cx="2533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Feature Creep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644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29407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Software Engineering?</a:t>
            </a:r>
          </a:p>
          <a:p>
            <a:endParaRPr lang="en-US" sz="3200" dirty="0"/>
          </a:p>
          <a:p>
            <a:r>
              <a:rPr lang="en-US" sz="3200" dirty="0" smtClean="0"/>
              <a:t>Software –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Engineering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2286000"/>
            <a:ext cx="42275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Documentation, user manuals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Designs, specifications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Test cases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Plans and schedules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34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29407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Software Engineering?</a:t>
            </a:r>
          </a:p>
          <a:p>
            <a:endParaRPr lang="en-US" sz="3200" dirty="0"/>
          </a:p>
          <a:p>
            <a:r>
              <a:rPr lang="en-US" sz="3200" dirty="0" smtClean="0"/>
              <a:t>Software –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Engineering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2286000"/>
            <a:ext cx="42275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Documentation, user manuals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Designs, specifications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Test cases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Plans and schedules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4667071"/>
            <a:ext cx="4658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Skill and knowledge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Application of scientific principles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Trade-offs, cost /  benefit analysis</a:t>
            </a:r>
          </a:p>
        </p:txBody>
      </p:sp>
    </p:spTree>
    <p:extLst>
      <p:ext uri="{BB962C8B-B14F-4D97-AF65-F5344CB8AC3E}">
        <p14:creationId xmlns:p14="http://schemas.microsoft.com/office/powerpoint/2010/main" val="14209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29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Software Engineering?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establishment and use of sound engineering principles (methods) in order to obtain economically software that is reliable and works on real machines.</a:t>
            </a:r>
          </a:p>
          <a:p>
            <a:endParaRPr lang="en-US" sz="2800" dirty="0"/>
          </a:p>
          <a:p>
            <a:r>
              <a:rPr lang="en-US" sz="2800" dirty="0" smtClean="0"/>
              <a:t>The application of a systematic, disciplined, quantifiable approach to the development, operation, and maintenance of software.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 rot="20874460">
            <a:off x="184504" y="675933"/>
            <a:ext cx="58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From the textbook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3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1.gstatic.com/images?q=tbn:ANd9GcR7zBDNF2633NtwbdoJSrLVdlYDbx44QLWEKHYHRXg9Nq2ycTCZaA"/>
          <p:cNvSpPr>
            <a:spLocks noChangeAspect="1" noChangeArrowheads="1"/>
          </p:cNvSpPr>
          <p:nvPr/>
        </p:nvSpPr>
        <p:spPr bwMode="auto">
          <a:xfrm>
            <a:off x="63500" y="-136525"/>
            <a:ext cx="55626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990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35433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11450"/>
            <a:ext cx="362081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42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29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Software Engineering?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828800"/>
            <a:ext cx="52449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David </a:t>
            </a:r>
            <a:r>
              <a:rPr lang="en-US" sz="2800" dirty="0" err="1" smtClean="0"/>
              <a:t>Parnas</a:t>
            </a:r>
            <a:r>
              <a:rPr lang="en-US" sz="2800" dirty="0" smtClean="0"/>
              <a:t> and Brian </a:t>
            </a:r>
            <a:r>
              <a:rPr lang="en-US" sz="2800" dirty="0" err="1" smtClean="0"/>
              <a:t>Randell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r>
              <a:rPr lang="en-US" sz="2800" dirty="0" smtClean="0"/>
              <a:t>“The multi-person development of</a:t>
            </a:r>
          </a:p>
          <a:p>
            <a:r>
              <a:rPr lang="en-US" sz="2800" dirty="0" smtClean="0"/>
              <a:t> multi-version programs.”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3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29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Software Engineering?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8288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important component of </a:t>
            </a:r>
            <a:r>
              <a:rPr lang="en-US" sz="2800" b="1" i="1" dirty="0" smtClean="0"/>
              <a:t>your</a:t>
            </a:r>
            <a:r>
              <a:rPr lang="en-US" sz="2800" dirty="0" smtClean="0"/>
              <a:t> future career.</a:t>
            </a:r>
          </a:p>
          <a:p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Developer of software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Co-worker with software developers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Manager of software developers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User of developed software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Payer for developed software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4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29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Software Engineering?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765055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Informatics 43: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process of constructing software.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Phases of development other than programming.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Principles and qualities of enduring value.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28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738</Words>
  <Application>Microsoft Office PowerPoint</Application>
  <PresentationFormat>On-screen Show (4:3)</PresentationFormat>
  <Paragraphs>158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Informatics 43 – March 31,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Informatics 43 – April 2, 2013</dc:title>
  <dc:creator>Frost,Dan</dc:creator>
  <cp:lastModifiedBy>Frost,Dan</cp:lastModifiedBy>
  <cp:revision>51</cp:revision>
  <dcterms:created xsi:type="dcterms:W3CDTF">2013-03-30T19:26:03Z</dcterms:created>
  <dcterms:modified xsi:type="dcterms:W3CDTF">2016-03-30T22:05:15Z</dcterms:modified>
</cp:coreProperties>
</file>