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67" r:id="rId4"/>
    <p:sldId id="268" r:id="rId5"/>
    <p:sldId id="269" r:id="rId6"/>
    <p:sldId id="270" r:id="rId7"/>
    <p:sldId id="271" r:id="rId8"/>
    <p:sldId id="275" r:id="rId9"/>
    <p:sldId id="273" r:id="rId10"/>
    <p:sldId id="279" r:id="rId11"/>
    <p:sldId id="280" r:id="rId12"/>
    <p:sldId id="274" r:id="rId13"/>
    <p:sldId id="276" r:id="rId14"/>
    <p:sldId id="277" r:id="rId15"/>
    <p:sldId id="257" r:id="rId16"/>
    <p:sldId id="258" r:id="rId17"/>
    <p:sldId id="259" r:id="rId18"/>
    <p:sldId id="260" r:id="rId19"/>
    <p:sldId id="264" r:id="rId20"/>
    <p:sldId id="261" r:id="rId21"/>
    <p:sldId id="262" r:id="rId22"/>
    <p:sldId id="263" r:id="rId23"/>
    <p:sldId id="26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73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6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60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7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920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7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68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667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56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26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598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AD772-544D-4374-974A-97FDC031251A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95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gif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Relationship Id="rId9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Informatics 43 – March 29,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36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762000"/>
            <a:ext cx="52940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What is Software Engineering?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1828800"/>
            <a:ext cx="7086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 important component of </a:t>
            </a:r>
            <a:r>
              <a:rPr lang="en-US" sz="2800" b="1" i="1" dirty="0" smtClean="0"/>
              <a:t>your</a:t>
            </a:r>
            <a:r>
              <a:rPr lang="en-US" sz="2800" dirty="0" smtClean="0"/>
              <a:t> future career.</a:t>
            </a:r>
          </a:p>
          <a:p>
            <a:endParaRPr lang="en-US" sz="2800" dirty="0"/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Developer of software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Co-worker with software developers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Manager of software developers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User of developed software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Payer for developed software</a:t>
            </a:r>
          </a:p>
          <a:p>
            <a:pPr marL="457200" indent="-457200">
              <a:buFont typeface="Arial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5221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762000"/>
            <a:ext cx="52940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What is Software Engineering?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1828800"/>
            <a:ext cx="7086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foundational principles and skills upon which all large scale software development relies.</a:t>
            </a:r>
          </a:p>
          <a:p>
            <a:endParaRPr lang="en-US" sz="2800" dirty="0"/>
          </a:p>
          <a:p>
            <a:r>
              <a:rPr lang="en-US" sz="2800" dirty="0" smtClean="0"/>
              <a:t>Recognizing the role and importance of human, organizational, and cultural factors is paramount for successful software engineering.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6109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762000"/>
            <a:ext cx="52940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What is Software Engineering?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676400"/>
            <a:ext cx="765055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Informatics 43: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The process of constructing software.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Phases of development other than programming.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dirty="0" smtClean="0"/>
              <a:t>Developing specifications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dirty="0" smtClean="0"/>
              <a:t>Quality assurance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Principles and qualities of enduring value.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3486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2532965"/>
            <a:ext cx="76610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lgerian" panose="04020705040A02060702" pitchFamily="82" charset="0"/>
              </a:rPr>
              <a:t>What is Software Engineering?</a:t>
            </a:r>
            <a:endParaRPr lang="en-US" sz="36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92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2728" y="1979474"/>
            <a:ext cx="766107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lgerian" panose="04020705040A02060702" pitchFamily="82" charset="0"/>
              </a:rPr>
              <a:t>                         AN</a:t>
            </a:r>
          </a:p>
          <a:p>
            <a:r>
              <a:rPr lang="en-US" sz="3600" dirty="0" smtClean="0">
                <a:latin typeface="Algerian" panose="04020705040A02060702" pitchFamily="82" charset="0"/>
              </a:rPr>
              <a:t>What is </a:t>
            </a:r>
            <a:r>
              <a:rPr lang="en-US" sz="3600" strike="sngStrike" dirty="0" smtClean="0">
                <a:latin typeface="Algerian" panose="04020705040A02060702" pitchFamily="82" charset="0"/>
              </a:rPr>
              <a:t>Software</a:t>
            </a:r>
            <a:r>
              <a:rPr lang="en-US" sz="3600" dirty="0" smtClean="0">
                <a:latin typeface="Algerian" panose="04020705040A02060702" pitchFamily="82" charset="0"/>
              </a:rPr>
              <a:t> </a:t>
            </a:r>
            <a:r>
              <a:rPr lang="en-US" sz="3600" strike="sngStrike" dirty="0" smtClean="0">
                <a:latin typeface="Algerian" panose="04020705040A02060702" pitchFamily="82" charset="0"/>
              </a:rPr>
              <a:t>Engineering?</a:t>
            </a:r>
          </a:p>
          <a:p>
            <a:r>
              <a:rPr lang="en-US" sz="3600" dirty="0">
                <a:latin typeface="Algerian" panose="04020705040A02060702" pitchFamily="82" charset="0"/>
              </a:rPr>
              <a:t> </a:t>
            </a:r>
            <a:r>
              <a:rPr lang="en-US" sz="3600" dirty="0" smtClean="0">
                <a:latin typeface="Algerian" panose="04020705040A02060702" pitchFamily="82" charset="0"/>
              </a:rPr>
              <a:t>                                     Elephant?</a:t>
            </a:r>
            <a:endParaRPr lang="en-US" sz="36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4224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nature.com/ki/journal/v62/n5/images/4493262f1b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838199"/>
            <a:ext cx="7239000" cy="5323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580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icturesof.net/_images_300/Blind_Man_Walking_with_His_Seeing_Eye_Dog_Royalty_Free_Clipart_Picture_100109-027383-0840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057400"/>
            <a:ext cx="4114800" cy="433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33600" y="60960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Can </a:t>
            </a:r>
            <a:r>
              <a:rPr lang="en-US" sz="3200" i="1" dirty="0" smtClean="0"/>
              <a:t>anyone</a:t>
            </a:r>
            <a:r>
              <a:rPr lang="en-US" sz="3200" dirty="0" smtClean="0"/>
              <a:t> see software?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2039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609599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did </a:t>
            </a:r>
            <a:r>
              <a:rPr lang="en-US" sz="3200" i="1" dirty="0" smtClean="0"/>
              <a:t>all</a:t>
            </a:r>
            <a:r>
              <a:rPr lang="en-US" sz="3200" dirty="0" smtClean="0"/>
              <a:t> the blind men miss?</a:t>
            </a:r>
            <a:endParaRPr lang="en-US" sz="3200" dirty="0"/>
          </a:p>
        </p:txBody>
      </p:sp>
      <p:pic>
        <p:nvPicPr>
          <p:cNvPr id="1026" name="Picture 2" descr="http://2.bp.blogspot.com/__pSeGjzE29M/TQBGfkF5JtI/AAAAAAAAAH8/D8lCQg2hP7M/s1600/elephant%2Banatom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905000"/>
            <a:ext cx="5715000" cy="3972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14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34425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parts of software do we (the blind) “see”?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1" y="1524000"/>
            <a:ext cx="830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i="1" dirty="0" smtClean="0"/>
              <a:t>User:</a:t>
            </a:r>
            <a:r>
              <a:rPr lang="en-US" sz="2400" dirty="0" smtClean="0"/>
              <a:t> the user interface – buttons, icons, menus, etc.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i="1" dirty="0" smtClean="0"/>
              <a:t>Programmer:</a:t>
            </a:r>
            <a:r>
              <a:rPr lang="en-US" sz="2400" dirty="0" smtClean="0"/>
              <a:t> source code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i="1" dirty="0" smtClean="0"/>
              <a:t>Electrical engineer: </a:t>
            </a:r>
            <a:r>
              <a:rPr lang="en-US" sz="2400" dirty="0" smtClean="0"/>
              <a:t>semiconductors, transistors, power supply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i="1" dirty="0" smtClean="0"/>
              <a:t>Society:</a:t>
            </a:r>
            <a:r>
              <a:rPr lang="en-US" sz="2400" dirty="0" smtClean="0"/>
              <a:t> impact, output, trends, dangers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i="1" dirty="0" smtClean="0"/>
              <a:t>Business people: </a:t>
            </a:r>
            <a:r>
              <a:rPr lang="en-US" sz="2400" dirty="0" smtClean="0"/>
              <a:t>profits, costs, required training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i="1" dirty="0" smtClean="0"/>
              <a:t>Designers: </a:t>
            </a:r>
            <a:r>
              <a:rPr lang="en-US" sz="2400" dirty="0" smtClean="0"/>
              <a:t>product, structure, architecture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i="1" dirty="0" smtClean="0"/>
              <a:t>Software project manager: </a:t>
            </a:r>
            <a:r>
              <a:rPr lang="en-US" sz="2400" dirty="0" smtClean="0"/>
              <a:t>teams, budgets, timetables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i="1" dirty="0" smtClean="0"/>
              <a:t>Project analyst: </a:t>
            </a:r>
            <a:r>
              <a:rPr lang="en-US" sz="2400" dirty="0" smtClean="0"/>
              <a:t>design patterns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i="1" dirty="0" smtClean="0"/>
              <a:t>Professor of software engineering: </a:t>
            </a:r>
            <a:r>
              <a:rPr lang="en-US" sz="2400" dirty="0" smtClean="0"/>
              <a:t>principles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i="1" dirty="0" smtClean="0"/>
              <a:t>Students of software engineering: </a:t>
            </a:r>
            <a:r>
              <a:rPr lang="en-US" sz="2400" dirty="0" smtClean="0"/>
              <a:t>work, work, work</a:t>
            </a:r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388941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34425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parts of software do we (the blind) “see”?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1" y="1524000"/>
            <a:ext cx="8305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i="1" dirty="0" smtClean="0"/>
              <a:t>User:</a:t>
            </a:r>
            <a:r>
              <a:rPr lang="en-US" sz="2400" dirty="0" smtClean="0"/>
              <a:t> the user interface – buttons, icons, menus, etc.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i="1" dirty="0" smtClean="0"/>
              <a:t>Programmer:</a:t>
            </a:r>
            <a:r>
              <a:rPr lang="en-US" sz="2400" dirty="0" smtClean="0"/>
              <a:t> source code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i="1" dirty="0" smtClean="0"/>
              <a:t>Electrical engineer: </a:t>
            </a:r>
            <a:r>
              <a:rPr lang="en-US" sz="2400" dirty="0" smtClean="0"/>
              <a:t>semiconductors, transistors, power supply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i="1" dirty="0" smtClean="0"/>
              <a:t>Society:</a:t>
            </a:r>
            <a:r>
              <a:rPr lang="en-US" sz="2400" dirty="0" smtClean="0"/>
              <a:t> impact, output, trends, dangers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i="1" dirty="0" smtClean="0"/>
              <a:t>Business people: </a:t>
            </a:r>
            <a:r>
              <a:rPr lang="en-US" sz="2400" dirty="0" smtClean="0"/>
              <a:t>profits, costs, required training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i="1" dirty="0" smtClean="0"/>
              <a:t>Designers: </a:t>
            </a:r>
            <a:r>
              <a:rPr lang="en-US" sz="2400" dirty="0" smtClean="0"/>
              <a:t>product, structure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i="1" dirty="0" smtClean="0"/>
              <a:t>Software project manager: </a:t>
            </a:r>
            <a:r>
              <a:rPr lang="en-US" sz="2400" dirty="0" smtClean="0"/>
              <a:t>teams, budgets, timetables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i="1" dirty="0" smtClean="0"/>
              <a:t>Project analyst: </a:t>
            </a:r>
            <a:r>
              <a:rPr lang="en-US" sz="2400" dirty="0" smtClean="0"/>
              <a:t>design patterns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i="1" dirty="0" smtClean="0"/>
              <a:t>Professor of software engineering: </a:t>
            </a:r>
            <a:r>
              <a:rPr lang="en-US" sz="2400" dirty="0" smtClean="0"/>
              <a:t>principles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i="1" strike="sngStrike" dirty="0" smtClean="0"/>
              <a:t>Students of software engineering: </a:t>
            </a:r>
            <a:r>
              <a:rPr lang="en-US" sz="2400" strike="sngStrike" dirty="0" smtClean="0"/>
              <a:t>work, work, work</a:t>
            </a:r>
            <a:r>
              <a:rPr lang="en-US" sz="2400" i="1" dirty="0"/>
              <a:t> </a:t>
            </a:r>
            <a:endParaRPr lang="en-US" sz="2400" i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i="1" dirty="0" smtClean="0"/>
              <a:t>Students of software engineering: </a:t>
            </a:r>
            <a:r>
              <a:rPr lang="en-US" sz="2400" dirty="0" smtClean="0"/>
              <a:t>opportunity, challenge, fun</a:t>
            </a:r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369815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Staff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dirty="0" smtClean="0"/>
              <a:t>Prof. Dan Frost</a:t>
            </a:r>
          </a:p>
          <a:p>
            <a:r>
              <a:rPr lang="en-US" dirty="0" smtClean="0"/>
              <a:t>TA </a:t>
            </a:r>
            <a:r>
              <a:rPr lang="en-US" dirty="0" err="1" smtClean="0"/>
              <a:t>Tanooj</a:t>
            </a:r>
            <a:r>
              <a:rPr lang="en-US" dirty="0" smtClean="0"/>
              <a:t> Parekh (10:00 and 3:00 discussions</a:t>
            </a:r>
            <a:r>
              <a:rPr lang="en-US" dirty="0" smtClean="0"/>
              <a:t>)</a:t>
            </a:r>
          </a:p>
          <a:p>
            <a:r>
              <a:rPr lang="en-US" dirty="0" smtClean="0"/>
              <a:t>TA </a:t>
            </a:r>
            <a:r>
              <a:rPr lang="en-US" dirty="0" smtClean="0"/>
              <a:t>Ashwin </a:t>
            </a:r>
            <a:r>
              <a:rPr lang="en-US" dirty="0" err="1" smtClean="0"/>
              <a:t>Achar</a:t>
            </a:r>
            <a:r>
              <a:rPr lang="en-US" dirty="0" smtClean="0"/>
              <a:t> (11:00 and 12:00 discussions)</a:t>
            </a:r>
          </a:p>
          <a:p>
            <a:r>
              <a:rPr lang="en-US" dirty="0" smtClean="0"/>
              <a:t>TA </a:t>
            </a:r>
            <a:r>
              <a:rPr lang="en-US" dirty="0" err="1" smtClean="0"/>
              <a:t>Shibani</a:t>
            </a:r>
            <a:r>
              <a:rPr lang="en-US" dirty="0" smtClean="0"/>
              <a:t> </a:t>
            </a:r>
            <a:r>
              <a:rPr lang="en-US" dirty="0" err="1" smtClean="0"/>
              <a:t>Konchady</a:t>
            </a:r>
            <a:r>
              <a:rPr lang="en-US" dirty="0" smtClean="0"/>
              <a:t> (1:00 and 2:00 discussions)</a:t>
            </a:r>
            <a:endParaRPr lang="en-US" dirty="0" smtClean="0"/>
          </a:p>
          <a:p>
            <a:r>
              <a:rPr lang="en-US" dirty="0" smtClean="0"/>
              <a:t>Reader </a:t>
            </a:r>
            <a:r>
              <a:rPr lang="en-US" dirty="0" err="1" smtClean="0"/>
              <a:t>Soumya</a:t>
            </a:r>
            <a:r>
              <a:rPr lang="en-US" dirty="0" smtClean="0"/>
              <a:t> Mishra</a:t>
            </a:r>
            <a:endParaRPr lang="en-US" dirty="0" smtClean="0"/>
          </a:p>
          <a:p>
            <a:r>
              <a:rPr lang="en-US" dirty="0" smtClean="0"/>
              <a:t>Reader </a:t>
            </a:r>
            <a:r>
              <a:rPr lang="en-US" dirty="0" smtClean="0"/>
              <a:t>Kishore </a:t>
            </a:r>
            <a:r>
              <a:rPr lang="en-US" dirty="0" err="1" smtClean="0"/>
              <a:t>Narendran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9491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12192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It’s syllabus time!</a:t>
            </a:r>
            <a:endParaRPr lang="en-US" sz="3600" dirty="0"/>
          </a:p>
        </p:txBody>
      </p:sp>
      <p:pic>
        <p:nvPicPr>
          <p:cNvPr id="1026" name="Picture 2" descr="http://i45.tinypic.com/aoq43b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362200"/>
            <a:ext cx="3543300" cy="348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944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599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Back to the blind men and the elephant…</a:t>
            </a:r>
          </a:p>
        </p:txBody>
      </p:sp>
      <p:pic>
        <p:nvPicPr>
          <p:cNvPr id="2050" name="Picture 2" descr="http://www.funbumperstickers.com/images/Curious_George_Binocular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676400"/>
            <a:ext cx="2883843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30188" y="1496973"/>
            <a:ext cx="536581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Most students in this class</a:t>
            </a:r>
          </a:p>
          <a:p>
            <a:endParaRPr lang="en-US" sz="4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/>
              <a:t>have used a lot of software, and “see” the user interface </a:t>
            </a:r>
            <a:r>
              <a:rPr lang="en-US" sz="3200" dirty="0" smtClean="0"/>
              <a:t>aspect;</a:t>
            </a:r>
            <a:endParaRPr lang="en-US" sz="32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/>
              <a:t>have done some programming, and “see” the code and algorithms aspect.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3200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23530" y="5334000"/>
            <a:ext cx="75590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But those aren’t the focus of Informatics 43!</a:t>
            </a:r>
          </a:p>
        </p:txBody>
      </p:sp>
    </p:spTree>
    <p:extLst>
      <p:ext uri="{BB962C8B-B14F-4D97-AF65-F5344CB8AC3E}">
        <p14:creationId xmlns:p14="http://schemas.microsoft.com/office/powerpoint/2010/main" val="131866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599"/>
            <a:ext cx="7772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 Silver Bullet – Essence and Accident in Software Engineering, by Frederick Brooks</a:t>
            </a:r>
          </a:p>
          <a:p>
            <a:endParaRPr lang="en-US" sz="3200" dirty="0"/>
          </a:p>
          <a:p>
            <a:r>
              <a:rPr lang="en-US" sz="3200" dirty="0" smtClean="0"/>
              <a:t>Essence: intrinsic nature</a:t>
            </a:r>
          </a:p>
          <a:p>
            <a:endParaRPr lang="en-US" sz="3200" dirty="0"/>
          </a:p>
          <a:p>
            <a:r>
              <a:rPr lang="en-US" sz="3200" dirty="0" smtClean="0"/>
              <a:t>Accident: </a:t>
            </a:r>
            <a:r>
              <a:rPr lang="en-US" sz="3200" strike="sngStrike" dirty="0" smtClean="0"/>
              <a:t>an unfortunate, unexpected event</a:t>
            </a:r>
          </a:p>
          <a:p>
            <a:endParaRPr lang="en-US" sz="3200" strike="sngStrike" dirty="0"/>
          </a:p>
          <a:p>
            <a:r>
              <a:rPr lang="en-US" sz="3200" dirty="0" smtClean="0"/>
              <a:t>Accident: a nonessential attribute; a changeable property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3425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685800"/>
            <a:ext cx="58039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What is the </a:t>
            </a:r>
            <a:r>
              <a:rPr lang="en-US" sz="3600" i="1" dirty="0" smtClean="0"/>
              <a:t>essence </a:t>
            </a:r>
            <a:r>
              <a:rPr lang="en-US" sz="3600" dirty="0" smtClean="0"/>
              <a:t>of </a:t>
            </a:r>
            <a:r>
              <a:rPr lang="en-US" sz="3600" dirty="0" smtClean="0">
                <a:latin typeface="Lucida Console" panose="020B0609040504020204" pitchFamily="49" charset="0"/>
              </a:rPr>
              <a:t>fork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pic>
        <p:nvPicPr>
          <p:cNvPr id="1026" name="Picture 2" descr="http://www.woburn-china.com/images/D/table%20fork-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13360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bbqproshop.com/blog/uploads/Red_Fork_60523r_W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09543"/>
            <a:ext cx="1905001" cy="190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0.gstatic.com/images?q=tbn:ANd9GcTswssK4ySyMXjz-YVN1xA7lI5k8noAbvVIhJQOktq-QeVSf2dMU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79048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mg2.foodservicewarehouse.com/Prd/500SQ/Victorinox_40596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933605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colourbox.com/preview/2353680-310630-broken-fork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028854"/>
            <a:ext cx="2286000" cy="2190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foodiggity.com/wp-content/uploads/2011/09/vargo-ultra-spork__59873_zoom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370748"/>
            <a:ext cx="1817439" cy="1817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www.morecoloringpages.com/coloring_pages/sm_color/comb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2660" y="3657600"/>
            <a:ext cx="1760699" cy="2151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s-media-cache-ak0.pinimg.com/originals/c1/0a/e9/c10ae9491166859960b9c562e034f00a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498" y="1760263"/>
            <a:ext cx="2066925" cy="2173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591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2532965"/>
            <a:ext cx="76610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lgerian" panose="04020705040A02060702" pitchFamily="82" charset="0"/>
              </a:rPr>
              <a:t>What is Software Engineering?</a:t>
            </a:r>
            <a:endParaRPr lang="en-US" sz="36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19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762000"/>
            <a:ext cx="5294078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What is Software Engineering?</a:t>
            </a:r>
          </a:p>
          <a:p>
            <a:endParaRPr lang="en-US" sz="3200" dirty="0"/>
          </a:p>
          <a:p>
            <a:r>
              <a:rPr lang="en-US" sz="3200" dirty="0" smtClean="0"/>
              <a:t>Software –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Engineering -</a:t>
            </a:r>
          </a:p>
        </p:txBody>
      </p:sp>
    </p:spTree>
    <p:extLst>
      <p:ext uri="{BB962C8B-B14F-4D97-AF65-F5344CB8AC3E}">
        <p14:creationId xmlns:p14="http://schemas.microsoft.com/office/powerpoint/2010/main" val="398362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762000"/>
            <a:ext cx="5294078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What is Software Engineering?</a:t>
            </a:r>
          </a:p>
          <a:p>
            <a:endParaRPr lang="en-US" sz="3200" dirty="0"/>
          </a:p>
          <a:p>
            <a:r>
              <a:rPr lang="en-US" sz="3200" dirty="0" smtClean="0"/>
              <a:t>Software –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Engineering -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43200" y="2286000"/>
            <a:ext cx="422750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Code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Documentation, user manuals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Designs, specifications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Test cases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Plans and schedules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3353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762000"/>
            <a:ext cx="5294078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What is Software Engineering?</a:t>
            </a:r>
          </a:p>
          <a:p>
            <a:endParaRPr lang="en-US" sz="3200" dirty="0"/>
          </a:p>
          <a:p>
            <a:r>
              <a:rPr lang="en-US" sz="3200" dirty="0" smtClean="0"/>
              <a:t>Software –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Engineering -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43200" y="2286000"/>
            <a:ext cx="422750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Code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Documentation, user manuals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Designs, specifications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Test cases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Plans and schedules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4667071"/>
            <a:ext cx="46583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Skill and knowledge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Application of scientific principles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Trade-offs, cost /  benefit analysis</a:t>
            </a:r>
          </a:p>
        </p:txBody>
      </p:sp>
    </p:spTree>
    <p:extLst>
      <p:ext uri="{BB962C8B-B14F-4D97-AF65-F5344CB8AC3E}">
        <p14:creationId xmlns:p14="http://schemas.microsoft.com/office/powerpoint/2010/main" val="146338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762000"/>
            <a:ext cx="52940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What is Software Engineering?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828800"/>
            <a:ext cx="7848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establishment and use of sound engineering principles (methods) in order to obtain economically software that is reliable and works on real machines.</a:t>
            </a:r>
          </a:p>
          <a:p>
            <a:endParaRPr lang="en-US" sz="2800" dirty="0"/>
          </a:p>
          <a:p>
            <a:r>
              <a:rPr lang="en-US" sz="2800" dirty="0" smtClean="0"/>
              <a:t>The application of a systematic, disciplined, quantifiable approach to the development, operation, and maintenance of software.</a:t>
            </a:r>
          </a:p>
          <a:p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 rot="20874460">
            <a:off x="184504" y="675933"/>
            <a:ext cx="5823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From the textbook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227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762000"/>
            <a:ext cx="52940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What is Software Engineering?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828800"/>
            <a:ext cx="7848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establishment and use of sound engineering principles (methods) in order to obtain economically software that is reliable and works on real machines.</a:t>
            </a:r>
          </a:p>
          <a:p>
            <a:endParaRPr lang="en-US" sz="2800" dirty="0"/>
          </a:p>
          <a:p>
            <a:r>
              <a:rPr lang="en-US" sz="2800" dirty="0" smtClean="0"/>
              <a:t>The application of a systematic, disciplined, quantifiable approach to the development, operation, and maintenance of software.</a:t>
            </a:r>
          </a:p>
          <a:p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 rot="20874460">
            <a:off x="184504" y="675933"/>
            <a:ext cx="5823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From the textbook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049" y="5029200"/>
            <a:ext cx="29908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883943"/>
            <a:ext cx="1810408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775635"/>
            <a:ext cx="1925872" cy="1796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466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762000"/>
            <a:ext cx="52940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What is Software Engineering?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981200" y="1828800"/>
            <a:ext cx="524496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David </a:t>
            </a:r>
            <a:r>
              <a:rPr lang="en-US" sz="2800" dirty="0" err="1" smtClean="0"/>
              <a:t>Parnas</a:t>
            </a:r>
            <a:r>
              <a:rPr lang="en-US" sz="2800" dirty="0" smtClean="0"/>
              <a:t> and Brian </a:t>
            </a:r>
            <a:r>
              <a:rPr lang="en-US" sz="2800" dirty="0" err="1" smtClean="0"/>
              <a:t>Randell</a:t>
            </a:r>
            <a:r>
              <a:rPr lang="en-US" sz="2800" dirty="0" smtClean="0"/>
              <a:t>:</a:t>
            </a:r>
          </a:p>
          <a:p>
            <a:endParaRPr lang="en-US" sz="2800" dirty="0"/>
          </a:p>
          <a:p>
            <a:r>
              <a:rPr lang="en-US" sz="2800" dirty="0" smtClean="0"/>
              <a:t>“The multi-person development of</a:t>
            </a:r>
          </a:p>
          <a:p>
            <a:r>
              <a:rPr lang="en-US" sz="2800" dirty="0" smtClean="0"/>
              <a:t> multi-version programs.”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8405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2273</TotalTime>
  <Words>675</Words>
  <Application>Microsoft Office PowerPoint</Application>
  <PresentationFormat>On-screen Show (4:3)</PresentationFormat>
  <Paragraphs>127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Informatics 43 – March 29, 2016</vt:lpstr>
      <vt:lpstr>Course Staff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Informatics 43 – April 2, 2013</dc:title>
  <dc:creator>Frost,Dan</dc:creator>
  <cp:lastModifiedBy>Frost,Dan</cp:lastModifiedBy>
  <cp:revision>42</cp:revision>
  <dcterms:created xsi:type="dcterms:W3CDTF">2013-03-30T19:26:03Z</dcterms:created>
  <dcterms:modified xsi:type="dcterms:W3CDTF">2016-03-29T15:44:26Z</dcterms:modified>
</cp:coreProperties>
</file>