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5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2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University of California,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7200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4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7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5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0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2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5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A808-1F56-4BF0-A81A-6133D79B58CE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98CF-5BE1-4487-BCC7-15814374F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9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Informatics 43 Discussion,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2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546498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43434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“use case” diagram, from Tsui, p. 116.</a:t>
            </a:r>
          </a:p>
          <a:p>
            <a:endParaRPr lang="en-US" sz="2400" dirty="0"/>
          </a:p>
          <a:p>
            <a:r>
              <a:rPr lang="en-US" sz="2400" dirty="0" smtClean="0"/>
              <a:t>UML, Unified Modeling Language, is a widely used set of diagrams and design tools.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913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diagrams can be simple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676400"/>
            <a:ext cx="54483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295400"/>
            <a:ext cx="54483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88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diagrams can be complex</a:t>
            </a:r>
            <a:endParaRPr lang="en-US" dirty="0"/>
          </a:p>
        </p:txBody>
      </p:sp>
      <p:pic>
        <p:nvPicPr>
          <p:cNvPr id="3074" name="Picture 2" descr="http://home.badc.rl.ac.uk/lawrence/static/2005/11/24/CampaignSupportUseC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9200"/>
            <a:ext cx="5153025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456" y="5168206"/>
            <a:ext cx="19141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From http://home.badc.rl.ac.uk/lawrence/blog/2005/11/10/trajectory_support_for_campaigns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159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992" y="1981200"/>
            <a:ext cx="5464986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3200" y="762000"/>
            <a:ext cx="3467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Essential features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69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59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04699" y="2743200"/>
            <a:ext cx="1081301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1204699" y="4114800"/>
            <a:ext cx="852701" cy="10846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37431" y="1634466"/>
            <a:ext cx="1001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case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5292" y="4832866"/>
            <a:ext cx="180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 boundary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4548" y="2133600"/>
            <a:ext cx="122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association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724400" y="1905000"/>
            <a:ext cx="838200" cy="5979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1"/>
          </p:cNvCxnSpPr>
          <p:nvPr/>
        </p:nvCxnSpPr>
        <p:spPr>
          <a:xfrm flipH="1">
            <a:off x="5410200" y="2318266"/>
            <a:ext cx="844348" cy="57733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237431" y="4407932"/>
            <a:ext cx="782369" cy="46886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1" y="2895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Actor can be an external system</a:t>
            </a:r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 flipV="1">
            <a:off x="6254548" y="3124200"/>
            <a:ext cx="832053" cy="23306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00600" y="5486400"/>
            <a:ext cx="249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Too vague!  Be concrete!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Elbow Connector 23"/>
          <p:cNvCxnSpPr/>
          <p:nvPr/>
        </p:nvCxnSpPr>
        <p:spPr>
          <a:xfrm rot="16200000" flipV="1">
            <a:off x="4572001" y="4571999"/>
            <a:ext cx="1219200" cy="762002"/>
          </a:xfrm>
          <a:prstGeom prst="bentConnector3">
            <a:avLst>
              <a:gd name="adj1" fmla="val 57500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82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  </a:t>
            </a:r>
          </a:p>
        </p:txBody>
      </p:sp>
      <p:sp>
        <p:nvSpPr>
          <p:cNvPr id="9219" name="Rectangle 1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A Use Case can be much more than a diagram</a:t>
            </a:r>
          </a:p>
        </p:txBody>
      </p:sp>
      <p:graphicFrame>
        <p:nvGraphicFramePr>
          <p:cNvPr id="451707" name="Group 123"/>
          <p:cNvGraphicFramePr>
            <a:graphicFrameLocks noGrp="1"/>
          </p:cNvGraphicFramePr>
          <p:nvPr>
            <p:ph idx="1"/>
          </p:nvPr>
        </p:nvGraphicFramePr>
        <p:xfrm>
          <a:off x="685800" y="1143000"/>
          <a:ext cx="8153400" cy="5578922"/>
        </p:xfrm>
        <a:graphic>
          <a:graphicData uri="http://schemas.openxmlformats.org/drawingml/2006/table">
            <a:tbl>
              <a:tblPr/>
              <a:tblGrid>
                <a:gridCol w="2252663"/>
                <a:gridCol w="5900737"/>
              </a:tblGrid>
              <a:tr h="33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 and Name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UC-21 Log In To System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Summary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student enters his or her unique ID and secret password.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Essential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Always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Actor(s)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Prerequisites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is enrolled at the university, has received an ID, and has established a password.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0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Success Scenario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types in ID.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types in password (does not display).</a:t>
                      </a:r>
                    </a:p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Combination is valid, menu of options is displayed.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192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Alternates / Extensions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cannot remember / correctly enter password: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performs UC-13 Ask For New Password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enters incorrect password three times: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 is "locked" which means that student cannot log in, even if correct password is entered.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performs UC-14 Unlock ID And Get New Password.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cannot remember / correctly enter ID: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953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performs UC-99 Go Home And Start Over Next Term.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4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 and Questions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Should ID be locked after three wrong passwords?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5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Tsui, 6.3.2 (p. 114)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696200" cy="3352800"/>
          </a:xfrm>
        </p:spPr>
        <p:txBody>
          <a:bodyPr/>
          <a:lstStyle/>
          <a:p>
            <a:r>
              <a:rPr lang="en-US" dirty="0" smtClean="0"/>
              <a:t>Basic functionality</a:t>
            </a:r>
          </a:p>
          <a:p>
            <a:r>
              <a:rPr lang="en-US" dirty="0" smtClean="0"/>
              <a:t>Any precondition for the functionality</a:t>
            </a:r>
          </a:p>
          <a:p>
            <a:r>
              <a:rPr lang="en-US" dirty="0" smtClean="0"/>
              <a:t>Flow of events, called a scenario</a:t>
            </a:r>
          </a:p>
          <a:p>
            <a:r>
              <a:rPr lang="en-US" dirty="0" smtClean="0"/>
              <a:t>Any </a:t>
            </a:r>
            <a:r>
              <a:rPr lang="en-US" dirty="0" err="1" smtClean="0"/>
              <a:t>postcondition</a:t>
            </a:r>
            <a:r>
              <a:rPr lang="en-US" dirty="0" smtClean="0"/>
              <a:t> for the functionality</a:t>
            </a:r>
          </a:p>
          <a:p>
            <a:r>
              <a:rPr lang="en-US" dirty="0" smtClean="0"/>
              <a:t>Any error condition and alternative flow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“A use case is fundamentally a depiction of the following requirement information.”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1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Informatics 43 – </a:t>
            </a:r>
            <a:r>
              <a:rPr lang="en-US" u="sng" dirty="0" smtClean="0"/>
              <a:t>Keep it simple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dirty="0" smtClean="0"/>
              <a:t>We will do </a:t>
            </a:r>
            <a:r>
              <a:rPr lang="en-US" u="sng" dirty="0" smtClean="0"/>
              <a:t>simple</a:t>
            </a:r>
            <a:r>
              <a:rPr lang="en-US" dirty="0" smtClean="0"/>
              <a:t> use case diagrams.</a:t>
            </a:r>
          </a:p>
          <a:p>
            <a:r>
              <a:rPr lang="en-US" dirty="0" smtClean="0"/>
              <a:t>It’s a </a:t>
            </a:r>
            <a:r>
              <a:rPr lang="en-US" i="1" dirty="0" smtClean="0"/>
              <a:t>model </a:t>
            </a:r>
            <a:r>
              <a:rPr lang="en-US" dirty="0" smtClean="0"/>
              <a:t>- don’t try to make the model do too much.</a:t>
            </a:r>
          </a:p>
          <a:p>
            <a:r>
              <a:rPr lang="en-US" dirty="0" smtClean="0"/>
              <a:t>Focus on the most important activities.</a:t>
            </a:r>
          </a:p>
          <a:p>
            <a:r>
              <a:rPr lang="en-US" dirty="0" smtClean="0"/>
              <a:t>For homework 1: no pictures.  Use actor – use case style, e.g.: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4953000"/>
            <a:ext cx="481625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Bank customer – withdraw cash</a:t>
            </a:r>
          </a:p>
          <a:p>
            <a:r>
              <a:rPr lang="en-US" sz="2800" dirty="0" smtClean="0"/>
              <a:t>Student – enroll in course</a:t>
            </a:r>
          </a:p>
          <a:p>
            <a:r>
              <a:rPr lang="en-US" sz="2800" dirty="0" smtClean="0"/>
              <a:t>Web user – search by keyword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7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752600"/>
            <a:ext cx="64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Imagine you are one of the original developers of UCI’s </a:t>
            </a:r>
            <a:r>
              <a:rPr lang="en-US" sz="2800" dirty="0" err="1" smtClean="0"/>
              <a:t>WebSoc</a:t>
            </a:r>
            <a:r>
              <a:rPr lang="en-US" sz="2800" dirty="0" smtClean="0"/>
              <a:t>.  </a:t>
            </a:r>
          </a:p>
          <a:p>
            <a:endParaRPr lang="en-US" sz="2800" dirty="0"/>
          </a:p>
          <a:p>
            <a:r>
              <a:rPr lang="en-US" sz="2800" dirty="0" smtClean="0"/>
              <a:t>Work with two or three people sitting near you, and write down 6 to 10 use cases.</a:t>
            </a:r>
          </a:p>
          <a:p>
            <a:endParaRPr lang="en-US" sz="2800" dirty="0"/>
          </a:p>
          <a:p>
            <a:r>
              <a:rPr lang="en-US" sz="2800" dirty="0" smtClean="0"/>
              <a:t>Introduce yourselves before you start.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708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403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Use Cases</vt:lpstr>
      <vt:lpstr>PowerPoint Presentation</vt:lpstr>
      <vt:lpstr>Use Case diagrams can be simple</vt:lpstr>
      <vt:lpstr>Use Case diagrams can be complex</vt:lpstr>
      <vt:lpstr>PowerPoint Presentation</vt:lpstr>
      <vt:lpstr>A Use Case can be much more than a diagram</vt:lpstr>
      <vt:lpstr>From Tsui, 6.3.2 (p. 114)</vt:lpstr>
      <vt:lpstr>For Informatics 43 – Keep it simple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</dc:title>
  <dc:creator>Frost,Dan</dc:creator>
  <cp:lastModifiedBy>Frost,Dan</cp:lastModifiedBy>
  <cp:revision>9</cp:revision>
  <dcterms:created xsi:type="dcterms:W3CDTF">2014-04-07T18:12:39Z</dcterms:created>
  <dcterms:modified xsi:type="dcterms:W3CDTF">2016-04-04T21:03:42Z</dcterms:modified>
</cp:coreProperties>
</file>