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86" r:id="rId2"/>
    <p:sldId id="297" r:id="rId3"/>
    <p:sldId id="310" r:id="rId4"/>
    <p:sldId id="284" r:id="rId5"/>
    <p:sldId id="260" r:id="rId6"/>
    <p:sldId id="285" r:id="rId7"/>
    <p:sldId id="259" r:id="rId8"/>
    <p:sldId id="319" r:id="rId9"/>
    <p:sldId id="261" r:id="rId10"/>
    <p:sldId id="272" r:id="rId11"/>
    <p:sldId id="311" r:id="rId12"/>
    <p:sldId id="312" r:id="rId13"/>
    <p:sldId id="313" r:id="rId14"/>
    <p:sldId id="314" r:id="rId15"/>
    <p:sldId id="316" r:id="rId16"/>
    <p:sldId id="290" r:id="rId17"/>
    <p:sldId id="315" r:id="rId18"/>
    <p:sldId id="317" r:id="rId19"/>
    <p:sldId id="318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8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58FB2D7-A886-4842-8A34-E94DE5BA2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34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3309581-2F9B-4EF0-8307-2741D3555729}" type="datetimeFigureOut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95E99F-3992-4479-9469-A5B5F3789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34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ED90AD1-4E13-447D-80CC-AD115E80C9A9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A5710-1E38-4188-8E49-EBD6C307F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7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FBEA0-04C9-4845-BD13-06CB3F70C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5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2D45F-F0C6-4D81-9A82-5532898AB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4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974D8-D25D-4CCE-8F1E-83C162262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3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F8E73-B042-4BF0-AE2D-CCECD3C21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6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B82FD-5FE2-4C6E-A36B-E966AC370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A81B4-0A97-48B5-B757-BC34B1487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2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24D7E-430E-4C11-B499-DBDE00BCF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31E48-F20D-4FDB-BAFB-1E3630A63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9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69285-FA45-4BF6-857F-1EECCB0DA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1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7FA1A-A1E2-4318-8F65-3064814F6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6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9802C62-5F8F-4E40-BAA1-443BFD80C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4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4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4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4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4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l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l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3600" smtClean="0"/>
              <a:t>Inf 43: Introduction to Software Engineering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7416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May </a:t>
            </a:r>
            <a:r>
              <a:rPr lang="en-US" altLang="en-US" sz="2800" dirty="0" smtClean="0"/>
              <a:t>7, 2016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Diagrams</a:t>
            </a:r>
          </a:p>
        </p:txBody>
      </p:sp>
      <p:sp>
        <p:nvSpPr>
          <p:cNvPr id="11267" name="Text Box 25"/>
          <p:cNvSpPr txBox="1">
            <a:spLocks noChangeArrowheads="1"/>
          </p:cNvSpPr>
          <p:nvPr/>
        </p:nvSpPr>
        <p:spPr bwMode="auto">
          <a:xfrm>
            <a:off x="631825" y="2295525"/>
            <a:ext cx="663575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CD</a:t>
            </a:r>
            <a:endParaRPr lang="en-IE" altLang="en-US" sz="2400"/>
          </a:p>
        </p:txBody>
      </p:sp>
      <p:sp>
        <p:nvSpPr>
          <p:cNvPr id="11268" name="Text Box 26"/>
          <p:cNvSpPr txBox="1">
            <a:spLocks noChangeArrowheads="1"/>
          </p:cNvSpPr>
          <p:nvPr/>
        </p:nvSpPr>
        <p:spPr bwMode="auto">
          <a:xfrm>
            <a:off x="1666875" y="2282825"/>
            <a:ext cx="1528763" cy="195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    CD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getTitle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getRating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match</a:t>
            </a:r>
            <a:endParaRPr lang="en-IE" altLang="en-US" sz="2400"/>
          </a:p>
        </p:txBody>
      </p:sp>
      <p:sp>
        <p:nvSpPr>
          <p:cNvPr id="11269" name="Text Box 27"/>
          <p:cNvSpPr txBox="1">
            <a:spLocks noChangeArrowheads="1"/>
          </p:cNvSpPr>
          <p:nvPr/>
        </p:nvSpPr>
        <p:spPr bwMode="auto">
          <a:xfrm>
            <a:off x="3482975" y="2289175"/>
            <a:ext cx="1528763" cy="2320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    CD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title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rating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getTitle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getRating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match</a:t>
            </a:r>
            <a:endParaRPr lang="en-IE" altLang="en-US" sz="2400"/>
          </a:p>
        </p:txBody>
      </p:sp>
      <p:sp>
        <p:nvSpPr>
          <p:cNvPr id="11270" name="Text Box 28"/>
          <p:cNvSpPr txBox="1">
            <a:spLocks noChangeArrowheads="1"/>
          </p:cNvSpPr>
          <p:nvPr/>
        </p:nvSpPr>
        <p:spPr bwMode="auto">
          <a:xfrm>
            <a:off x="5241925" y="2295525"/>
            <a:ext cx="3402013" cy="2320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            CD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-title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-rating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+getTitle():String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+getRating():String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+match(String):boolean</a:t>
            </a:r>
            <a:endParaRPr lang="en-IE" altLang="en-US" sz="2400"/>
          </a:p>
        </p:txBody>
      </p:sp>
      <p:sp>
        <p:nvSpPr>
          <p:cNvPr id="11271" name="Line 29"/>
          <p:cNvSpPr>
            <a:spLocks noChangeShapeType="1"/>
          </p:cNvSpPr>
          <p:nvPr/>
        </p:nvSpPr>
        <p:spPr bwMode="auto">
          <a:xfrm>
            <a:off x="1657350" y="2713038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30"/>
          <p:cNvSpPr>
            <a:spLocks noChangeShapeType="1"/>
          </p:cNvSpPr>
          <p:nvPr/>
        </p:nvSpPr>
        <p:spPr bwMode="auto">
          <a:xfrm>
            <a:off x="1682750" y="3081338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31"/>
          <p:cNvSpPr>
            <a:spLocks noChangeShapeType="1"/>
          </p:cNvSpPr>
          <p:nvPr/>
        </p:nvSpPr>
        <p:spPr bwMode="auto">
          <a:xfrm>
            <a:off x="3473450" y="2719388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32"/>
          <p:cNvSpPr>
            <a:spLocks noChangeShapeType="1"/>
          </p:cNvSpPr>
          <p:nvPr/>
        </p:nvSpPr>
        <p:spPr bwMode="auto">
          <a:xfrm>
            <a:off x="3517900" y="3468688"/>
            <a:ext cx="1409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33"/>
          <p:cNvSpPr>
            <a:spLocks noChangeShapeType="1"/>
          </p:cNvSpPr>
          <p:nvPr/>
        </p:nvSpPr>
        <p:spPr bwMode="auto">
          <a:xfrm>
            <a:off x="5270500" y="2725738"/>
            <a:ext cx="3371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34"/>
          <p:cNvSpPr>
            <a:spLocks noChangeShapeType="1"/>
          </p:cNvSpPr>
          <p:nvPr/>
        </p:nvSpPr>
        <p:spPr bwMode="auto">
          <a:xfrm flipV="1">
            <a:off x="5238750" y="3505200"/>
            <a:ext cx="3390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88925" y="1619250"/>
            <a:ext cx="1468438" cy="731838"/>
            <a:chOff x="182" y="1063"/>
            <a:chExt cx="925" cy="461"/>
          </a:xfrm>
        </p:grpSpPr>
        <p:sp>
          <p:nvSpPr>
            <p:cNvPr id="27684" name="Text Box 36"/>
            <p:cNvSpPr txBox="1">
              <a:spLocks noChangeArrowheads="1"/>
            </p:cNvSpPr>
            <p:nvPr/>
          </p:nvSpPr>
          <p:spPr bwMode="auto">
            <a:xfrm>
              <a:off x="182" y="1063"/>
              <a:ext cx="925" cy="250"/>
            </a:xfrm>
            <a:prstGeom prst="rect">
              <a:avLst/>
            </a:prstGeom>
            <a:solidFill>
              <a:srgbClr val="FFFF66"/>
            </a:solidFill>
            <a:ln w="38100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000"/>
                <a:t>class name</a:t>
              </a:r>
              <a:endParaRPr lang="en-IE" sz="2000"/>
            </a:p>
          </p:txBody>
        </p:sp>
        <p:sp>
          <p:nvSpPr>
            <p:cNvPr id="11294" name="Line 37"/>
            <p:cNvSpPr>
              <a:spLocks noChangeShapeType="1"/>
            </p:cNvSpPr>
            <p:nvPr/>
          </p:nvSpPr>
          <p:spPr bwMode="auto">
            <a:xfrm>
              <a:off x="564" y="1320"/>
              <a:ext cx="84" cy="20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14325" y="4141788"/>
            <a:ext cx="1476375" cy="795337"/>
            <a:chOff x="282" y="2652"/>
            <a:chExt cx="930" cy="501"/>
          </a:xfrm>
        </p:grpSpPr>
        <p:sp>
          <p:nvSpPr>
            <p:cNvPr id="27687" name="Text Box 39"/>
            <p:cNvSpPr txBox="1">
              <a:spLocks noChangeArrowheads="1"/>
            </p:cNvSpPr>
            <p:nvPr/>
          </p:nvSpPr>
          <p:spPr bwMode="auto">
            <a:xfrm>
              <a:off x="282" y="2903"/>
              <a:ext cx="819" cy="250"/>
            </a:xfrm>
            <a:prstGeom prst="rect">
              <a:avLst/>
            </a:prstGeom>
            <a:solidFill>
              <a:srgbClr val="FFFF66"/>
            </a:solidFill>
            <a:ln w="38100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000"/>
                <a:t>behaviour</a:t>
              </a:r>
              <a:endParaRPr lang="en-IE" sz="2000"/>
            </a:p>
          </p:txBody>
        </p:sp>
        <p:sp>
          <p:nvSpPr>
            <p:cNvPr id="11292" name="Line 40"/>
            <p:cNvSpPr>
              <a:spLocks noChangeShapeType="1"/>
            </p:cNvSpPr>
            <p:nvPr/>
          </p:nvSpPr>
          <p:spPr bwMode="auto">
            <a:xfrm flipV="1">
              <a:off x="816" y="2652"/>
              <a:ext cx="396" cy="26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936875" y="1600200"/>
            <a:ext cx="1312863" cy="1284288"/>
            <a:chOff x="1922" y="1051"/>
            <a:chExt cx="827" cy="809"/>
          </a:xfrm>
        </p:grpSpPr>
        <p:sp>
          <p:nvSpPr>
            <p:cNvPr id="27690" name="Text Box 42"/>
            <p:cNvSpPr txBox="1">
              <a:spLocks noChangeArrowheads="1"/>
            </p:cNvSpPr>
            <p:nvPr/>
          </p:nvSpPr>
          <p:spPr bwMode="auto">
            <a:xfrm>
              <a:off x="1922" y="1051"/>
              <a:ext cx="827" cy="250"/>
            </a:xfrm>
            <a:prstGeom prst="rect">
              <a:avLst/>
            </a:prstGeom>
            <a:solidFill>
              <a:srgbClr val="FFFF66"/>
            </a:solidFill>
            <a:ln w="38100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000"/>
                <a:t>properties</a:t>
              </a:r>
              <a:endParaRPr lang="en-IE" sz="2000"/>
            </a:p>
          </p:txBody>
        </p:sp>
        <p:sp>
          <p:nvSpPr>
            <p:cNvPr id="11290" name="Line 43"/>
            <p:cNvSpPr>
              <a:spLocks noChangeShapeType="1"/>
            </p:cNvSpPr>
            <p:nvPr/>
          </p:nvSpPr>
          <p:spPr bwMode="auto">
            <a:xfrm>
              <a:off x="2448" y="1272"/>
              <a:ext cx="228" cy="5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4886325" y="1625600"/>
            <a:ext cx="2074863" cy="1220788"/>
            <a:chOff x="3162" y="1055"/>
            <a:chExt cx="1307" cy="769"/>
          </a:xfrm>
        </p:grpSpPr>
        <p:sp>
          <p:nvSpPr>
            <p:cNvPr id="27693" name="Text Box 45"/>
            <p:cNvSpPr txBox="1">
              <a:spLocks noChangeArrowheads="1"/>
            </p:cNvSpPr>
            <p:nvPr/>
          </p:nvSpPr>
          <p:spPr bwMode="auto">
            <a:xfrm>
              <a:off x="3162" y="1055"/>
              <a:ext cx="1307" cy="250"/>
            </a:xfrm>
            <a:prstGeom prst="rect">
              <a:avLst/>
            </a:prstGeom>
            <a:solidFill>
              <a:srgbClr val="FFFF66"/>
            </a:solidFill>
            <a:ln w="38100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000"/>
                <a:t>access modifiers</a:t>
              </a:r>
              <a:endParaRPr lang="en-IE" sz="2000"/>
            </a:p>
          </p:txBody>
        </p:sp>
        <p:sp>
          <p:nvSpPr>
            <p:cNvPr id="11288" name="Line 46"/>
            <p:cNvSpPr>
              <a:spLocks noChangeShapeType="1"/>
            </p:cNvSpPr>
            <p:nvPr/>
          </p:nvSpPr>
          <p:spPr bwMode="auto">
            <a:xfrm flipH="1">
              <a:off x="3480" y="1272"/>
              <a:ext cx="192" cy="5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3959225" y="4560888"/>
            <a:ext cx="2746375" cy="782637"/>
            <a:chOff x="2590" y="3132"/>
            <a:chExt cx="1730" cy="493"/>
          </a:xfrm>
        </p:grpSpPr>
        <p:sp>
          <p:nvSpPr>
            <p:cNvPr id="27696" name="Text Box 48"/>
            <p:cNvSpPr txBox="1">
              <a:spLocks noChangeArrowheads="1"/>
            </p:cNvSpPr>
            <p:nvPr/>
          </p:nvSpPr>
          <p:spPr bwMode="auto">
            <a:xfrm>
              <a:off x="2590" y="3375"/>
              <a:ext cx="1164" cy="250"/>
            </a:xfrm>
            <a:prstGeom prst="rect">
              <a:avLst/>
            </a:prstGeom>
            <a:solidFill>
              <a:srgbClr val="FFFF66"/>
            </a:solidFill>
            <a:ln w="38100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000"/>
                <a:t>parameter lists</a:t>
              </a:r>
              <a:endParaRPr lang="en-IE" sz="2000"/>
            </a:p>
          </p:txBody>
        </p:sp>
        <p:sp>
          <p:nvSpPr>
            <p:cNvPr id="11286" name="Line 49"/>
            <p:cNvSpPr>
              <a:spLocks noChangeShapeType="1"/>
            </p:cNvSpPr>
            <p:nvPr/>
          </p:nvSpPr>
          <p:spPr bwMode="auto">
            <a:xfrm flipV="1">
              <a:off x="3708" y="3132"/>
              <a:ext cx="612" cy="2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6670675" y="4484688"/>
            <a:ext cx="1522413" cy="1360487"/>
            <a:chOff x="4226" y="2916"/>
            <a:chExt cx="959" cy="857"/>
          </a:xfrm>
        </p:grpSpPr>
        <p:sp>
          <p:nvSpPr>
            <p:cNvPr id="27699" name="Text Box 51"/>
            <p:cNvSpPr txBox="1">
              <a:spLocks noChangeArrowheads="1"/>
            </p:cNvSpPr>
            <p:nvPr/>
          </p:nvSpPr>
          <p:spPr bwMode="auto">
            <a:xfrm>
              <a:off x="4226" y="3523"/>
              <a:ext cx="959" cy="250"/>
            </a:xfrm>
            <a:prstGeom prst="rect">
              <a:avLst/>
            </a:prstGeom>
            <a:solidFill>
              <a:srgbClr val="FFFF66"/>
            </a:solidFill>
            <a:ln w="38100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000"/>
                <a:t>return types</a:t>
              </a:r>
              <a:endParaRPr lang="en-IE" sz="2000"/>
            </a:p>
          </p:txBody>
        </p:sp>
        <p:sp>
          <p:nvSpPr>
            <p:cNvPr id="11284" name="Line 52"/>
            <p:cNvSpPr>
              <a:spLocks noChangeShapeType="1"/>
            </p:cNvSpPr>
            <p:nvPr/>
          </p:nvSpPr>
          <p:spPr bwMode="auto">
            <a:xfrm flipH="1" flipV="1">
              <a:off x="4824" y="2916"/>
              <a:ext cx="156" cy="6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Diagram Relationships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Generalization</a:t>
            </a:r>
          </a:p>
          <a:p>
            <a:pPr lvl="1" eaLnBrk="1" hangingPunct="1"/>
            <a:r>
              <a:rPr lang="en-US" altLang="en-US" sz="1800" smtClean="0"/>
              <a:t>A relationship between a general thing and a more specific kind of that thing.</a:t>
            </a:r>
          </a:p>
          <a:p>
            <a:pPr lvl="1" eaLnBrk="1" hangingPunct="1"/>
            <a:r>
              <a:rPr lang="en-US" altLang="en-US" sz="1800" smtClean="0"/>
              <a:t>It is </a:t>
            </a:r>
            <a:r>
              <a:rPr lang="en-US" altLang="en-US" sz="1800" b="1" smtClean="0"/>
              <a:t>a-kind-of </a:t>
            </a:r>
            <a:r>
              <a:rPr lang="en-US" altLang="en-US" sz="1800" smtClean="0"/>
              <a:t>relationship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pSp>
        <p:nvGrpSpPr>
          <p:cNvPr id="12292" name="Group 26"/>
          <p:cNvGrpSpPr>
            <a:grpSpLocks/>
          </p:cNvGrpSpPr>
          <p:nvPr/>
        </p:nvGrpSpPr>
        <p:grpSpPr bwMode="auto">
          <a:xfrm>
            <a:off x="990600" y="3581400"/>
            <a:ext cx="7302500" cy="2508250"/>
            <a:chOff x="672" y="2256"/>
            <a:chExt cx="4600" cy="1580"/>
          </a:xfrm>
        </p:grpSpPr>
        <p:grpSp>
          <p:nvGrpSpPr>
            <p:cNvPr id="12293" name="Group 27"/>
            <p:cNvGrpSpPr>
              <a:grpSpLocks/>
            </p:cNvGrpSpPr>
            <p:nvPr/>
          </p:nvGrpSpPr>
          <p:grpSpPr bwMode="auto">
            <a:xfrm>
              <a:off x="2280" y="2256"/>
              <a:ext cx="1384" cy="524"/>
              <a:chOff x="772" y="1444"/>
              <a:chExt cx="1384" cy="524"/>
            </a:xfrm>
          </p:grpSpPr>
          <p:sp>
            <p:nvSpPr>
              <p:cNvPr id="12308" name="Rectangle 28"/>
              <p:cNvSpPr>
                <a:spLocks noChangeArrowheads="1"/>
              </p:cNvSpPr>
              <p:nvPr/>
            </p:nvSpPr>
            <p:spPr bwMode="auto">
              <a:xfrm>
                <a:off x="772" y="1444"/>
                <a:ext cx="1384" cy="5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latin typeface="Times New Roman" charset="0"/>
                </a:endParaRPr>
              </a:p>
            </p:txBody>
          </p:sp>
          <p:sp>
            <p:nvSpPr>
              <p:cNvPr id="12309" name="Text Box 29"/>
              <p:cNvSpPr txBox="1">
                <a:spLocks noChangeArrowheads="1"/>
              </p:cNvSpPr>
              <p:nvPr/>
            </p:nvSpPr>
            <p:spPr bwMode="auto">
              <a:xfrm>
                <a:off x="1152" y="1554"/>
                <a:ext cx="53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Times New Roman" charset="0"/>
                  </a:rPr>
                  <a:t>Shape</a:t>
                </a:r>
              </a:p>
            </p:txBody>
          </p:sp>
        </p:grpSp>
        <p:grpSp>
          <p:nvGrpSpPr>
            <p:cNvPr id="12294" name="Group 30"/>
            <p:cNvGrpSpPr>
              <a:grpSpLocks/>
            </p:cNvGrpSpPr>
            <p:nvPr/>
          </p:nvGrpSpPr>
          <p:grpSpPr bwMode="auto">
            <a:xfrm>
              <a:off x="672" y="3312"/>
              <a:ext cx="1384" cy="524"/>
              <a:chOff x="772" y="1444"/>
              <a:chExt cx="1384" cy="524"/>
            </a:xfrm>
          </p:grpSpPr>
          <p:sp>
            <p:nvSpPr>
              <p:cNvPr id="12306" name="Rectangle 31"/>
              <p:cNvSpPr>
                <a:spLocks noChangeArrowheads="1"/>
              </p:cNvSpPr>
              <p:nvPr/>
            </p:nvSpPr>
            <p:spPr bwMode="auto">
              <a:xfrm>
                <a:off x="772" y="1444"/>
                <a:ext cx="1384" cy="5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latin typeface="Times New Roman" charset="0"/>
                </a:endParaRPr>
              </a:p>
            </p:txBody>
          </p:sp>
          <p:sp>
            <p:nvSpPr>
              <p:cNvPr id="12307" name="Text Box 32"/>
              <p:cNvSpPr txBox="1">
                <a:spLocks noChangeArrowheads="1"/>
              </p:cNvSpPr>
              <p:nvPr/>
            </p:nvSpPr>
            <p:spPr bwMode="auto">
              <a:xfrm>
                <a:off x="1152" y="1554"/>
                <a:ext cx="79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Times New Roman" charset="0"/>
                  </a:rPr>
                  <a:t>Rectangle</a:t>
                </a:r>
              </a:p>
            </p:txBody>
          </p:sp>
        </p:grpSp>
        <p:grpSp>
          <p:nvGrpSpPr>
            <p:cNvPr id="12295" name="Group 33"/>
            <p:cNvGrpSpPr>
              <a:grpSpLocks/>
            </p:cNvGrpSpPr>
            <p:nvPr/>
          </p:nvGrpSpPr>
          <p:grpSpPr bwMode="auto">
            <a:xfrm>
              <a:off x="2280" y="3312"/>
              <a:ext cx="1384" cy="524"/>
              <a:chOff x="772" y="1444"/>
              <a:chExt cx="1384" cy="524"/>
            </a:xfrm>
          </p:grpSpPr>
          <p:sp>
            <p:nvSpPr>
              <p:cNvPr id="12304" name="Rectangle 34"/>
              <p:cNvSpPr>
                <a:spLocks noChangeArrowheads="1"/>
              </p:cNvSpPr>
              <p:nvPr/>
            </p:nvSpPr>
            <p:spPr bwMode="auto">
              <a:xfrm>
                <a:off x="772" y="1444"/>
                <a:ext cx="1384" cy="5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latin typeface="Times New Roman" charset="0"/>
                </a:endParaRPr>
              </a:p>
            </p:txBody>
          </p:sp>
          <p:sp>
            <p:nvSpPr>
              <p:cNvPr id="12305" name="Text Box 35"/>
              <p:cNvSpPr txBox="1">
                <a:spLocks noChangeArrowheads="1"/>
              </p:cNvSpPr>
              <p:nvPr/>
            </p:nvSpPr>
            <p:spPr bwMode="auto">
              <a:xfrm>
                <a:off x="1152" y="1554"/>
                <a:ext cx="60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Times New Roman" charset="0"/>
                  </a:rPr>
                  <a:t>Square</a:t>
                </a:r>
              </a:p>
            </p:txBody>
          </p:sp>
        </p:grpSp>
        <p:sp>
          <p:nvSpPr>
            <p:cNvPr id="12296" name="Rectangle 36"/>
            <p:cNvSpPr>
              <a:spLocks noChangeArrowheads="1"/>
            </p:cNvSpPr>
            <p:nvPr/>
          </p:nvSpPr>
          <p:spPr bwMode="auto">
            <a:xfrm>
              <a:off x="3888" y="3312"/>
              <a:ext cx="1384" cy="5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imes New Roman" charset="0"/>
              </a:endParaRPr>
            </a:p>
          </p:txBody>
        </p:sp>
        <p:sp>
          <p:nvSpPr>
            <p:cNvPr id="12297" name="Text Box 37"/>
            <p:cNvSpPr txBox="1">
              <a:spLocks noChangeArrowheads="1"/>
            </p:cNvSpPr>
            <p:nvPr/>
          </p:nvSpPr>
          <p:spPr bwMode="auto">
            <a:xfrm>
              <a:off x="4301" y="3422"/>
              <a:ext cx="6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Times New Roman" charset="0"/>
                </a:rPr>
                <a:t>Polygon</a:t>
              </a:r>
            </a:p>
          </p:txBody>
        </p:sp>
        <p:sp>
          <p:nvSpPr>
            <p:cNvPr id="12298" name="AutoShape 38"/>
            <p:cNvSpPr>
              <a:spLocks noChangeArrowheads="1"/>
            </p:cNvSpPr>
            <p:nvPr/>
          </p:nvSpPr>
          <p:spPr bwMode="auto">
            <a:xfrm>
              <a:off x="2784" y="2784"/>
              <a:ext cx="336" cy="19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2299" name="AutoShape 39"/>
            <p:cNvSpPr>
              <a:spLocks noChangeArrowheads="1"/>
            </p:cNvSpPr>
            <p:nvPr/>
          </p:nvSpPr>
          <p:spPr bwMode="auto">
            <a:xfrm rot="-3201922">
              <a:off x="3565" y="2741"/>
              <a:ext cx="336" cy="19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2300" name="Line 40"/>
            <p:cNvSpPr>
              <a:spLocks noChangeShapeType="1"/>
            </p:cNvSpPr>
            <p:nvPr/>
          </p:nvSpPr>
          <p:spPr bwMode="auto">
            <a:xfrm rot="-3201922">
              <a:off x="4100" y="2732"/>
              <a:ext cx="33" cy="7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AutoShape 41"/>
            <p:cNvSpPr>
              <a:spLocks noChangeArrowheads="1"/>
            </p:cNvSpPr>
            <p:nvPr/>
          </p:nvSpPr>
          <p:spPr bwMode="auto">
            <a:xfrm rot="3192841">
              <a:off x="2049" y="2741"/>
              <a:ext cx="336" cy="19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2302" name="Line 42"/>
            <p:cNvSpPr>
              <a:spLocks noChangeShapeType="1"/>
            </p:cNvSpPr>
            <p:nvPr/>
          </p:nvSpPr>
          <p:spPr bwMode="auto">
            <a:xfrm rot="3192841">
              <a:off x="1861" y="2761"/>
              <a:ext cx="15" cy="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Line 43"/>
            <p:cNvSpPr>
              <a:spLocks noChangeShapeType="1"/>
            </p:cNvSpPr>
            <p:nvPr/>
          </p:nvSpPr>
          <p:spPr bwMode="auto">
            <a:xfrm>
              <a:off x="2952" y="2976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Diagram Relationships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Composition</a:t>
            </a:r>
          </a:p>
          <a:p>
            <a:pPr lvl="1" eaLnBrk="1" hangingPunct="1">
              <a:defRPr/>
            </a:pPr>
            <a:r>
              <a:rPr lang="en-US" altLang="en-US" sz="1800" dirty="0" smtClean="0"/>
              <a:t>Combine simple objects into more complex objects</a:t>
            </a:r>
          </a:p>
          <a:p>
            <a:pPr lvl="1" eaLnBrk="1" hangingPunct="1">
              <a:defRPr/>
            </a:pPr>
            <a:r>
              <a:rPr lang="en-US" altLang="en-US" sz="1800" dirty="0" smtClean="0"/>
              <a:t>It’s a </a:t>
            </a:r>
            <a:r>
              <a:rPr lang="en-US" altLang="en-US" sz="1800" b="1" dirty="0" smtClean="0"/>
              <a:t>whole/part</a:t>
            </a:r>
            <a:r>
              <a:rPr lang="en-US" altLang="en-US" sz="1800" dirty="0" smtClean="0"/>
              <a:t> relationship.</a:t>
            </a:r>
          </a:p>
          <a:p>
            <a:pPr lvl="1" eaLnBrk="1" hangingPunct="1">
              <a:defRPr/>
            </a:pPr>
            <a:r>
              <a:rPr lang="en-US" altLang="en-US" sz="1800" dirty="0" smtClean="0"/>
              <a:t>Diamond </a:t>
            </a:r>
            <a:r>
              <a:rPr lang="en-US" altLang="en-US" sz="1800" u="sng" dirty="0" smtClean="0"/>
              <a:t>filled</a:t>
            </a:r>
            <a:r>
              <a:rPr lang="en-US" altLang="en-US" sz="1800" dirty="0" smtClean="0"/>
              <a:t> means the Point lifecycle depends upon Circle.  When the Circle is destroyed, so are the Points it is composed of.</a:t>
            </a:r>
          </a:p>
          <a:p>
            <a:pPr marL="0" indent="0" eaLnBrk="1" hangingPunct="1">
              <a:buFont typeface="Wingdings" charset="2"/>
              <a:buNone/>
              <a:defRPr/>
            </a:pPr>
            <a:endParaRPr lang="en-US" altLang="en-US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73288" y="3846513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800">
                <a:latin typeface="+mn-lt"/>
                <a:cs typeface="ＭＳ Ｐゴシック" charset="-128"/>
              </a:rPr>
              <a:t>Circle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602288" y="3846513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800">
                <a:latin typeface="+mn-lt"/>
                <a:cs typeface="ＭＳ Ｐゴシック" charset="-128"/>
              </a:rPr>
              <a:t>Point</a:t>
            </a:r>
          </a:p>
        </p:txBody>
      </p:sp>
      <p:cxnSp>
        <p:nvCxnSpPr>
          <p:cNvPr id="13318" name="Straight Arrow Connector 6"/>
          <p:cNvCxnSpPr>
            <a:cxnSpLocks noChangeShapeType="1"/>
            <a:stCxn id="4" idx="3"/>
            <a:endCxn id="5" idx="1"/>
          </p:cNvCxnSpPr>
          <p:nvPr/>
        </p:nvCxnSpPr>
        <p:spPr bwMode="auto">
          <a:xfrm>
            <a:off x="3544888" y="4303713"/>
            <a:ext cx="2057400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Diamond 7"/>
          <p:cNvSpPr>
            <a:spLocks noChangeArrowheads="1"/>
          </p:cNvSpPr>
          <p:nvPr/>
        </p:nvSpPr>
        <p:spPr bwMode="auto">
          <a:xfrm>
            <a:off x="3581400" y="4111625"/>
            <a:ext cx="573088" cy="381000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+mn-lt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Diagram Relationships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Aggregation</a:t>
            </a:r>
          </a:p>
          <a:p>
            <a:pPr lvl="1" eaLnBrk="1" hangingPunct="1"/>
            <a:r>
              <a:rPr lang="en-US" altLang="en-US" sz="1800" dirty="0" smtClean="0"/>
              <a:t>Combine simple objects into more complex objects</a:t>
            </a:r>
          </a:p>
          <a:p>
            <a:pPr lvl="1" eaLnBrk="1" hangingPunct="1"/>
            <a:r>
              <a:rPr lang="en-US" altLang="en-US" sz="1800" dirty="0" smtClean="0"/>
              <a:t>It’s a </a:t>
            </a:r>
            <a:r>
              <a:rPr lang="en-US" altLang="en-US" sz="1800" b="1" dirty="0" smtClean="0"/>
              <a:t>weak </a:t>
            </a:r>
            <a:r>
              <a:rPr lang="en-US" altLang="en-US" sz="1800" i="1" dirty="0" smtClean="0"/>
              <a:t>whole/part </a:t>
            </a:r>
            <a:r>
              <a:rPr lang="en-US" altLang="en-US" sz="1800" dirty="0" smtClean="0"/>
              <a:t>relationship.</a:t>
            </a:r>
          </a:p>
          <a:p>
            <a:pPr lvl="1" eaLnBrk="1" hangingPunct="1"/>
            <a:r>
              <a:rPr lang="en-US" altLang="en-US" sz="1800" dirty="0" smtClean="0"/>
              <a:t>Diamond </a:t>
            </a:r>
            <a:r>
              <a:rPr lang="en-US" altLang="en-US" sz="1800" u="sng" dirty="0" smtClean="0"/>
              <a:t>not filled </a:t>
            </a:r>
            <a:r>
              <a:rPr lang="en-US" altLang="en-US" sz="1800" dirty="0" smtClean="0"/>
              <a:t>means the Contact lifecycle does not depends upon </a:t>
            </a:r>
            <a:r>
              <a:rPr lang="en-US" altLang="en-US" sz="1800" dirty="0" err="1" smtClean="0"/>
              <a:t>ContactGroup</a:t>
            </a:r>
            <a:r>
              <a:rPr lang="en-US" altLang="en-US" sz="1800" dirty="0" smtClean="0"/>
              <a:t>.</a:t>
            </a:r>
          </a:p>
          <a:p>
            <a:pPr eaLnBrk="1" hangingPunct="1">
              <a:buFont typeface="Wingdings" charset="2"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1200" y="3590925"/>
            <a:ext cx="1563688" cy="877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800">
                <a:latin typeface="+mn-lt"/>
                <a:cs typeface="ＭＳ Ｐゴシック" charset="-128"/>
              </a:rPr>
              <a:t>AddressBook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602288" y="3590925"/>
            <a:ext cx="1636712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800">
                <a:latin typeface="+mn-lt"/>
                <a:cs typeface="ＭＳ Ｐゴシック" charset="-128"/>
              </a:rPr>
              <a:t>ContactGroup</a:t>
            </a:r>
          </a:p>
        </p:txBody>
      </p:sp>
      <p:cxnSp>
        <p:nvCxnSpPr>
          <p:cNvPr id="14342" name="Straight Arrow Connector 5"/>
          <p:cNvCxnSpPr>
            <a:cxnSpLocks noChangeShapeType="1"/>
            <a:stCxn id="4" idx="3"/>
            <a:endCxn id="5" idx="1"/>
          </p:cNvCxnSpPr>
          <p:nvPr/>
        </p:nvCxnSpPr>
        <p:spPr bwMode="auto">
          <a:xfrm>
            <a:off x="3544888" y="4029075"/>
            <a:ext cx="2057400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Diamond 6"/>
          <p:cNvSpPr>
            <a:spLocks noChangeArrowheads="1"/>
          </p:cNvSpPr>
          <p:nvPr/>
        </p:nvSpPr>
        <p:spPr bwMode="auto">
          <a:xfrm>
            <a:off x="3581400" y="3840163"/>
            <a:ext cx="573088" cy="381000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+mn-lt"/>
              <a:cs typeface="ＭＳ Ｐゴシック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602288" y="5562600"/>
            <a:ext cx="1636712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800">
                <a:latin typeface="+mn-lt"/>
                <a:cs typeface="ＭＳ Ｐゴシック" charset="-128"/>
              </a:rPr>
              <a:t>Contact</a:t>
            </a:r>
          </a:p>
        </p:txBody>
      </p:sp>
      <p:cxnSp>
        <p:nvCxnSpPr>
          <p:cNvPr id="14345" name="Elbow Connector 12"/>
          <p:cNvCxnSpPr>
            <a:cxnSpLocks noChangeShapeType="1"/>
            <a:stCxn id="4" idx="2"/>
            <a:endCxn id="11" idx="1"/>
          </p:cNvCxnSpPr>
          <p:nvPr/>
        </p:nvCxnSpPr>
        <p:spPr bwMode="auto">
          <a:xfrm rot="16200000" flipH="1">
            <a:off x="3406775" y="3824288"/>
            <a:ext cx="1550987" cy="2840038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Diamond 14"/>
          <p:cNvSpPr>
            <a:spLocks noChangeArrowheads="1"/>
          </p:cNvSpPr>
          <p:nvPr/>
        </p:nvSpPr>
        <p:spPr bwMode="auto">
          <a:xfrm>
            <a:off x="2524125" y="4525963"/>
            <a:ext cx="474663" cy="579437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+mn-lt"/>
              <a:cs typeface="ＭＳ Ｐゴシック" charset="-128"/>
            </a:endParaRPr>
          </a:p>
        </p:txBody>
      </p:sp>
      <p:cxnSp>
        <p:nvCxnSpPr>
          <p:cNvPr id="14347" name="Straight Arrow Connector 15"/>
          <p:cNvCxnSpPr>
            <a:cxnSpLocks noChangeShapeType="1"/>
            <a:stCxn id="5" idx="2"/>
            <a:endCxn id="11" idx="0"/>
          </p:cNvCxnSpPr>
          <p:nvPr/>
        </p:nvCxnSpPr>
        <p:spPr bwMode="auto">
          <a:xfrm rot="16200000" flipH="1">
            <a:off x="5892006" y="5033169"/>
            <a:ext cx="10572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Diamond 20"/>
          <p:cNvSpPr>
            <a:spLocks noChangeArrowheads="1"/>
          </p:cNvSpPr>
          <p:nvPr/>
        </p:nvSpPr>
        <p:spPr bwMode="auto">
          <a:xfrm>
            <a:off x="6261100" y="4529138"/>
            <a:ext cx="322263" cy="3810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+mn-lt"/>
              <a:cs typeface="ＭＳ Ｐゴシック" charset="-128"/>
            </a:endParaRPr>
          </a:p>
        </p:txBody>
      </p:sp>
      <p:sp>
        <p:nvSpPr>
          <p:cNvPr id="14349" name="TextBox 21"/>
          <p:cNvSpPr txBox="1">
            <a:spLocks noChangeArrowheads="1"/>
          </p:cNvSpPr>
          <p:nvPr/>
        </p:nvSpPr>
        <p:spPr bwMode="auto">
          <a:xfrm>
            <a:off x="2971800" y="4572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4350" name="TextBox 22"/>
          <p:cNvSpPr txBox="1">
            <a:spLocks noChangeArrowheads="1"/>
          </p:cNvSpPr>
          <p:nvPr/>
        </p:nvSpPr>
        <p:spPr bwMode="auto">
          <a:xfrm>
            <a:off x="5029200" y="6172200"/>
            <a:ext cx="531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0..*</a:t>
            </a:r>
          </a:p>
        </p:txBody>
      </p:sp>
      <p:sp>
        <p:nvSpPr>
          <p:cNvPr id="14351" name="TextBox 23"/>
          <p:cNvSpPr txBox="1">
            <a:spLocks noChangeArrowheads="1"/>
          </p:cNvSpPr>
          <p:nvPr/>
        </p:nvSpPr>
        <p:spPr bwMode="auto">
          <a:xfrm>
            <a:off x="6629400" y="5181600"/>
            <a:ext cx="531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0..*</a:t>
            </a:r>
          </a:p>
        </p:txBody>
      </p:sp>
      <p:sp>
        <p:nvSpPr>
          <p:cNvPr id="14352" name="TextBox 24"/>
          <p:cNvSpPr txBox="1">
            <a:spLocks noChangeArrowheads="1"/>
          </p:cNvSpPr>
          <p:nvPr/>
        </p:nvSpPr>
        <p:spPr bwMode="auto">
          <a:xfrm>
            <a:off x="6629400" y="4572000"/>
            <a:ext cx="531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0..*</a:t>
            </a:r>
          </a:p>
        </p:txBody>
      </p:sp>
      <p:sp>
        <p:nvSpPr>
          <p:cNvPr id="14353" name="TextBox 25"/>
          <p:cNvSpPr txBox="1">
            <a:spLocks noChangeArrowheads="1"/>
          </p:cNvSpPr>
          <p:nvPr/>
        </p:nvSpPr>
        <p:spPr bwMode="auto">
          <a:xfrm>
            <a:off x="5029200" y="4114800"/>
            <a:ext cx="531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0..*</a:t>
            </a:r>
          </a:p>
        </p:txBody>
      </p:sp>
      <p:sp>
        <p:nvSpPr>
          <p:cNvPr id="14354" name="TextBox 26"/>
          <p:cNvSpPr txBox="1">
            <a:spLocks noChangeArrowheads="1"/>
          </p:cNvSpPr>
          <p:nvPr/>
        </p:nvSpPr>
        <p:spPr bwMode="auto">
          <a:xfrm>
            <a:off x="3962400" y="4114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Diagram Relationships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 smtClean="0"/>
              <a:t>Association</a:t>
            </a:r>
          </a:p>
          <a:p>
            <a:pPr lvl="2" eaLnBrk="1" hangingPunct="1"/>
            <a:r>
              <a:rPr lang="en-US" altLang="en-US" sz="1800" dirty="0" smtClean="0"/>
              <a:t>Specifies that one object is connected with </a:t>
            </a:r>
            <a:r>
              <a:rPr lang="en-US" altLang="en-US" sz="1800" dirty="0" smtClean="0"/>
              <a:t>other</a:t>
            </a:r>
            <a:endParaRPr lang="en-US" altLang="en-US" sz="1800" dirty="0" smtClean="0"/>
          </a:p>
          <a:p>
            <a:pPr lvl="2" eaLnBrk="1" hangingPunct="1"/>
            <a:r>
              <a:rPr lang="en-US" altLang="en-US" sz="1800" dirty="0" smtClean="0"/>
              <a:t>It’s not a whole/part </a:t>
            </a:r>
            <a:r>
              <a:rPr lang="en-US" altLang="en-US" sz="1800" dirty="0" smtClean="0"/>
              <a:t>relationship</a:t>
            </a:r>
            <a:endParaRPr lang="en-US" altLang="en-US" sz="1800" dirty="0" smtClean="0"/>
          </a:p>
          <a:p>
            <a:pPr lvl="2" eaLnBrk="1" hangingPunct="1"/>
            <a:r>
              <a:rPr lang="en-US" altLang="en-US" sz="1800" dirty="0" smtClean="0"/>
              <a:t>Weak </a:t>
            </a:r>
            <a:r>
              <a:rPr lang="en-US" altLang="en-US" sz="1800" dirty="0" smtClean="0"/>
              <a:t>relationship </a:t>
            </a:r>
            <a:endParaRPr lang="en-US" altLang="en-US" sz="1800" dirty="0" smtClean="0"/>
          </a:p>
          <a:p>
            <a:pPr lvl="2" eaLnBrk="1" hangingPunct="1">
              <a:buFont typeface="Wingdings" charset="2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602288" y="3590925"/>
            <a:ext cx="1636712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800">
                <a:latin typeface="+mn-lt"/>
                <a:cs typeface="ＭＳ Ｐゴシック" charset="-128"/>
              </a:rPr>
              <a:t>Composite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602288" y="5562600"/>
            <a:ext cx="1636712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800">
                <a:latin typeface="+mn-lt"/>
                <a:cs typeface="ＭＳ Ｐゴシック" charset="-128"/>
              </a:rPr>
              <a:t>Shapes</a:t>
            </a:r>
          </a:p>
        </p:txBody>
      </p:sp>
      <p:cxnSp>
        <p:nvCxnSpPr>
          <p:cNvPr id="15366" name="Straight Arrow Connector 5"/>
          <p:cNvCxnSpPr>
            <a:cxnSpLocks noChangeShapeType="1"/>
            <a:stCxn id="4" idx="2"/>
            <a:endCxn id="5" idx="0"/>
          </p:cNvCxnSpPr>
          <p:nvPr/>
        </p:nvCxnSpPr>
        <p:spPr bwMode="auto">
          <a:xfrm rot="16200000" flipH="1">
            <a:off x="5892006" y="5033169"/>
            <a:ext cx="10572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Diamond 6"/>
          <p:cNvSpPr>
            <a:spLocks noChangeArrowheads="1"/>
          </p:cNvSpPr>
          <p:nvPr/>
        </p:nvSpPr>
        <p:spPr bwMode="auto">
          <a:xfrm>
            <a:off x="6261100" y="4529138"/>
            <a:ext cx="322263" cy="3810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+mn-lt"/>
              <a:cs typeface="ＭＳ Ｐゴシック" charset="-128"/>
            </a:endParaRP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6477000" y="5181600"/>
            <a:ext cx="1198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itsShapes</a:t>
            </a: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5791200" y="5181600"/>
            <a:ext cx="531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0..*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981200" y="3590925"/>
            <a:ext cx="1563688" cy="877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800">
                <a:latin typeface="+mn-lt"/>
                <a:cs typeface="ＭＳ Ｐゴシック" charset="-128"/>
              </a:rPr>
              <a:t>Frame</a:t>
            </a:r>
          </a:p>
        </p:txBody>
      </p:sp>
      <p:cxnSp>
        <p:nvCxnSpPr>
          <p:cNvPr id="15371" name="Straight Arrow Connector 10"/>
          <p:cNvCxnSpPr>
            <a:cxnSpLocks noChangeShapeType="1"/>
            <a:stCxn id="4" idx="1"/>
            <a:endCxn id="10" idx="3"/>
          </p:cNvCxnSpPr>
          <p:nvPr/>
        </p:nvCxnSpPr>
        <p:spPr bwMode="auto">
          <a:xfrm rot="10800000">
            <a:off x="3544888" y="4029075"/>
            <a:ext cx="2057400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2" name="TextBox 14"/>
          <p:cNvSpPr txBox="1">
            <a:spLocks noChangeArrowheads="1"/>
          </p:cNvSpPr>
          <p:nvPr/>
        </p:nvSpPr>
        <p:spPr bwMode="auto">
          <a:xfrm>
            <a:off x="3581400" y="36576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       itsParent</a:t>
            </a:r>
          </a:p>
        </p:txBody>
      </p:sp>
      <p:sp>
        <p:nvSpPr>
          <p:cNvPr id="15373" name="TextBox 15"/>
          <p:cNvSpPr txBox="1">
            <a:spLocks noChangeArrowheads="1"/>
          </p:cNvSpPr>
          <p:nvPr/>
        </p:nvSpPr>
        <p:spPr bwMode="auto">
          <a:xfrm>
            <a:off x="3630613" y="40687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5374" name="TextBox 16"/>
          <p:cNvSpPr txBox="1">
            <a:spLocks noChangeArrowheads="1"/>
          </p:cNvSpPr>
          <p:nvPr/>
        </p:nvSpPr>
        <p:spPr bwMode="auto">
          <a:xfrm>
            <a:off x="1524000" y="5105400"/>
            <a:ext cx="33702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charset="0"/>
                <a:cs typeface="Courier New" charset="0"/>
              </a:rPr>
              <a:t>Class Composite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charset="0"/>
                <a:cs typeface="Courier New" charset="0"/>
              </a:rPr>
              <a:t>    Frame itsParent;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charset="0"/>
                <a:cs typeface="Courier New" charset="0"/>
              </a:rPr>
              <a:t>    Collection&lt;Shapes&gt;;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Diagram Relationships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Dependency</a:t>
            </a:r>
          </a:p>
          <a:p>
            <a:pPr lvl="1" eaLnBrk="1" hangingPunct="1"/>
            <a:r>
              <a:rPr lang="en-US" altLang="en-US" sz="1800" smtClean="0"/>
              <a:t>Very weak dependency;</a:t>
            </a:r>
          </a:p>
          <a:p>
            <a:pPr lvl="1" eaLnBrk="1" hangingPunct="1"/>
            <a:r>
              <a:rPr lang="en-US" altLang="en-US" sz="1800" smtClean="0"/>
              <a:t>Not implemented with member variables at all;</a:t>
            </a:r>
          </a:p>
          <a:p>
            <a:pPr lvl="1" eaLnBrk="1" hangingPunct="1"/>
            <a:r>
              <a:rPr lang="en-US" altLang="en-US" sz="1800" smtClean="0"/>
              <a:t>E.g., parameter variable, local variable</a:t>
            </a:r>
          </a:p>
          <a:p>
            <a:pPr lvl="1" eaLnBrk="1" hangingPunct="1"/>
            <a:endParaRPr lang="en-US" altLang="en-US" sz="1800" smtClean="0"/>
          </a:p>
          <a:p>
            <a:pPr lvl="1" eaLnBrk="1" hangingPunct="1"/>
            <a:endParaRPr lang="en-US" altLang="en-US" sz="180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590925"/>
            <a:ext cx="1944688" cy="877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800">
                <a:latin typeface="+mn-lt"/>
                <a:cs typeface="ＭＳ Ｐゴシック" charset="-128"/>
              </a:rPr>
              <a:t>DrawingContext</a:t>
            </a:r>
          </a:p>
        </p:txBody>
      </p:sp>
      <p:cxnSp>
        <p:nvCxnSpPr>
          <p:cNvPr id="16389" name="Straight Arrow Connector 5"/>
          <p:cNvCxnSpPr>
            <a:cxnSpLocks noChangeShapeType="1"/>
            <a:endCxn id="5" idx="3"/>
          </p:cNvCxnSpPr>
          <p:nvPr/>
        </p:nvCxnSpPr>
        <p:spPr bwMode="auto">
          <a:xfrm rot="10800000">
            <a:off x="3544888" y="4029075"/>
            <a:ext cx="2017712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390" name="Group 12"/>
          <p:cNvGrpSpPr>
            <a:grpSpLocks/>
          </p:cNvGrpSpPr>
          <p:nvPr/>
        </p:nvGrpSpPr>
        <p:grpSpPr bwMode="auto">
          <a:xfrm>
            <a:off x="5602288" y="3590925"/>
            <a:ext cx="2855912" cy="895350"/>
            <a:chOff x="5601552" y="3590736"/>
            <a:chExt cx="1638148" cy="895728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5601552" y="3590736"/>
              <a:ext cx="1637238" cy="447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800">
                  <a:latin typeface="+mn-lt"/>
                  <a:cs typeface="ＭＳ Ｐゴシック" charset="-128"/>
                </a:rPr>
                <a:t>Shape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602462" y="4038600"/>
              <a:ext cx="1637238" cy="447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800">
                  <a:latin typeface="+mn-lt"/>
                  <a:cs typeface="ＭＳ Ｐゴシック" charset="-128"/>
                </a:rPr>
                <a:t>Draw(DrawingContext c)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Class Diagram Symbols and Notations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3733800" cy="4411662"/>
          </a:xfrm>
        </p:spPr>
        <p:txBody>
          <a:bodyPr/>
          <a:lstStyle/>
          <a:p>
            <a:pPr eaLnBrk="1" hangingPunct="1"/>
            <a:endParaRPr lang="en-US" altLang="en-US" sz="220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719263"/>
            <a:ext cx="43434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b="1" smtClean="0"/>
              <a:t>Multiplicity (Cardinality)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Place multiplicity notations near the ends of an association.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These symbols indicate the number of instances of one class linked to </a:t>
            </a:r>
            <a:r>
              <a:rPr lang="en-US" altLang="en-US" sz="2200" i="1" smtClean="0"/>
              <a:t>one</a:t>
            </a:r>
            <a:r>
              <a:rPr lang="en-US" altLang="en-US" sz="2200" smtClean="0"/>
              <a:t> instance of the other class.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For example, one company will have one or more employees, but each employee works for one company only. </a:t>
            </a:r>
          </a:p>
        </p:txBody>
      </p:sp>
      <p:pic>
        <p:nvPicPr>
          <p:cNvPr id="17413" name="Picture 5" descr="multipli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3048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7924800" cy="4411662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r>
              <a:rPr lang="en-US" altLang="en-US" smtClean="0"/>
              <a:t>(On the white board)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ATM: Requirements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500" smtClean="0"/>
              <a:t>Has a card reader, a customer console, an envelope acceptor, a cash dispenser, a receipt printer, and an operator panel. The ATM will communicate with the bank's computer over an appropriate communication link.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smtClean="0"/>
              <a:t>A customer will be required to insert an ATM card and enter a personal identification number (PIN) - both of which will be sent to the bank for validation as part of each transaction. The customer will then be able to perform one or more transactions.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smtClean="0"/>
              <a:t>The ATM must be able to provide the following services/transactions to the customer: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smtClean="0"/>
              <a:t>cash withdrawal with approval obtained from the bank.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smtClean="0"/>
              <a:t>Deposit with approval.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smtClean="0"/>
              <a:t>transfer of money between any two accounts linked to the card.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smtClean="0"/>
              <a:t>balance inquiry of any account linked to the card.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smtClean="0"/>
              <a:t>The ATM will provide the customer with a printed receipt for each successful transaction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smtClean="0"/>
              <a:t>The ATM will have a key-operated switch that will allow an operator to start and stop the servicing of customers.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500" smtClean="0"/>
              <a:t>The ATM will also maintain an internal log of transactions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300" smtClean="0"/>
              <a:t>Entries will be made in the log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200" smtClean="0"/>
              <a:t>ATM is started up and shut down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200" smtClean="0"/>
              <a:t>for each message sent to the Bank (along with the response back, if one is expected),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200" smtClean="0"/>
              <a:t>for the dispensing of cash,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200" smtClean="0"/>
              <a:t>for the receiving of an envelope.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ATM: Class Diagram</a:t>
            </a:r>
          </a:p>
        </p:txBody>
      </p:sp>
      <p:pic>
        <p:nvPicPr>
          <p:cNvPr id="20483" name="Picture 5" descr="[ Class Diagram 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5133975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UML Modeling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Diagramming is a language to create an abstract model of a system</a:t>
            </a:r>
          </a:p>
          <a:p>
            <a:pPr eaLnBrk="1" hangingPunct="1"/>
            <a:r>
              <a:rPr lang="en-US" altLang="en-US" sz="2600" smtClean="0"/>
              <a:t>Types of Modeling</a:t>
            </a:r>
          </a:p>
          <a:p>
            <a:pPr lvl="1" eaLnBrk="1" hangingPunct="1"/>
            <a:r>
              <a:rPr lang="en-US" altLang="en-US" sz="2200" smtClean="0"/>
              <a:t>Functional model</a:t>
            </a:r>
          </a:p>
          <a:p>
            <a:pPr lvl="2" eaLnBrk="1" hangingPunct="1"/>
            <a:r>
              <a:rPr lang="en-US" altLang="en-US" sz="2100" smtClean="0"/>
              <a:t>Use cases diagram (behavior diagram)</a:t>
            </a:r>
          </a:p>
          <a:p>
            <a:pPr lvl="1" eaLnBrk="1" hangingPunct="1"/>
            <a:r>
              <a:rPr lang="en-US" altLang="en-US" sz="2200" smtClean="0"/>
              <a:t>Object model</a:t>
            </a:r>
          </a:p>
          <a:p>
            <a:pPr lvl="2" eaLnBrk="1" hangingPunct="1"/>
            <a:r>
              <a:rPr lang="en-US" altLang="en-US" sz="2100" smtClean="0"/>
              <a:t>Class diagrams (what we are going to talk about, structure diagram)</a:t>
            </a:r>
          </a:p>
          <a:p>
            <a:pPr lvl="1" eaLnBrk="1" hangingPunct="1"/>
            <a:r>
              <a:rPr lang="en-US" altLang="en-US" sz="2200" smtClean="0"/>
              <a:t>Dynamic model</a:t>
            </a:r>
          </a:p>
          <a:p>
            <a:pPr lvl="2" eaLnBrk="1" hangingPunct="1"/>
            <a:r>
              <a:rPr lang="en-US" altLang="en-US" sz="2100" smtClean="0"/>
              <a:t>Sequence diagrams, state machines etc. (interaction diagram)</a:t>
            </a:r>
          </a:p>
        </p:txBody>
      </p:sp>
      <p:sp>
        <p:nvSpPr>
          <p:cNvPr id="67588" name="Freeform 4"/>
          <p:cNvSpPr>
            <a:spLocks/>
          </p:cNvSpPr>
          <p:nvPr/>
        </p:nvSpPr>
        <p:spPr bwMode="auto">
          <a:xfrm>
            <a:off x="742950" y="4206875"/>
            <a:ext cx="3560763" cy="849313"/>
          </a:xfrm>
          <a:custGeom>
            <a:avLst/>
            <a:gdLst>
              <a:gd name="T0" fmla="*/ 2147483647 w 2243"/>
              <a:gd name="T1" fmla="*/ 2147483647 h 535"/>
              <a:gd name="T2" fmla="*/ 2147483647 w 2243"/>
              <a:gd name="T3" fmla="*/ 2147483647 h 535"/>
              <a:gd name="T4" fmla="*/ 2147483647 w 2243"/>
              <a:gd name="T5" fmla="*/ 0 h 535"/>
              <a:gd name="T6" fmla="*/ 0 w 2243"/>
              <a:gd name="T7" fmla="*/ 2147483647 h 535"/>
              <a:gd name="T8" fmla="*/ 2147483647 w 2243"/>
              <a:gd name="T9" fmla="*/ 2147483647 h 535"/>
              <a:gd name="T10" fmla="*/ 2147483647 w 2243"/>
              <a:gd name="T11" fmla="*/ 2147483647 h 535"/>
              <a:gd name="T12" fmla="*/ 2147483647 w 2243"/>
              <a:gd name="T13" fmla="*/ 2147483647 h 535"/>
              <a:gd name="T14" fmla="*/ 2147483647 w 2243"/>
              <a:gd name="T15" fmla="*/ 2147483647 h 535"/>
              <a:gd name="T16" fmla="*/ 2147483647 w 2243"/>
              <a:gd name="T17" fmla="*/ 2147483647 h 535"/>
              <a:gd name="T18" fmla="*/ 2147483647 w 2243"/>
              <a:gd name="T19" fmla="*/ 2147483647 h 535"/>
              <a:gd name="T20" fmla="*/ 2147483647 w 2243"/>
              <a:gd name="T21" fmla="*/ 2147483647 h 535"/>
              <a:gd name="T22" fmla="*/ 2147483647 w 2243"/>
              <a:gd name="T23" fmla="*/ 2147483647 h 535"/>
              <a:gd name="T24" fmla="*/ 2147483647 w 2243"/>
              <a:gd name="T25" fmla="*/ 2147483647 h 535"/>
              <a:gd name="T26" fmla="*/ 2147483647 w 2243"/>
              <a:gd name="T27" fmla="*/ 2147483647 h 535"/>
              <a:gd name="T28" fmla="*/ 2147483647 w 2243"/>
              <a:gd name="T29" fmla="*/ 2147483647 h 535"/>
              <a:gd name="T30" fmla="*/ 2147483647 w 2243"/>
              <a:gd name="T31" fmla="*/ 2147483647 h 535"/>
              <a:gd name="T32" fmla="*/ 2147483647 w 2243"/>
              <a:gd name="T33" fmla="*/ 2147483647 h 535"/>
              <a:gd name="T34" fmla="*/ 2147483647 w 2243"/>
              <a:gd name="T35" fmla="*/ 2147483647 h 5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243"/>
              <a:gd name="T55" fmla="*/ 0 h 535"/>
              <a:gd name="T56" fmla="*/ 2243 w 2243"/>
              <a:gd name="T57" fmla="*/ 535 h 53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243" h="535">
                <a:moveTo>
                  <a:pt x="1782" y="13"/>
                </a:moveTo>
                <a:cubicBezTo>
                  <a:pt x="1659" y="54"/>
                  <a:pt x="1414" y="35"/>
                  <a:pt x="1280" y="40"/>
                </a:cubicBezTo>
                <a:cubicBezTo>
                  <a:pt x="960" y="73"/>
                  <a:pt x="636" y="35"/>
                  <a:pt x="318" y="0"/>
                </a:cubicBezTo>
                <a:cubicBezTo>
                  <a:pt x="190" y="6"/>
                  <a:pt x="43" y="10"/>
                  <a:pt x="0" y="155"/>
                </a:cubicBezTo>
                <a:cubicBezTo>
                  <a:pt x="13" y="245"/>
                  <a:pt x="41" y="288"/>
                  <a:pt x="108" y="345"/>
                </a:cubicBezTo>
                <a:cubicBezTo>
                  <a:pt x="271" y="484"/>
                  <a:pt x="453" y="485"/>
                  <a:pt x="657" y="521"/>
                </a:cubicBezTo>
                <a:cubicBezTo>
                  <a:pt x="907" y="515"/>
                  <a:pt x="1110" y="511"/>
                  <a:pt x="1368" y="515"/>
                </a:cubicBezTo>
                <a:cubicBezTo>
                  <a:pt x="1526" y="535"/>
                  <a:pt x="1436" y="527"/>
                  <a:pt x="1639" y="535"/>
                </a:cubicBezTo>
                <a:cubicBezTo>
                  <a:pt x="1751" y="531"/>
                  <a:pt x="1793" y="529"/>
                  <a:pt x="1883" y="515"/>
                </a:cubicBezTo>
                <a:cubicBezTo>
                  <a:pt x="1908" y="507"/>
                  <a:pt x="1933" y="496"/>
                  <a:pt x="1958" y="488"/>
                </a:cubicBezTo>
                <a:cubicBezTo>
                  <a:pt x="1985" y="479"/>
                  <a:pt x="2013" y="478"/>
                  <a:pt x="2039" y="467"/>
                </a:cubicBezTo>
                <a:cubicBezTo>
                  <a:pt x="2088" y="446"/>
                  <a:pt x="2130" y="414"/>
                  <a:pt x="2175" y="386"/>
                </a:cubicBezTo>
                <a:cubicBezTo>
                  <a:pt x="2198" y="351"/>
                  <a:pt x="2218" y="318"/>
                  <a:pt x="2229" y="277"/>
                </a:cubicBezTo>
                <a:cubicBezTo>
                  <a:pt x="2234" y="259"/>
                  <a:pt x="2243" y="223"/>
                  <a:pt x="2243" y="223"/>
                </a:cubicBezTo>
                <a:cubicBezTo>
                  <a:pt x="2241" y="191"/>
                  <a:pt x="2241" y="159"/>
                  <a:pt x="2236" y="128"/>
                </a:cubicBezTo>
                <a:cubicBezTo>
                  <a:pt x="2234" y="114"/>
                  <a:pt x="2234" y="96"/>
                  <a:pt x="2222" y="88"/>
                </a:cubicBezTo>
                <a:cubicBezTo>
                  <a:pt x="2119" y="16"/>
                  <a:pt x="1958" y="32"/>
                  <a:pt x="1843" y="27"/>
                </a:cubicBezTo>
                <a:cubicBezTo>
                  <a:pt x="1809" y="16"/>
                  <a:pt x="1829" y="21"/>
                  <a:pt x="1782" y="13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Class Diagrams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class diagram is a diagram showing a collection of classes and interfaces, along with the collaborations and relationships among classes and </a:t>
            </a:r>
            <a:r>
              <a:rPr lang="en-US" altLang="en-US" dirty="0" smtClean="0"/>
              <a:t>interfaces</a:t>
            </a:r>
          </a:p>
          <a:p>
            <a:pPr eaLnBrk="1" hangingPunct="1"/>
            <a:r>
              <a:rPr lang="en-US" altLang="en-US" dirty="0" smtClean="0"/>
              <a:t>A “class” (as used in object oriented programming and design) is a template for creating objects.  Typically a class corresponds to a real world type that has properties/attributes and behaviors/operations.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Diagrams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 smtClean="0"/>
              <a:t>Main Components:</a:t>
            </a:r>
          </a:p>
          <a:p>
            <a:pPr lvl="1" eaLnBrk="1" hangingPunct="1"/>
            <a:r>
              <a:rPr lang="en-US" altLang="en-US" dirty="0" smtClean="0"/>
              <a:t>Class</a:t>
            </a:r>
          </a:p>
          <a:p>
            <a:pPr lvl="2" eaLnBrk="1" hangingPunct="1"/>
            <a:r>
              <a:rPr lang="en-US" altLang="en-US" dirty="0" smtClean="0"/>
              <a:t>Class name</a:t>
            </a:r>
          </a:p>
          <a:p>
            <a:pPr lvl="2" eaLnBrk="1" hangingPunct="1"/>
            <a:r>
              <a:rPr lang="en-US" altLang="en-US" dirty="0" smtClean="0"/>
              <a:t>Attribute</a:t>
            </a:r>
          </a:p>
          <a:p>
            <a:pPr lvl="2" eaLnBrk="1" hangingPunct="1"/>
            <a:r>
              <a:rPr lang="en-US" altLang="en-US" dirty="0" smtClean="0"/>
              <a:t>Operation</a:t>
            </a:r>
          </a:p>
          <a:p>
            <a:pPr lvl="1" eaLnBrk="1" hangingPunct="1"/>
            <a:r>
              <a:rPr lang="en-US" altLang="en-US" dirty="0" smtClean="0"/>
              <a:t>Relationships (between classes)</a:t>
            </a: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Generalization</a:t>
            </a:r>
          </a:p>
          <a:p>
            <a:pPr lvl="2" eaLnBrk="1" hangingPunct="1"/>
            <a:r>
              <a:rPr lang="en-US" altLang="en-US" dirty="0" smtClean="0"/>
              <a:t>Association</a:t>
            </a:r>
          </a:p>
          <a:p>
            <a:pPr lvl="2" eaLnBrk="1" hangingPunct="1"/>
            <a:r>
              <a:rPr lang="en-US" altLang="en-US" dirty="0" smtClean="0"/>
              <a:t>Aggregation</a:t>
            </a:r>
          </a:p>
          <a:p>
            <a:pPr lvl="2" eaLnBrk="1" hangingPunct="1">
              <a:buFont typeface="Wingdings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Diagrams: class</a:t>
            </a:r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93875"/>
            <a:ext cx="4648200" cy="3640138"/>
          </a:xfrm>
        </p:spPr>
        <p:txBody>
          <a:bodyPr/>
          <a:lstStyle/>
          <a:p>
            <a:pPr eaLnBrk="1" hangingPunct="1"/>
            <a:r>
              <a:rPr lang="en-US" altLang="en-US" sz="2200" smtClean="0"/>
              <a:t>Classes can have three parts</a:t>
            </a:r>
          </a:p>
          <a:p>
            <a:pPr lvl="1" eaLnBrk="1" hangingPunct="1"/>
            <a:r>
              <a:rPr lang="en-US" altLang="en-US" sz="1800" smtClean="0"/>
              <a:t>Name</a:t>
            </a:r>
          </a:p>
          <a:p>
            <a:pPr lvl="1" eaLnBrk="1" hangingPunct="1"/>
            <a:r>
              <a:rPr lang="en-US" altLang="en-US" sz="1800" smtClean="0"/>
              <a:t>Attributes (properties)</a:t>
            </a:r>
          </a:p>
          <a:p>
            <a:pPr lvl="1" eaLnBrk="1" hangingPunct="1"/>
            <a:r>
              <a:rPr lang="en-US" altLang="en-US" sz="1800" smtClean="0"/>
              <a:t>Operations (behavior)</a:t>
            </a:r>
          </a:p>
          <a:p>
            <a:pPr lvl="1" eaLnBrk="1" hangingPunct="1"/>
            <a:endParaRPr lang="en-US" altLang="en-US" sz="1800" smtClean="0"/>
          </a:p>
          <a:p>
            <a:pPr eaLnBrk="1" hangingPunct="1"/>
            <a:r>
              <a:rPr lang="en-US" altLang="en-US" sz="2200" smtClean="0"/>
              <a:t>Classes can show visibility and types</a:t>
            </a:r>
            <a:r>
              <a:rPr lang="en-US" altLang="en-US" sz="2600" smtClean="0"/>
              <a:t>. </a:t>
            </a:r>
          </a:p>
        </p:txBody>
      </p:sp>
      <p:grpSp>
        <p:nvGrpSpPr>
          <p:cNvPr id="7172" name="Group 45"/>
          <p:cNvGrpSpPr>
            <a:grpSpLocks/>
          </p:cNvGrpSpPr>
          <p:nvPr/>
        </p:nvGrpSpPr>
        <p:grpSpPr bwMode="auto">
          <a:xfrm>
            <a:off x="6019800" y="1752600"/>
            <a:ext cx="2971800" cy="3048000"/>
            <a:chOff x="3685" y="871"/>
            <a:chExt cx="1872" cy="1584"/>
          </a:xfrm>
        </p:grpSpPr>
        <p:sp>
          <p:nvSpPr>
            <p:cNvPr id="7176" name="Rectangle 46"/>
            <p:cNvSpPr>
              <a:spLocks noChangeArrowheads="1"/>
            </p:cNvSpPr>
            <p:nvPr/>
          </p:nvSpPr>
          <p:spPr bwMode="auto">
            <a:xfrm>
              <a:off x="3685" y="871"/>
              <a:ext cx="1872" cy="48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Times New Roman" charset="0"/>
                </a:rPr>
                <a:t>Book</a:t>
              </a:r>
              <a:endParaRPr lang="en-US" altLang="en-US" sz="2400" b="1" i="1">
                <a:latin typeface="Times New Roman" charset="0"/>
              </a:endParaRPr>
            </a:p>
          </p:txBody>
        </p:sp>
        <p:sp>
          <p:nvSpPr>
            <p:cNvPr id="7177" name="Rectangle 47"/>
            <p:cNvSpPr>
              <a:spLocks noChangeArrowheads="1"/>
            </p:cNvSpPr>
            <p:nvPr/>
          </p:nvSpPr>
          <p:spPr bwMode="auto">
            <a:xfrm>
              <a:off x="3685" y="1351"/>
              <a:ext cx="1872" cy="624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imes New Roman" charset="0"/>
                </a:rPr>
                <a:t>Author : string</a:t>
              </a:r>
            </a:p>
            <a:p>
              <a:pPr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imes New Roman" charset="0"/>
                </a:rPr>
                <a:t>Title     : string</a:t>
              </a:r>
            </a:p>
            <a:p>
              <a:pPr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imes New Roman" charset="0"/>
                </a:rPr>
                <a:t>Isbn      : number</a:t>
              </a:r>
            </a:p>
          </p:txBody>
        </p:sp>
        <p:sp>
          <p:nvSpPr>
            <p:cNvPr id="7178" name="Rectangle 48"/>
            <p:cNvSpPr>
              <a:spLocks noChangeArrowheads="1"/>
            </p:cNvSpPr>
            <p:nvPr/>
          </p:nvSpPr>
          <p:spPr bwMode="auto">
            <a:xfrm>
              <a:off x="3685" y="1975"/>
              <a:ext cx="1872" cy="48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imes New Roman" charset="0"/>
                </a:rPr>
                <a:t>Archive ()</a:t>
              </a:r>
            </a:p>
            <a:p>
              <a:pPr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imes New Roman" charset="0"/>
                </a:rPr>
                <a:t>Borrow (client)</a:t>
              </a:r>
            </a:p>
            <a:p>
              <a:pPr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imes New Roman" charset="0"/>
                </a:rPr>
                <a:t>Return()</a:t>
              </a:r>
              <a:endParaRPr lang="en-US" altLang="en-US" sz="1600" i="1">
                <a:latin typeface="Times New Roman" charset="0"/>
              </a:endParaRPr>
            </a:p>
          </p:txBody>
        </p:sp>
      </p:grpSp>
      <p:sp>
        <p:nvSpPr>
          <p:cNvPr id="7173" name="Line 68"/>
          <p:cNvSpPr>
            <a:spLocks noChangeShapeType="1"/>
          </p:cNvSpPr>
          <p:nvPr/>
        </p:nvSpPr>
        <p:spPr bwMode="auto">
          <a:xfrm flipV="1">
            <a:off x="2057400" y="2209800"/>
            <a:ext cx="3810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9"/>
          <p:cNvSpPr>
            <a:spLocks noChangeShapeType="1"/>
          </p:cNvSpPr>
          <p:nvPr/>
        </p:nvSpPr>
        <p:spPr bwMode="auto">
          <a:xfrm>
            <a:off x="3581400" y="2743200"/>
            <a:ext cx="2362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0"/>
          <p:cNvSpPr>
            <a:spLocks noChangeShapeType="1"/>
          </p:cNvSpPr>
          <p:nvPr/>
        </p:nvSpPr>
        <p:spPr bwMode="auto">
          <a:xfrm>
            <a:off x="3581400" y="3048000"/>
            <a:ext cx="2362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Diagram: Relationships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Association</a:t>
            </a:r>
          </a:p>
          <a:p>
            <a:pPr eaLnBrk="1" hangingPunct="1">
              <a:buFont typeface="Wingdings" charset="2"/>
              <a:buNone/>
            </a:pPr>
            <a:endParaRPr lang="en-US" altLang="en-US" smtClean="0"/>
          </a:p>
          <a:p>
            <a:pPr eaLnBrk="1" hangingPunct="1">
              <a:buFont typeface="Wingdings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Aggregation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Generalization</a:t>
            </a:r>
          </a:p>
        </p:txBody>
      </p:sp>
      <p:pic>
        <p:nvPicPr>
          <p:cNvPr id="8196" name="Picture 4" descr="asso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447800"/>
            <a:ext cx="24050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aggreg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3429000"/>
            <a:ext cx="28289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generaliz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4820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200400" y="19812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276600" y="37338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505200" y="5486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98525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Diagrams</a:t>
            </a:r>
          </a:p>
        </p:txBody>
      </p:sp>
      <p:grpSp>
        <p:nvGrpSpPr>
          <p:cNvPr id="9219" name="Group 6"/>
          <p:cNvGrpSpPr>
            <a:grpSpLocks/>
          </p:cNvGrpSpPr>
          <p:nvPr/>
        </p:nvGrpSpPr>
        <p:grpSpPr bwMode="auto">
          <a:xfrm>
            <a:off x="1336675" y="1676400"/>
            <a:ext cx="5999163" cy="4191000"/>
            <a:chOff x="938" y="720"/>
            <a:chExt cx="3779" cy="2640"/>
          </a:xfrm>
        </p:grpSpPr>
        <p:sp>
          <p:nvSpPr>
            <p:cNvPr id="9220" name="Rectangle 7"/>
            <p:cNvSpPr>
              <a:spLocks noChangeArrowheads="1"/>
            </p:cNvSpPr>
            <p:nvPr/>
          </p:nvSpPr>
          <p:spPr bwMode="auto">
            <a:xfrm>
              <a:off x="938" y="2939"/>
              <a:ext cx="630" cy="4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21" name="Rectangle 8"/>
            <p:cNvSpPr>
              <a:spLocks noChangeArrowheads="1"/>
            </p:cNvSpPr>
            <p:nvPr/>
          </p:nvSpPr>
          <p:spPr bwMode="auto">
            <a:xfrm>
              <a:off x="938" y="2939"/>
              <a:ext cx="630" cy="14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22" name="Rectangle 9"/>
            <p:cNvSpPr>
              <a:spLocks noChangeArrowheads="1"/>
            </p:cNvSpPr>
            <p:nvPr/>
          </p:nvSpPr>
          <p:spPr bwMode="auto">
            <a:xfrm>
              <a:off x="1016" y="2954"/>
              <a:ext cx="48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200">
                  <a:solidFill>
                    <a:srgbClr val="000000"/>
                  </a:solidFill>
                </a:rPr>
                <a:t>DVD Movie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23" name="Rectangle 10"/>
            <p:cNvSpPr>
              <a:spLocks noChangeArrowheads="1"/>
            </p:cNvSpPr>
            <p:nvPr/>
          </p:nvSpPr>
          <p:spPr bwMode="auto">
            <a:xfrm>
              <a:off x="1778" y="2939"/>
              <a:ext cx="629" cy="4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24" name="Rectangle 11"/>
            <p:cNvSpPr>
              <a:spLocks noChangeArrowheads="1"/>
            </p:cNvSpPr>
            <p:nvPr/>
          </p:nvSpPr>
          <p:spPr bwMode="auto">
            <a:xfrm>
              <a:off x="1778" y="2939"/>
              <a:ext cx="629" cy="14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25" name="Rectangle 12"/>
            <p:cNvSpPr>
              <a:spLocks noChangeArrowheads="1"/>
            </p:cNvSpPr>
            <p:nvPr/>
          </p:nvSpPr>
          <p:spPr bwMode="auto">
            <a:xfrm>
              <a:off x="1859" y="2954"/>
              <a:ext cx="47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200">
                  <a:solidFill>
                    <a:srgbClr val="000000"/>
                  </a:solidFill>
                </a:rPr>
                <a:t>VHS Movie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2617" y="2939"/>
              <a:ext cx="630" cy="4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27" name="Rectangle 14"/>
            <p:cNvSpPr>
              <a:spLocks noChangeArrowheads="1"/>
            </p:cNvSpPr>
            <p:nvPr/>
          </p:nvSpPr>
          <p:spPr bwMode="auto">
            <a:xfrm>
              <a:off x="2617" y="2939"/>
              <a:ext cx="630" cy="14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28" name="Rectangle 15"/>
            <p:cNvSpPr>
              <a:spLocks noChangeArrowheads="1"/>
            </p:cNvSpPr>
            <p:nvPr/>
          </p:nvSpPr>
          <p:spPr bwMode="auto">
            <a:xfrm>
              <a:off x="2666" y="2954"/>
              <a:ext cx="5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200">
                  <a:solidFill>
                    <a:srgbClr val="000000"/>
                  </a:solidFill>
                </a:rPr>
                <a:t>Video Game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29" name="Rectangle 16"/>
            <p:cNvSpPr>
              <a:spLocks noChangeArrowheads="1"/>
            </p:cNvSpPr>
            <p:nvPr/>
          </p:nvSpPr>
          <p:spPr bwMode="auto">
            <a:xfrm>
              <a:off x="1673" y="1976"/>
              <a:ext cx="839" cy="2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30" name="Rectangle 17"/>
            <p:cNvSpPr>
              <a:spLocks noChangeArrowheads="1"/>
            </p:cNvSpPr>
            <p:nvPr/>
          </p:nvSpPr>
          <p:spPr bwMode="auto">
            <a:xfrm>
              <a:off x="1673" y="1819"/>
              <a:ext cx="839" cy="24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Rental Item</a:t>
              </a:r>
            </a:p>
            <a:p>
              <a:pPr algn="ctr">
                <a:lnSpc>
                  <a:spcPct val="50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{abstract}</a:t>
              </a:r>
            </a:p>
          </p:txBody>
        </p:sp>
        <p:sp>
          <p:nvSpPr>
            <p:cNvPr id="9231" name="Rectangle 18"/>
            <p:cNvSpPr>
              <a:spLocks noChangeArrowheads="1"/>
            </p:cNvSpPr>
            <p:nvPr/>
          </p:nvSpPr>
          <p:spPr bwMode="auto">
            <a:xfrm>
              <a:off x="3877" y="1340"/>
              <a:ext cx="840" cy="6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32" name="Rectangle 19"/>
            <p:cNvSpPr>
              <a:spLocks noChangeArrowheads="1"/>
            </p:cNvSpPr>
            <p:nvPr/>
          </p:nvSpPr>
          <p:spPr bwMode="auto">
            <a:xfrm>
              <a:off x="3877" y="1340"/>
              <a:ext cx="840" cy="21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33" name="Rectangle 20"/>
            <p:cNvSpPr>
              <a:spLocks noChangeArrowheads="1"/>
            </p:cNvSpPr>
            <p:nvPr/>
          </p:nvSpPr>
          <p:spPr bwMode="auto">
            <a:xfrm>
              <a:off x="3971" y="1389"/>
              <a:ext cx="6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200">
                  <a:solidFill>
                    <a:srgbClr val="000000"/>
                  </a:solidFill>
                </a:rPr>
                <a:t>Rental Invoice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34" name="Freeform 21"/>
            <p:cNvSpPr>
              <a:spLocks/>
            </p:cNvSpPr>
            <p:nvPr/>
          </p:nvSpPr>
          <p:spPr bwMode="auto">
            <a:xfrm>
              <a:off x="3667" y="1813"/>
              <a:ext cx="210" cy="105"/>
            </a:xfrm>
            <a:custGeom>
              <a:avLst/>
              <a:gdLst>
                <a:gd name="T0" fmla="*/ 0 w 210"/>
                <a:gd name="T1" fmla="*/ 52 h 105"/>
                <a:gd name="T2" fmla="*/ 105 w 210"/>
                <a:gd name="T3" fmla="*/ 0 h 105"/>
                <a:gd name="T4" fmla="*/ 210 w 210"/>
                <a:gd name="T5" fmla="*/ 52 h 105"/>
                <a:gd name="T6" fmla="*/ 105 w 210"/>
                <a:gd name="T7" fmla="*/ 105 h 105"/>
                <a:gd name="T8" fmla="*/ 0 w 210"/>
                <a:gd name="T9" fmla="*/ 52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05"/>
                <a:gd name="T17" fmla="*/ 210 w 210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05">
                  <a:moveTo>
                    <a:pt x="0" y="52"/>
                  </a:moveTo>
                  <a:lnTo>
                    <a:pt x="105" y="0"/>
                  </a:lnTo>
                  <a:lnTo>
                    <a:pt x="210" y="52"/>
                  </a:lnTo>
                  <a:lnTo>
                    <a:pt x="105" y="105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Rectangle 22"/>
            <p:cNvSpPr>
              <a:spLocks noChangeArrowheads="1"/>
            </p:cNvSpPr>
            <p:nvPr/>
          </p:nvSpPr>
          <p:spPr bwMode="auto">
            <a:xfrm>
              <a:off x="2592" y="1795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800">
                  <a:solidFill>
                    <a:srgbClr val="000000"/>
                  </a:solidFill>
                </a:rPr>
                <a:t>1..*</a:t>
              </a:r>
            </a:p>
          </p:txBody>
        </p:sp>
        <p:sp>
          <p:nvSpPr>
            <p:cNvPr id="9236" name="Rectangle 23"/>
            <p:cNvSpPr>
              <a:spLocks noChangeArrowheads="1"/>
            </p:cNvSpPr>
            <p:nvPr/>
          </p:nvSpPr>
          <p:spPr bwMode="auto">
            <a:xfrm>
              <a:off x="3752" y="1940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800">
                  <a:solidFill>
                    <a:srgbClr val="000000"/>
                  </a:solidFill>
                </a:rPr>
                <a:t>1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37" name="Rectangle 24"/>
            <p:cNvSpPr>
              <a:spLocks noChangeArrowheads="1"/>
            </p:cNvSpPr>
            <p:nvPr/>
          </p:nvSpPr>
          <p:spPr bwMode="auto">
            <a:xfrm>
              <a:off x="1673" y="720"/>
              <a:ext cx="839" cy="5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38" name="Rectangle 25"/>
            <p:cNvSpPr>
              <a:spLocks noChangeArrowheads="1"/>
            </p:cNvSpPr>
            <p:nvPr/>
          </p:nvSpPr>
          <p:spPr bwMode="auto">
            <a:xfrm>
              <a:off x="1673" y="720"/>
              <a:ext cx="839" cy="1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39" name="Rectangle 26"/>
            <p:cNvSpPr>
              <a:spLocks noChangeArrowheads="1"/>
            </p:cNvSpPr>
            <p:nvPr/>
          </p:nvSpPr>
          <p:spPr bwMode="auto">
            <a:xfrm>
              <a:off x="1885" y="752"/>
              <a:ext cx="4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200">
                  <a:solidFill>
                    <a:srgbClr val="000000"/>
                  </a:solidFill>
                </a:rPr>
                <a:t>Customer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40" name="Freeform 27"/>
            <p:cNvSpPr>
              <a:spLocks/>
            </p:cNvSpPr>
            <p:nvPr/>
          </p:nvSpPr>
          <p:spPr bwMode="auto">
            <a:xfrm>
              <a:off x="3667" y="1603"/>
              <a:ext cx="210" cy="105"/>
            </a:xfrm>
            <a:custGeom>
              <a:avLst/>
              <a:gdLst>
                <a:gd name="T0" fmla="*/ 0 w 210"/>
                <a:gd name="T1" fmla="*/ 52 h 105"/>
                <a:gd name="T2" fmla="*/ 105 w 210"/>
                <a:gd name="T3" fmla="*/ 0 h 105"/>
                <a:gd name="T4" fmla="*/ 210 w 210"/>
                <a:gd name="T5" fmla="*/ 52 h 105"/>
                <a:gd name="T6" fmla="*/ 105 w 210"/>
                <a:gd name="T7" fmla="*/ 105 h 105"/>
                <a:gd name="T8" fmla="*/ 0 w 210"/>
                <a:gd name="T9" fmla="*/ 52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05"/>
                <a:gd name="T17" fmla="*/ 210 w 210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05">
                  <a:moveTo>
                    <a:pt x="0" y="52"/>
                  </a:moveTo>
                  <a:lnTo>
                    <a:pt x="105" y="0"/>
                  </a:lnTo>
                  <a:lnTo>
                    <a:pt x="210" y="52"/>
                  </a:lnTo>
                  <a:lnTo>
                    <a:pt x="105" y="105"/>
                  </a:lnTo>
                  <a:lnTo>
                    <a:pt x="0" y="5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Rectangle 28"/>
            <p:cNvSpPr>
              <a:spLocks noChangeArrowheads="1"/>
            </p:cNvSpPr>
            <p:nvPr/>
          </p:nvSpPr>
          <p:spPr bwMode="auto">
            <a:xfrm>
              <a:off x="3877" y="2810"/>
              <a:ext cx="840" cy="4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42" name="Rectangle 29"/>
            <p:cNvSpPr>
              <a:spLocks noChangeArrowheads="1"/>
            </p:cNvSpPr>
            <p:nvPr/>
          </p:nvSpPr>
          <p:spPr bwMode="auto">
            <a:xfrm>
              <a:off x="3877" y="2810"/>
              <a:ext cx="840" cy="21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43" name="Rectangle 30"/>
            <p:cNvSpPr>
              <a:spLocks noChangeArrowheads="1"/>
            </p:cNvSpPr>
            <p:nvPr/>
          </p:nvSpPr>
          <p:spPr bwMode="auto">
            <a:xfrm>
              <a:off x="3937" y="2859"/>
              <a:ext cx="7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200">
                  <a:solidFill>
                    <a:srgbClr val="000000"/>
                  </a:solidFill>
                </a:rPr>
                <a:t>Checkout Screen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44" name="Line 31"/>
            <p:cNvSpPr>
              <a:spLocks noChangeShapeType="1"/>
            </p:cNvSpPr>
            <p:nvPr/>
          </p:nvSpPr>
          <p:spPr bwMode="auto">
            <a:xfrm flipV="1">
              <a:off x="4297" y="1970"/>
              <a:ext cx="1" cy="8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Rectangle 32"/>
            <p:cNvSpPr>
              <a:spLocks noChangeArrowheads="1"/>
            </p:cNvSpPr>
            <p:nvPr/>
          </p:nvSpPr>
          <p:spPr bwMode="auto">
            <a:xfrm>
              <a:off x="4343" y="1992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800">
                  <a:solidFill>
                    <a:srgbClr val="000000"/>
                  </a:solidFill>
                </a:rPr>
                <a:t>0..1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46" name="Rectangle 33"/>
            <p:cNvSpPr>
              <a:spLocks noChangeArrowheads="1"/>
            </p:cNvSpPr>
            <p:nvPr/>
          </p:nvSpPr>
          <p:spPr bwMode="auto">
            <a:xfrm>
              <a:off x="2559" y="790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800">
                  <a:solidFill>
                    <a:srgbClr val="000000"/>
                  </a:solidFill>
                </a:rPr>
                <a:t>1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cxnSp>
          <p:nvCxnSpPr>
            <p:cNvPr id="9253" name="AutoShape 40"/>
            <p:cNvCxnSpPr>
              <a:cxnSpLocks noChangeShapeType="1"/>
              <a:stCxn id="9224" idx="0"/>
              <a:endCxn id="9229" idx="2"/>
            </p:cNvCxnSpPr>
            <p:nvPr/>
          </p:nvCxnSpPr>
          <p:spPr bwMode="auto">
            <a:xfrm flipV="1">
              <a:off x="2093" y="2264"/>
              <a:ext cx="0" cy="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4" name="AutoShape 41"/>
            <p:cNvSpPr>
              <a:spLocks noChangeArrowheads="1"/>
            </p:cNvSpPr>
            <p:nvPr/>
          </p:nvSpPr>
          <p:spPr bwMode="auto">
            <a:xfrm>
              <a:off x="1997" y="2264"/>
              <a:ext cx="191" cy="147"/>
            </a:xfrm>
            <a:prstGeom prst="flowChartExtra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cxnSp>
          <p:nvCxnSpPr>
            <p:cNvPr id="9255" name="AutoShape 42"/>
            <p:cNvCxnSpPr>
              <a:cxnSpLocks noChangeShapeType="1"/>
              <a:stCxn id="9221" idx="0"/>
              <a:endCxn id="9227" idx="0"/>
            </p:cNvCxnSpPr>
            <p:nvPr/>
          </p:nvCxnSpPr>
          <p:spPr bwMode="auto">
            <a:xfrm rot="5400000" flipV="1">
              <a:off x="2092" y="2100"/>
              <a:ext cx="1" cy="1679"/>
            </a:xfrm>
            <a:prstGeom prst="bentConnector3">
              <a:avLst>
                <a:gd name="adj1" fmla="val -1800000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6" name="AutoShape 43"/>
            <p:cNvCxnSpPr>
              <a:cxnSpLocks noChangeShapeType="1"/>
              <a:stCxn id="9234" idx="4"/>
              <a:endCxn id="9229" idx="3"/>
            </p:cNvCxnSpPr>
            <p:nvPr/>
          </p:nvCxnSpPr>
          <p:spPr bwMode="auto">
            <a:xfrm rot="10800000" flipV="1">
              <a:off x="2512" y="1865"/>
              <a:ext cx="1155" cy="255"/>
            </a:xfrm>
            <a:prstGeom prst="bentConnector3">
              <a:avLst>
                <a:gd name="adj1" fmla="val 4995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7" name="AutoShape 44"/>
            <p:cNvCxnSpPr>
              <a:cxnSpLocks noChangeShapeType="1"/>
              <a:stCxn id="9240" idx="4"/>
              <a:endCxn id="9237" idx="3"/>
            </p:cNvCxnSpPr>
            <p:nvPr/>
          </p:nvCxnSpPr>
          <p:spPr bwMode="auto">
            <a:xfrm rot="10800000">
              <a:off x="2512" y="983"/>
              <a:ext cx="1155" cy="672"/>
            </a:xfrm>
            <a:prstGeom prst="bentConnector3">
              <a:avLst>
                <a:gd name="adj1" fmla="val 42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98525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Diagrams</a:t>
            </a:r>
          </a:p>
        </p:txBody>
      </p:sp>
      <p:grpSp>
        <p:nvGrpSpPr>
          <p:cNvPr id="9219" name="Group 6"/>
          <p:cNvGrpSpPr>
            <a:grpSpLocks/>
          </p:cNvGrpSpPr>
          <p:nvPr/>
        </p:nvGrpSpPr>
        <p:grpSpPr bwMode="auto">
          <a:xfrm>
            <a:off x="914400" y="1143000"/>
            <a:ext cx="7620000" cy="4724400"/>
            <a:chOff x="672" y="384"/>
            <a:chExt cx="4800" cy="2976"/>
          </a:xfrm>
        </p:grpSpPr>
        <p:sp>
          <p:nvSpPr>
            <p:cNvPr id="9220" name="Rectangle 7"/>
            <p:cNvSpPr>
              <a:spLocks noChangeArrowheads="1"/>
            </p:cNvSpPr>
            <p:nvPr/>
          </p:nvSpPr>
          <p:spPr bwMode="auto">
            <a:xfrm>
              <a:off x="938" y="2939"/>
              <a:ext cx="630" cy="4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21" name="Rectangle 8"/>
            <p:cNvSpPr>
              <a:spLocks noChangeArrowheads="1"/>
            </p:cNvSpPr>
            <p:nvPr/>
          </p:nvSpPr>
          <p:spPr bwMode="auto">
            <a:xfrm>
              <a:off x="938" y="2939"/>
              <a:ext cx="630" cy="14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22" name="Rectangle 9"/>
            <p:cNvSpPr>
              <a:spLocks noChangeArrowheads="1"/>
            </p:cNvSpPr>
            <p:nvPr/>
          </p:nvSpPr>
          <p:spPr bwMode="auto">
            <a:xfrm>
              <a:off x="1016" y="2954"/>
              <a:ext cx="48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200">
                  <a:solidFill>
                    <a:srgbClr val="000000"/>
                  </a:solidFill>
                </a:rPr>
                <a:t>DVD Movie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23" name="Rectangle 10"/>
            <p:cNvSpPr>
              <a:spLocks noChangeArrowheads="1"/>
            </p:cNvSpPr>
            <p:nvPr/>
          </p:nvSpPr>
          <p:spPr bwMode="auto">
            <a:xfrm>
              <a:off x="1778" y="2939"/>
              <a:ext cx="629" cy="4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24" name="Rectangle 11"/>
            <p:cNvSpPr>
              <a:spLocks noChangeArrowheads="1"/>
            </p:cNvSpPr>
            <p:nvPr/>
          </p:nvSpPr>
          <p:spPr bwMode="auto">
            <a:xfrm>
              <a:off x="1778" y="2939"/>
              <a:ext cx="629" cy="14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25" name="Rectangle 12"/>
            <p:cNvSpPr>
              <a:spLocks noChangeArrowheads="1"/>
            </p:cNvSpPr>
            <p:nvPr/>
          </p:nvSpPr>
          <p:spPr bwMode="auto">
            <a:xfrm>
              <a:off x="1859" y="2954"/>
              <a:ext cx="47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200">
                  <a:solidFill>
                    <a:srgbClr val="000000"/>
                  </a:solidFill>
                </a:rPr>
                <a:t>VHS Movie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2617" y="2939"/>
              <a:ext cx="630" cy="4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27" name="Rectangle 14"/>
            <p:cNvSpPr>
              <a:spLocks noChangeArrowheads="1"/>
            </p:cNvSpPr>
            <p:nvPr/>
          </p:nvSpPr>
          <p:spPr bwMode="auto">
            <a:xfrm>
              <a:off x="2617" y="2939"/>
              <a:ext cx="630" cy="14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28" name="Rectangle 15"/>
            <p:cNvSpPr>
              <a:spLocks noChangeArrowheads="1"/>
            </p:cNvSpPr>
            <p:nvPr/>
          </p:nvSpPr>
          <p:spPr bwMode="auto">
            <a:xfrm>
              <a:off x="2666" y="2954"/>
              <a:ext cx="5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200">
                  <a:solidFill>
                    <a:srgbClr val="000000"/>
                  </a:solidFill>
                </a:rPr>
                <a:t>Video Game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29" name="Rectangle 16"/>
            <p:cNvSpPr>
              <a:spLocks noChangeArrowheads="1"/>
            </p:cNvSpPr>
            <p:nvPr/>
          </p:nvSpPr>
          <p:spPr bwMode="auto">
            <a:xfrm>
              <a:off x="1673" y="1976"/>
              <a:ext cx="839" cy="2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30" name="Rectangle 17"/>
            <p:cNvSpPr>
              <a:spLocks noChangeArrowheads="1"/>
            </p:cNvSpPr>
            <p:nvPr/>
          </p:nvSpPr>
          <p:spPr bwMode="auto">
            <a:xfrm>
              <a:off x="1673" y="1819"/>
              <a:ext cx="839" cy="24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Rental Item</a:t>
              </a:r>
            </a:p>
            <a:p>
              <a:pPr algn="ctr">
                <a:lnSpc>
                  <a:spcPct val="50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{abstract}</a:t>
              </a:r>
            </a:p>
          </p:txBody>
        </p:sp>
        <p:sp>
          <p:nvSpPr>
            <p:cNvPr id="9231" name="Rectangle 18"/>
            <p:cNvSpPr>
              <a:spLocks noChangeArrowheads="1"/>
            </p:cNvSpPr>
            <p:nvPr/>
          </p:nvSpPr>
          <p:spPr bwMode="auto">
            <a:xfrm>
              <a:off x="3877" y="1340"/>
              <a:ext cx="840" cy="6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32" name="Rectangle 19"/>
            <p:cNvSpPr>
              <a:spLocks noChangeArrowheads="1"/>
            </p:cNvSpPr>
            <p:nvPr/>
          </p:nvSpPr>
          <p:spPr bwMode="auto">
            <a:xfrm>
              <a:off x="3877" y="1340"/>
              <a:ext cx="840" cy="21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33" name="Rectangle 20"/>
            <p:cNvSpPr>
              <a:spLocks noChangeArrowheads="1"/>
            </p:cNvSpPr>
            <p:nvPr/>
          </p:nvSpPr>
          <p:spPr bwMode="auto">
            <a:xfrm>
              <a:off x="3971" y="1389"/>
              <a:ext cx="6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200">
                  <a:solidFill>
                    <a:srgbClr val="000000"/>
                  </a:solidFill>
                </a:rPr>
                <a:t>Rental Invoice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34" name="Freeform 21"/>
            <p:cNvSpPr>
              <a:spLocks/>
            </p:cNvSpPr>
            <p:nvPr/>
          </p:nvSpPr>
          <p:spPr bwMode="auto">
            <a:xfrm>
              <a:off x="3667" y="1813"/>
              <a:ext cx="210" cy="105"/>
            </a:xfrm>
            <a:custGeom>
              <a:avLst/>
              <a:gdLst>
                <a:gd name="T0" fmla="*/ 0 w 210"/>
                <a:gd name="T1" fmla="*/ 52 h 105"/>
                <a:gd name="T2" fmla="*/ 105 w 210"/>
                <a:gd name="T3" fmla="*/ 0 h 105"/>
                <a:gd name="T4" fmla="*/ 210 w 210"/>
                <a:gd name="T5" fmla="*/ 52 h 105"/>
                <a:gd name="T6" fmla="*/ 105 w 210"/>
                <a:gd name="T7" fmla="*/ 105 h 105"/>
                <a:gd name="T8" fmla="*/ 0 w 210"/>
                <a:gd name="T9" fmla="*/ 52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05"/>
                <a:gd name="T17" fmla="*/ 210 w 210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05">
                  <a:moveTo>
                    <a:pt x="0" y="52"/>
                  </a:moveTo>
                  <a:lnTo>
                    <a:pt x="105" y="0"/>
                  </a:lnTo>
                  <a:lnTo>
                    <a:pt x="210" y="52"/>
                  </a:lnTo>
                  <a:lnTo>
                    <a:pt x="105" y="105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Rectangle 22"/>
            <p:cNvSpPr>
              <a:spLocks noChangeArrowheads="1"/>
            </p:cNvSpPr>
            <p:nvPr/>
          </p:nvSpPr>
          <p:spPr bwMode="auto">
            <a:xfrm>
              <a:off x="2592" y="1795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800">
                  <a:solidFill>
                    <a:srgbClr val="000000"/>
                  </a:solidFill>
                </a:rPr>
                <a:t>1..*</a:t>
              </a:r>
            </a:p>
          </p:txBody>
        </p:sp>
        <p:sp>
          <p:nvSpPr>
            <p:cNvPr id="9236" name="Rectangle 23"/>
            <p:cNvSpPr>
              <a:spLocks noChangeArrowheads="1"/>
            </p:cNvSpPr>
            <p:nvPr/>
          </p:nvSpPr>
          <p:spPr bwMode="auto">
            <a:xfrm>
              <a:off x="3752" y="1940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800">
                  <a:solidFill>
                    <a:srgbClr val="000000"/>
                  </a:solidFill>
                </a:rPr>
                <a:t>1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37" name="Rectangle 24"/>
            <p:cNvSpPr>
              <a:spLocks noChangeArrowheads="1"/>
            </p:cNvSpPr>
            <p:nvPr/>
          </p:nvSpPr>
          <p:spPr bwMode="auto">
            <a:xfrm>
              <a:off x="1673" y="720"/>
              <a:ext cx="839" cy="5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38" name="Rectangle 25"/>
            <p:cNvSpPr>
              <a:spLocks noChangeArrowheads="1"/>
            </p:cNvSpPr>
            <p:nvPr/>
          </p:nvSpPr>
          <p:spPr bwMode="auto">
            <a:xfrm>
              <a:off x="1673" y="720"/>
              <a:ext cx="839" cy="1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39" name="Rectangle 26"/>
            <p:cNvSpPr>
              <a:spLocks noChangeArrowheads="1"/>
            </p:cNvSpPr>
            <p:nvPr/>
          </p:nvSpPr>
          <p:spPr bwMode="auto">
            <a:xfrm>
              <a:off x="1885" y="752"/>
              <a:ext cx="4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200">
                  <a:solidFill>
                    <a:srgbClr val="000000"/>
                  </a:solidFill>
                </a:rPr>
                <a:t>Customer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40" name="Freeform 27"/>
            <p:cNvSpPr>
              <a:spLocks/>
            </p:cNvSpPr>
            <p:nvPr/>
          </p:nvSpPr>
          <p:spPr bwMode="auto">
            <a:xfrm>
              <a:off x="3667" y="1603"/>
              <a:ext cx="210" cy="105"/>
            </a:xfrm>
            <a:custGeom>
              <a:avLst/>
              <a:gdLst>
                <a:gd name="T0" fmla="*/ 0 w 210"/>
                <a:gd name="T1" fmla="*/ 52 h 105"/>
                <a:gd name="T2" fmla="*/ 105 w 210"/>
                <a:gd name="T3" fmla="*/ 0 h 105"/>
                <a:gd name="T4" fmla="*/ 210 w 210"/>
                <a:gd name="T5" fmla="*/ 52 h 105"/>
                <a:gd name="T6" fmla="*/ 105 w 210"/>
                <a:gd name="T7" fmla="*/ 105 h 105"/>
                <a:gd name="T8" fmla="*/ 0 w 210"/>
                <a:gd name="T9" fmla="*/ 52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05"/>
                <a:gd name="T17" fmla="*/ 210 w 210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05">
                  <a:moveTo>
                    <a:pt x="0" y="52"/>
                  </a:moveTo>
                  <a:lnTo>
                    <a:pt x="105" y="0"/>
                  </a:lnTo>
                  <a:lnTo>
                    <a:pt x="210" y="52"/>
                  </a:lnTo>
                  <a:lnTo>
                    <a:pt x="105" y="105"/>
                  </a:lnTo>
                  <a:lnTo>
                    <a:pt x="0" y="5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Rectangle 28"/>
            <p:cNvSpPr>
              <a:spLocks noChangeArrowheads="1"/>
            </p:cNvSpPr>
            <p:nvPr/>
          </p:nvSpPr>
          <p:spPr bwMode="auto">
            <a:xfrm>
              <a:off x="3877" y="2810"/>
              <a:ext cx="840" cy="4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42" name="Rectangle 29"/>
            <p:cNvSpPr>
              <a:spLocks noChangeArrowheads="1"/>
            </p:cNvSpPr>
            <p:nvPr/>
          </p:nvSpPr>
          <p:spPr bwMode="auto">
            <a:xfrm>
              <a:off x="3877" y="2810"/>
              <a:ext cx="840" cy="21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43" name="Rectangle 30"/>
            <p:cNvSpPr>
              <a:spLocks noChangeArrowheads="1"/>
            </p:cNvSpPr>
            <p:nvPr/>
          </p:nvSpPr>
          <p:spPr bwMode="auto">
            <a:xfrm>
              <a:off x="3937" y="2859"/>
              <a:ext cx="7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200">
                  <a:solidFill>
                    <a:srgbClr val="000000"/>
                  </a:solidFill>
                </a:rPr>
                <a:t>Checkout Screen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44" name="Line 31"/>
            <p:cNvSpPr>
              <a:spLocks noChangeShapeType="1"/>
            </p:cNvSpPr>
            <p:nvPr/>
          </p:nvSpPr>
          <p:spPr bwMode="auto">
            <a:xfrm flipV="1">
              <a:off x="4297" y="1970"/>
              <a:ext cx="1" cy="8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Rectangle 32"/>
            <p:cNvSpPr>
              <a:spLocks noChangeArrowheads="1"/>
            </p:cNvSpPr>
            <p:nvPr/>
          </p:nvSpPr>
          <p:spPr bwMode="auto">
            <a:xfrm>
              <a:off x="4343" y="1992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800">
                  <a:solidFill>
                    <a:srgbClr val="000000"/>
                  </a:solidFill>
                </a:rPr>
                <a:t>0..1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46" name="Rectangle 33"/>
            <p:cNvSpPr>
              <a:spLocks noChangeArrowheads="1"/>
            </p:cNvSpPr>
            <p:nvPr/>
          </p:nvSpPr>
          <p:spPr bwMode="auto">
            <a:xfrm>
              <a:off x="2559" y="790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800">
                  <a:solidFill>
                    <a:srgbClr val="000000"/>
                  </a:solidFill>
                </a:rPr>
                <a:t>1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9247" name="AutoShape 34"/>
            <p:cNvSpPr>
              <a:spLocks noChangeArrowheads="1"/>
            </p:cNvSpPr>
            <p:nvPr/>
          </p:nvSpPr>
          <p:spPr bwMode="auto">
            <a:xfrm>
              <a:off x="4656" y="2304"/>
              <a:ext cx="816" cy="384"/>
            </a:xfrm>
            <a:prstGeom prst="wedgeRoundRectCallout">
              <a:avLst>
                <a:gd name="adj1" fmla="val -92032"/>
                <a:gd name="adj2" fmla="val -80991"/>
                <a:gd name="adj3" fmla="val 16667"/>
              </a:avLst>
            </a:prstGeom>
            <a:solidFill>
              <a:srgbClr val="FFFFFB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Simple</a:t>
              </a:r>
            </a:p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 Association</a:t>
              </a:r>
            </a:p>
          </p:txBody>
        </p:sp>
        <p:sp>
          <p:nvSpPr>
            <p:cNvPr id="9248" name="AutoShape 35"/>
            <p:cNvSpPr>
              <a:spLocks noChangeArrowheads="1"/>
            </p:cNvSpPr>
            <p:nvPr/>
          </p:nvSpPr>
          <p:spPr bwMode="auto">
            <a:xfrm>
              <a:off x="864" y="864"/>
              <a:ext cx="480" cy="288"/>
            </a:xfrm>
            <a:prstGeom prst="wedgeRoundRectCallout">
              <a:avLst>
                <a:gd name="adj1" fmla="val 117708"/>
                <a:gd name="adj2" fmla="val -70486"/>
                <a:gd name="adj3" fmla="val 16667"/>
              </a:avLst>
            </a:prstGeom>
            <a:solidFill>
              <a:srgbClr val="FFFFFB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Class</a:t>
              </a:r>
            </a:p>
          </p:txBody>
        </p:sp>
        <p:sp>
          <p:nvSpPr>
            <p:cNvPr id="9249" name="AutoShape 36"/>
            <p:cNvSpPr>
              <a:spLocks noChangeArrowheads="1"/>
            </p:cNvSpPr>
            <p:nvPr/>
          </p:nvSpPr>
          <p:spPr bwMode="auto">
            <a:xfrm>
              <a:off x="768" y="1344"/>
              <a:ext cx="624" cy="432"/>
            </a:xfrm>
            <a:prstGeom prst="wedgeRoundRectCallout">
              <a:avLst>
                <a:gd name="adj1" fmla="val 93111"/>
                <a:gd name="adj2" fmla="val 67130"/>
                <a:gd name="adj3" fmla="val 16667"/>
              </a:avLst>
            </a:prstGeom>
            <a:solidFill>
              <a:srgbClr val="FFFFFB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Abstract</a:t>
              </a:r>
            </a:p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Class</a:t>
              </a:r>
            </a:p>
          </p:txBody>
        </p:sp>
        <p:sp>
          <p:nvSpPr>
            <p:cNvPr id="9250" name="AutoShape 37"/>
            <p:cNvSpPr>
              <a:spLocks noChangeArrowheads="1"/>
            </p:cNvSpPr>
            <p:nvPr/>
          </p:nvSpPr>
          <p:spPr bwMode="auto">
            <a:xfrm>
              <a:off x="3312" y="768"/>
              <a:ext cx="864" cy="336"/>
            </a:xfrm>
            <a:prstGeom prst="wedgeRoundRectCallout">
              <a:avLst>
                <a:gd name="adj1" fmla="val -1157"/>
                <a:gd name="adj2" fmla="val 179167"/>
                <a:gd name="adj3" fmla="val 16667"/>
              </a:avLst>
            </a:prstGeom>
            <a:solidFill>
              <a:srgbClr val="FFFFFB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Simple </a:t>
              </a:r>
            </a:p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Aggregation</a:t>
              </a:r>
            </a:p>
          </p:txBody>
        </p:sp>
        <p:sp>
          <p:nvSpPr>
            <p:cNvPr id="9251" name="AutoShape 38"/>
            <p:cNvSpPr>
              <a:spLocks noChangeArrowheads="1"/>
            </p:cNvSpPr>
            <p:nvPr/>
          </p:nvSpPr>
          <p:spPr bwMode="auto">
            <a:xfrm>
              <a:off x="672" y="2400"/>
              <a:ext cx="912" cy="240"/>
            </a:xfrm>
            <a:prstGeom prst="wedgeRoundRectCallout">
              <a:avLst>
                <a:gd name="adj1" fmla="val 97477"/>
                <a:gd name="adj2" fmla="val -49167"/>
                <a:gd name="adj3" fmla="val 16667"/>
              </a:avLst>
            </a:prstGeom>
            <a:solidFill>
              <a:srgbClr val="FFFFFB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Generalization</a:t>
              </a:r>
            </a:p>
          </p:txBody>
        </p:sp>
        <p:sp>
          <p:nvSpPr>
            <p:cNvPr id="9252" name="AutoShape 39"/>
            <p:cNvSpPr>
              <a:spLocks noChangeArrowheads="1"/>
            </p:cNvSpPr>
            <p:nvPr/>
          </p:nvSpPr>
          <p:spPr bwMode="auto">
            <a:xfrm>
              <a:off x="2784" y="2208"/>
              <a:ext cx="768" cy="384"/>
            </a:xfrm>
            <a:prstGeom prst="wedgeRoundRectCallout">
              <a:avLst>
                <a:gd name="adj1" fmla="val 70315"/>
                <a:gd name="adj2" fmla="val -117968"/>
                <a:gd name="adj3" fmla="val 16667"/>
              </a:avLst>
            </a:prstGeom>
            <a:solidFill>
              <a:srgbClr val="FFFFFB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Composition</a:t>
              </a:r>
            </a:p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(Dependency)</a:t>
              </a:r>
            </a:p>
          </p:txBody>
        </p:sp>
        <p:cxnSp>
          <p:nvCxnSpPr>
            <p:cNvPr id="9253" name="AutoShape 40"/>
            <p:cNvCxnSpPr>
              <a:cxnSpLocks noChangeShapeType="1"/>
              <a:stCxn id="9224" idx="0"/>
              <a:endCxn id="9229" idx="2"/>
            </p:cNvCxnSpPr>
            <p:nvPr/>
          </p:nvCxnSpPr>
          <p:spPr bwMode="auto">
            <a:xfrm flipV="1">
              <a:off x="2093" y="2264"/>
              <a:ext cx="0" cy="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4" name="AutoShape 41"/>
            <p:cNvSpPr>
              <a:spLocks noChangeArrowheads="1"/>
            </p:cNvSpPr>
            <p:nvPr/>
          </p:nvSpPr>
          <p:spPr bwMode="auto">
            <a:xfrm>
              <a:off x="1997" y="2264"/>
              <a:ext cx="191" cy="147"/>
            </a:xfrm>
            <a:prstGeom prst="flowChartExtra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cxnSp>
          <p:nvCxnSpPr>
            <p:cNvPr id="9255" name="AutoShape 42"/>
            <p:cNvCxnSpPr>
              <a:cxnSpLocks noChangeShapeType="1"/>
              <a:stCxn id="9221" idx="0"/>
              <a:endCxn id="9227" idx="0"/>
            </p:cNvCxnSpPr>
            <p:nvPr/>
          </p:nvCxnSpPr>
          <p:spPr bwMode="auto">
            <a:xfrm rot="5400000" flipV="1">
              <a:off x="2092" y="2100"/>
              <a:ext cx="1" cy="1679"/>
            </a:xfrm>
            <a:prstGeom prst="bentConnector3">
              <a:avLst>
                <a:gd name="adj1" fmla="val -1800000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6" name="AutoShape 43"/>
            <p:cNvCxnSpPr>
              <a:cxnSpLocks noChangeShapeType="1"/>
              <a:stCxn id="9234" idx="4"/>
              <a:endCxn id="9229" idx="3"/>
            </p:cNvCxnSpPr>
            <p:nvPr/>
          </p:nvCxnSpPr>
          <p:spPr bwMode="auto">
            <a:xfrm rot="10800000" flipV="1">
              <a:off x="2512" y="1865"/>
              <a:ext cx="1155" cy="255"/>
            </a:xfrm>
            <a:prstGeom prst="bentConnector3">
              <a:avLst>
                <a:gd name="adj1" fmla="val 4995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7" name="AutoShape 44"/>
            <p:cNvCxnSpPr>
              <a:cxnSpLocks noChangeShapeType="1"/>
              <a:stCxn id="9240" idx="4"/>
              <a:endCxn id="9237" idx="3"/>
            </p:cNvCxnSpPr>
            <p:nvPr/>
          </p:nvCxnSpPr>
          <p:spPr bwMode="auto">
            <a:xfrm rot="10800000">
              <a:off x="2512" y="983"/>
              <a:ext cx="1155" cy="672"/>
            </a:xfrm>
            <a:prstGeom prst="bentConnector3">
              <a:avLst>
                <a:gd name="adj1" fmla="val 42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8" name="AutoShape 45"/>
            <p:cNvSpPr>
              <a:spLocks noChangeArrowheads="1"/>
            </p:cNvSpPr>
            <p:nvPr/>
          </p:nvSpPr>
          <p:spPr bwMode="auto">
            <a:xfrm>
              <a:off x="3251" y="384"/>
              <a:ext cx="720" cy="288"/>
            </a:xfrm>
            <a:prstGeom prst="wedgeRoundRectCallout">
              <a:avLst>
                <a:gd name="adj1" fmla="val -127361"/>
                <a:gd name="adj2" fmla="val 116319"/>
                <a:gd name="adj3" fmla="val 16667"/>
              </a:avLst>
            </a:prstGeom>
            <a:solidFill>
              <a:srgbClr val="FFFFFB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erdana" charset="0"/>
                </a:rPr>
                <a:t>Cardinality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09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Diagrams</a:t>
            </a:r>
          </a:p>
        </p:txBody>
      </p:sp>
      <p:grpSp>
        <p:nvGrpSpPr>
          <p:cNvPr id="10243" name="Group 4"/>
          <p:cNvGrpSpPr>
            <a:grpSpLocks/>
          </p:cNvGrpSpPr>
          <p:nvPr/>
        </p:nvGrpSpPr>
        <p:grpSpPr bwMode="auto">
          <a:xfrm>
            <a:off x="1143000" y="1524000"/>
            <a:ext cx="7146925" cy="2905125"/>
            <a:chOff x="822" y="768"/>
            <a:chExt cx="4502" cy="1830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3912" y="1062"/>
              <a:ext cx="1412" cy="972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3912" y="1062"/>
              <a:ext cx="1412" cy="2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822" y="1062"/>
              <a:ext cx="1501" cy="972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altLang="en-US" sz="12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altLang="en-US" sz="12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altLang="en-US" sz="12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altLang="en-US" sz="12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altLang="en-US" sz="12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altLang="en-US" sz="12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500"/>
                <a:t>+ accessAccount()</a:t>
              </a: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640" y="1368"/>
              <a:ext cx="2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500">
                  <a:solidFill>
                    <a:srgbClr val="000000"/>
                  </a:solidFill>
                </a:rPr>
                <a:t>0..n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822" y="1062"/>
              <a:ext cx="1501" cy="26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241" y="1113"/>
              <a:ext cx="59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700">
                  <a:solidFill>
                    <a:srgbClr val="000000"/>
                  </a:solidFill>
                </a:rPr>
                <a:t>Customer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4269" y="1117"/>
              <a:ext cx="69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700">
                  <a:solidFill>
                    <a:srgbClr val="000000"/>
                  </a:solidFill>
                </a:rPr>
                <a:t>Rental Item</a:t>
              </a: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937" y="1333"/>
              <a:ext cx="35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700">
                  <a:solidFill>
                    <a:srgbClr val="000000"/>
                  </a:solidFill>
                </a:rPr>
                <a:t>Rents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10253" name="Freeform 13"/>
            <p:cNvSpPr>
              <a:spLocks/>
            </p:cNvSpPr>
            <p:nvPr/>
          </p:nvSpPr>
          <p:spPr bwMode="auto">
            <a:xfrm>
              <a:off x="3339" y="1365"/>
              <a:ext cx="88" cy="101"/>
            </a:xfrm>
            <a:custGeom>
              <a:avLst/>
              <a:gdLst>
                <a:gd name="T0" fmla="*/ 0 w 88"/>
                <a:gd name="T1" fmla="*/ 101 h 101"/>
                <a:gd name="T2" fmla="*/ 88 w 88"/>
                <a:gd name="T3" fmla="*/ 51 h 101"/>
                <a:gd name="T4" fmla="*/ 0 w 88"/>
                <a:gd name="T5" fmla="*/ 0 h 101"/>
                <a:gd name="T6" fmla="*/ 0 w 88"/>
                <a:gd name="T7" fmla="*/ 101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01"/>
                <a:gd name="T14" fmla="*/ 88 w 88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01">
                  <a:moveTo>
                    <a:pt x="0" y="101"/>
                  </a:moveTo>
                  <a:lnTo>
                    <a:pt x="88" y="51"/>
                  </a:lnTo>
                  <a:lnTo>
                    <a:pt x="0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861" y="1522"/>
              <a:ext cx="6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500">
                  <a:solidFill>
                    <a:srgbClr val="000000"/>
                  </a:solidFill>
                </a:rPr>
                <a:t>+name:string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861" y="1345"/>
              <a:ext cx="5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500">
                  <a:solidFill>
                    <a:srgbClr val="000000"/>
                  </a:solidFill>
                </a:rPr>
                <a:t>+id:integer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3951" y="1522"/>
              <a:ext cx="79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500">
                  <a:solidFill>
                    <a:srgbClr val="000000"/>
                  </a:solidFill>
                </a:rPr>
                <a:t>+released:date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3951" y="1345"/>
              <a:ext cx="5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500">
                  <a:solidFill>
                    <a:srgbClr val="000000"/>
                  </a:solidFill>
                </a:rPr>
                <a:t>+id:integer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2666" y="2040"/>
              <a:ext cx="89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700" i="1">
                  <a:solidFill>
                    <a:srgbClr val="000000"/>
                  </a:solidFill>
                </a:rPr>
                <a:t>Class Diagram</a:t>
              </a:r>
              <a:endParaRPr kumimoji="1" lang="en-US" altLang="en-US" sz="1600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10259" name="AutoShape 19"/>
            <p:cNvSpPr>
              <a:spLocks noChangeArrowheads="1"/>
            </p:cNvSpPr>
            <p:nvPr/>
          </p:nvSpPr>
          <p:spPr bwMode="auto">
            <a:xfrm>
              <a:off x="2112" y="768"/>
              <a:ext cx="864" cy="240"/>
            </a:xfrm>
            <a:prstGeom prst="wedgeRoundRectCallout">
              <a:avLst>
                <a:gd name="adj1" fmla="val -70370"/>
                <a:gd name="adj2" fmla="val 122500"/>
                <a:gd name="adj3" fmla="val 16667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erdana" charset="0"/>
                </a:rPr>
                <a:t>Class Name</a:t>
              </a:r>
            </a:p>
          </p:txBody>
        </p:sp>
        <p:sp>
          <p:nvSpPr>
            <p:cNvPr id="10260" name="AutoShape 20"/>
            <p:cNvSpPr>
              <a:spLocks noChangeArrowheads="1"/>
            </p:cNvSpPr>
            <p:nvPr/>
          </p:nvSpPr>
          <p:spPr bwMode="auto">
            <a:xfrm>
              <a:off x="3936" y="2160"/>
              <a:ext cx="816" cy="240"/>
            </a:xfrm>
            <a:prstGeom prst="wedgeRoundRectCallout">
              <a:avLst>
                <a:gd name="adj1" fmla="val -24144"/>
                <a:gd name="adj2" fmla="val -223333"/>
                <a:gd name="adj3" fmla="val 16667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erdana" charset="0"/>
                </a:rPr>
                <a:t>Attributes</a:t>
              </a:r>
            </a:p>
          </p:txBody>
        </p:sp>
        <p:sp>
          <p:nvSpPr>
            <p:cNvPr id="10261" name="AutoShape 21"/>
            <p:cNvSpPr>
              <a:spLocks noChangeArrowheads="1"/>
            </p:cNvSpPr>
            <p:nvPr/>
          </p:nvSpPr>
          <p:spPr bwMode="auto">
            <a:xfrm>
              <a:off x="3168" y="768"/>
              <a:ext cx="1344" cy="192"/>
            </a:xfrm>
            <a:prstGeom prst="wedgeRoundRectCallout">
              <a:avLst>
                <a:gd name="adj1" fmla="val -49106"/>
                <a:gd name="adj2" fmla="val 231250"/>
                <a:gd name="adj3" fmla="val 16667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erdana" charset="0"/>
                </a:rPr>
                <a:t>Association Name</a:t>
              </a:r>
            </a:p>
          </p:txBody>
        </p:sp>
        <p:cxnSp>
          <p:nvCxnSpPr>
            <p:cNvPr id="10262" name="AutoShape 22"/>
            <p:cNvCxnSpPr>
              <a:cxnSpLocks noChangeShapeType="1"/>
              <a:stCxn id="10247" idx="3"/>
              <a:endCxn id="10245" idx="1"/>
            </p:cNvCxnSpPr>
            <p:nvPr/>
          </p:nvCxnSpPr>
          <p:spPr bwMode="auto">
            <a:xfrm>
              <a:off x="2323" y="1548"/>
              <a:ext cx="158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63" name="AutoShape 23"/>
            <p:cNvSpPr>
              <a:spLocks noChangeArrowheads="1"/>
            </p:cNvSpPr>
            <p:nvPr/>
          </p:nvSpPr>
          <p:spPr bwMode="auto">
            <a:xfrm>
              <a:off x="1351" y="2358"/>
              <a:ext cx="816" cy="240"/>
            </a:xfrm>
            <a:prstGeom prst="wedgeRoundRectCallout">
              <a:avLst>
                <a:gd name="adj1" fmla="val -24144"/>
                <a:gd name="adj2" fmla="val -223333"/>
                <a:gd name="adj3" fmla="val 16667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9000"/>
                </a:lnSpc>
                <a:spcBef>
                  <a:spcPct val="4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erdana" charset="0"/>
                </a:rPr>
                <a:t>Operations</a:t>
              </a: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834" y="1721"/>
              <a:ext cx="14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Ctr="1"/>
            <a:lstStyle/>
            <a:p>
              <a:endParaRPr lang="en-US"/>
            </a:p>
          </p:txBody>
        </p:sp>
      </p:grp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3568700" y="2514600"/>
            <a:ext cx="1079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1500">
                <a:solidFill>
                  <a:srgbClr val="000000"/>
                </a:solidFill>
              </a:rPr>
              <a:t>1</a:t>
            </a:r>
            <a:endParaRPr kumimoji="1" lang="en-US" altLang="en-US" sz="1600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5057</TotalTime>
  <Words>810</Words>
  <Application>Microsoft Office PowerPoint</Application>
  <PresentationFormat>On-screen Show (4:3)</PresentationFormat>
  <Paragraphs>208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ＭＳ Ｐゴシック</vt:lpstr>
      <vt:lpstr>Wingdings</vt:lpstr>
      <vt:lpstr>Calibri</vt:lpstr>
      <vt:lpstr>Times New Roman</vt:lpstr>
      <vt:lpstr>Verdana</vt:lpstr>
      <vt:lpstr>Courier New</vt:lpstr>
      <vt:lpstr>Network</vt:lpstr>
      <vt:lpstr>  Inf 43: Introduction to Software Engineering</vt:lpstr>
      <vt:lpstr>UML Modeling</vt:lpstr>
      <vt:lpstr>Class Diagrams</vt:lpstr>
      <vt:lpstr>Class Diagrams</vt:lpstr>
      <vt:lpstr>Class Diagrams: class</vt:lpstr>
      <vt:lpstr>Class Diagram: Relationships</vt:lpstr>
      <vt:lpstr>Class Diagrams</vt:lpstr>
      <vt:lpstr>Class Diagrams</vt:lpstr>
      <vt:lpstr>Class Diagrams</vt:lpstr>
      <vt:lpstr>Class Diagrams</vt:lpstr>
      <vt:lpstr>Class Diagram Relationships</vt:lpstr>
      <vt:lpstr>Class Diagram Relationships</vt:lpstr>
      <vt:lpstr>Class Diagram Relationships</vt:lpstr>
      <vt:lpstr>Class Diagram Relationships</vt:lpstr>
      <vt:lpstr>Class Diagram Relationships</vt:lpstr>
      <vt:lpstr>Basic Class Diagram Symbols and Notations </vt:lpstr>
      <vt:lpstr>Example</vt:lpstr>
      <vt:lpstr>ATM: Requirements</vt:lpstr>
      <vt:lpstr>ATM: Class Diagram</vt:lpstr>
    </vt:vector>
  </TitlesOfParts>
  <Company>University of California, Irvine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and Computer Science</dc:creator>
  <cp:lastModifiedBy>Frost,Dan</cp:lastModifiedBy>
  <cp:revision>93</cp:revision>
  <dcterms:created xsi:type="dcterms:W3CDTF">2009-10-26T22:28:26Z</dcterms:created>
  <dcterms:modified xsi:type="dcterms:W3CDTF">2016-05-03T15:58:56Z</dcterms:modified>
</cp:coreProperties>
</file>