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38"/>
  </p:notesMasterIdLst>
  <p:handoutMasterIdLst>
    <p:handoutMasterId r:id="rId39"/>
  </p:handoutMasterIdLst>
  <p:sldIdLst>
    <p:sldId id="256" r:id="rId5"/>
    <p:sldId id="330" r:id="rId6"/>
    <p:sldId id="331" r:id="rId7"/>
    <p:sldId id="332" r:id="rId8"/>
    <p:sldId id="333" r:id="rId9"/>
    <p:sldId id="334" r:id="rId10"/>
    <p:sldId id="335" r:id="rId11"/>
    <p:sldId id="302" r:id="rId12"/>
    <p:sldId id="303" r:id="rId13"/>
    <p:sldId id="318" r:id="rId14"/>
    <p:sldId id="305" r:id="rId15"/>
    <p:sldId id="319" r:id="rId16"/>
    <p:sldId id="306" r:id="rId17"/>
    <p:sldId id="320" r:id="rId18"/>
    <p:sldId id="307" r:id="rId19"/>
    <p:sldId id="321" r:id="rId20"/>
    <p:sldId id="308" r:id="rId21"/>
    <p:sldId id="322" r:id="rId22"/>
    <p:sldId id="309" r:id="rId23"/>
    <p:sldId id="323" r:id="rId24"/>
    <p:sldId id="310" r:id="rId25"/>
    <p:sldId id="311" r:id="rId26"/>
    <p:sldId id="325" r:id="rId27"/>
    <p:sldId id="313" r:id="rId28"/>
    <p:sldId id="326" r:id="rId29"/>
    <p:sldId id="314" r:id="rId30"/>
    <p:sldId id="315" r:id="rId31"/>
    <p:sldId id="327" r:id="rId32"/>
    <p:sldId id="316" r:id="rId33"/>
    <p:sldId id="329" r:id="rId34"/>
    <p:sldId id="317" r:id="rId35"/>
    <p:sldId id="328" r:id="rId36"/>
    <p:sldId id="32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ＭＳ Ｐゴシック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ＭＳ Ｐゴシック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ＭＳ Ｐゴシック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ＭＳ Ｐゴシック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ＭＳ Ｐゴシック"/>
        <a:cs typeface="Arial" charset="0"/>
      </a:defRPr>
    </a:lvl5pPr>
    <a:lvl6pPr marL="2286000" algn="l" defTabSz="914400" rtl="0" eaLnBrk="1" latinLnBrk="0" hangingPunct="1">
      <a:defRPr kern="1200">
        <a:solidFill>
          <a:srgbClr val="000066"/>
        </a:solidFill>
        <a:latin typeface="Arial" charset="0"/>
        <a:ea typeface="ＭＳ Ｐゴシック"/>
        <a:cs typeface="Arial" charset="0"/>
      </a:defRPr>
    </a:lvl6pPr>
    <a:lvl7pPr marL="2743200" algn="l" defTabSz="914400" rtl="0" eaLnBrk="1" latinLnBrk="0" hangingPunct="1">
      <a:defRPr kern="1200">
        <a:solidFill>
          <a:srgbClr val="000066"/>
        </a:solidFill>
        <a:latin typeface="Arial" charset="0"/>
        <a:ea typeface="ＭＳ Ｐゴシック"/>
        <a:cs typeface="Arial" charset="0"/>
      </a:defRPr>
    </a:lvl7pPr>
    <a:lvl8pPr marL="3200400" algn="l" defTabSz="914400" rtl="0" eaLnBrk="1" latinLnBrk="0" hangingPunct="1">
      <a:defRPr kern="1200">
        <a:solidFill>
          <a:srgbClr val="000066"/>
        </a:solidFill>
        <a:latin typeface="Arial" charset="0"/>
        <a:ea typeface="ＭＳ Ｐゴシック"/>
        <a:cs typeface="Arial" charset="0"/>
      </a:defRPr>
    </a:lvl8pPr>
    <a:lvl9pPr marL="3657600" algn="l" defTabSz="914400" rtl="0" eaLnBrk="1" latinLnBrk="0" hangingPunct="1">
      <a:defRPr kern="1200">
        <a:solidFill>
          <a:srgbClr val="000066"/>
        </a:solidFill>
        <a:latin typeface="Arial" charset="0"/>
        <a:ea typeface="ＭＳ Ｐゴシック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BFBFB"/>
    <a:srgbClr val="EDD89B"/>
    <a:srgbClr val="CEB448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9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Trade &amp; Industrial Education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A755DEE-49E1-473F-87DC-076D4A7DA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89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Trade &amp; Industrial Education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7A49E58-9F52-41B1-A29F-D2BD2C275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113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Trade &amp; Industrial Education</a:t>
            </a:r>
          </a:p>
        </p:txBody>
      </p:sp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492D3E-A0FD-4111-A17C-2128D6743E18}" type="slidenum">
              <a:rPr lang="en-US" smtClean="0">
                <a:ea typeface="ＭＳ Ｐゴシック" pitchFamily="34" charset="-128"/>
              </a:rPr>
              <a:pPr>
                <a:defRPr/>
              </a:pPr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Trade &amp; Industrial Education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fld id="{2D5D12E8-33E7-41D1-B29E-13354332FA8F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22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ftr" sz="quarter" idx="4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Trade &amp; Industrial Education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fld id="{4A059B43-5035-4F66-A19E-300FD385212D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24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Trade &amp; Industrial Education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fld id="{BF0912A7-64EF-4504-9A8A-D8F8C426C87B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26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Trade &amp; Industrial Education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fld id="{A83DF6B2-7137-4BB9-9E9C-66DB52748E00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27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Trade &amp; Industrial Education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fld id="{19E4D789-8BED-4C58-8994-2153078A58C5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29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Trade &amp; Industrial Education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fld id="{F8841866-2BCC-4772-A229-9EB86412AA0C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31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Trade &amp; Industrial Education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fld id="{111DE619-26EE-4542-B981-047C57FFCD13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8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Trade &amp; Industrial Education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fld id="{01183D04-C037-4390-AE00-9018E869A3B1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9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Trade &amp; Industrial Education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fld id="{92779624-71B4-4B15-89A7-38D970EE3545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11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Trade &amp; Industrial Education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fld id="{90F220CB-E4E5-4130-8C73-494D9D853261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13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Trade &amp; Industrial Education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fld id="{9C2BDBEB-9822-4882-A263-333ACB7F7CA9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15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Trade &amp; Industrial Education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fld id="{EC730D32-5069-4AF4-ABC2-966F4E42026B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17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Trade &amp; Industrial Education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fld id="{55EEB533-1065-49A3-B735-4962198CEC60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19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Trade &amp; Industrial Education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fld id="{3F3FAB32-70E6-46B1-9059-1362C3943E11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21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0"/>
          <p:cNvSpPr>
            <a:spLocks noChangeShapeType="1"/>
          </p:cNvSpPr>
          <p:nvPr/>
        </p:nvSpPr>
        <p:spPr bwMode="auto">
          <a:xfrm>
            <a:off x="533400" y="2819400"/>
            <a:ext cx="8001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9" descr="ARTS_SM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4613" y="228600"/>
            <a:ext cx="33797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8001000" cy="1000125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7685087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CA550-1D00-4ABF-938A-2A14AB1DD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248400"/>
            <a:ext cx="381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4ECA-787C-4326-B9FC-B60BBBAC2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6BFDC-8221-476A-90FF-C102EDD7A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6248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63724-0960-486A-B25A-A0FF6ED95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6248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8062-E481-417B-A2AB-3B3D1B655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6248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6E90-49D5-4EC2-A328-DE717407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248400"/>
            <a:ext cx="4191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51FDE-E98F-4553-9B13-58387C976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A634F-345E-402B-B631-F7C36B36F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9BBE-8807-45A9-BC65-1FAC4B2AF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6CBF-7956-4592-8391-5778A1124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1902B-8CBD-4C0F-B949-E3E74BFBC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0AB6D-FD44-4151-A5F8-061C274A4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1720-EE59-4F85-A4F0-1C55476B5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8F87-F2F6-453E-BB42-78F24AE0D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624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8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35540A8-D903-48CE-8504-C19D3D295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ARTS_SMcopy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29413" y="381000"/>
            <a:ext cx="21859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0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rgbClr val="000066"/>
          </a:solidFill>
          <a:latin typeface="+mn-lt"/>
          <a:ea typeface="ＭＳ Ｐゴシック" charset="0"/>
          <a:cs typeface="ＭＳ Ｐゴシック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rgbClr val="000066"/>
          </a:solidFill>
          <a:latin typeface="+mn-lt"/>
          <a:ea typeface="ＭＳ Ｐゴシック" charset="0"/>
          <a:cs typeface="ＭＳ Ｐゴシック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rgbClr val="000066"/>
          </a:solidFill>
          <a:latin typeface="+mn-lt"/>
          <a:ea typeface="ＭＳ Ｐゴシック" charset="0"/>
          <a:cs typeface="ＭＳ Ｐゴシック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rgbClr val="000066"/>
          </a:solidFill>
          <a:latin typeface="+mn-lt"/>
          <a:ea typeface="ＭＳ Ｐゴシック" charset="0"/>
          <a:cs typeface="ＭＳ Ｐゴシック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66"/>
          </a:solidFill>
          <a:latin typeface="+mn-lt"/>
          <a:ea typeface="ＭＳ Ｐゴシック" charset="0"/>
          <a:cs typeface="ＭＳ Ｐゴシック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66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66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66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d/Muybridge_race_horse_animated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evencamels.blogspot.com/2011/10/squash-and-stretch-part-one.html" TargetMode="External"/><Relationship Id="rId2" Type="http://schemas.openxmlformats.org/officeDocument/2006/relationships/hyperlink" Target="http://youtu.be/3UazLS_VO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ＭＳ Ｐゴシック"/>
              </a:rPr>
              <a:t>Animation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2819400"/>
            <a:ext cx="32766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cs typeface="+mn-cs"/>
              </a:rPr>
              <a:t>The Twelve Principles of Animation</a:t>
            </a:r>
            <a:endParaRPr lang="en-US" dirty="0" smtClean="0">
              <a:solidFill>
                <a:schemeClr val="bg1">
                  <a:lumMod val="65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8376E-503E-49BC-8F37-FBC5630C42C5}" type="slidenum">
              <a:rPr lang="en-US" smtClean="0">
                <a:latin typeface="Arial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2484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ea typeface="ＭＳ Ｐゴシック" pitchFamily="34" charset="-128"/>
              </a:rPr>
              <a:t>Copyright © Texas Education Agency, 2012. All rights reserved. Images and other multimedia content used with permission. </a:t>
            </a:r>
          </a:p>
        </p:txBody>
      </p:sp>
      <p:pic>
        <p:nvPicPr>
          <p:cNvPr id="18437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8956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457200" y="56388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tx1"/>
                </a:solidFill>
                <a:cs typeface="ＭＳ Ｐゴシック"/>
              </a:rPr>
              <a:t>Photos taken by Eadweard Muybridge (died 1904), first published in 1887 at Philadelphia (</a:t>
            </a:r>
            <a:r>
              <a:rPr lang="en-US" sz="1000" i="1">
                <a:solidFill>
                  <a:schemeClr val="tx1"/>
                </a:solidFill>
                <a:cs typeface="ＭＳ Ｐゴシック"/>
              </a:rPr>
              <a:t>Animal Locomotion</a:t>
            </a:r>
            <a:r>
              <a:rPr lang="en-US" sz="1000">
                <a:solidFill>
                  <a:schemeClr val="tx1"/>
                </a:solidFill>
                <a:cs typeface="ＭＳ Ｐゴシック"/>
              </a:rPr>
              <a:t>).</a:t>
            </a:r>
            <a:endParaRPr lang="en-US" sz="1000" i="1">
              <a:solidFill>
                <a:schemeClr val="tx1"/>
              </a:solidFill>
              <a:cs typeface="ＭＳ Ｐゴシック"/>
            </a:endParaRPr>
          </a:p>
          <a:p>
            <a:r>
              <a:rPr lang="en-US" sz="1000" i="1">
                <a:solidFill>
                  <a:schemeClr val="tx1"/>
                </a:solidFill>
                <a:cs typeface="ＭＳ Ｐゴシック"/>
              </a:rPr>
              <a:t>This image (or other media file) is in the public domain because its copyright has expired.</a:t>
            </a:r>
            <a:endParaRPr lang="en-US" sz="1000">
              <a:solidFill>
                <a:schemeClr val="tx1"/>
              </a:solidFill>
              <a:cs typeface="ＭＳ Ｐゴシック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4168" y="503143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Plus images from http</a:t>
            </a:r>
            <a:r>
              <a:rPr lang="en-US" sz="1200" dirty="0"/>
              <a:t>://richard-wood.co.uk</a:t>
            </a:r>
            <a:r>
              <a:rPr lang="en-US" sz="1200" dirty="0" smtClean="0"/>
              <a:t>/ animation/12-basic-principles-of-animation</a:t>
            </a:r>
            <a:r>
              <a:rPr lang="en-US" sz="1200" dirty="0"/>
              <a:t>/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youtu.be/3UazLS_VO00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sevencamels.blogspot.com/2011/10/squash-and-stretch-part-one.html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Texas Education Agency, 2012. All rights reserved. Images and other multimedia content used with permission. 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251FDE-E98F-4553-9B13-58387C9764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 descr="http://i.vimeocdn.com/video/455501298_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28" y="335280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233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Users\nlc0026\AppData\Local\Microsoft\Windows\Temporary Internet Files\Content.IE5\2BI7KYW4\MC9000843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524000"/>
            <a:ext cx="4672013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2. Anticipation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684338"/>
            <a:ext cx="5029200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ea typeface="ＭＳ Ｐゴシック"/>
                <a:cs typeface="Times New Roman" pitchFamily="18" charset="0"/>
              </a:rPr>
              <a:t>Animation can occur before an action. Before you jump, you bend your knees.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ea typeface="ＭＳ Ｐゴシック"/>
                <a:cs typeface="Times New Roman" pitchFamily="18" charset="0"/>
              </a:rPr>
              <a:t>By exaggerating this action, the animator can guide the viewer</a:t>
            </a:r>
            <a:r>
              <a:rPr lang="en-US" sz="280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’</a:t>
            </a:r>
            <a:r>
              <a:rPr lang="en-US" sz="2800" smtClean="0">
                <a:ea typeface="ＭＳ Ｐゴシック"/>
                <a:cs typeface="Times New Roman" pitchFamily="18" charset="0"/>
              </a:rPr>
              <a:t>s eyes.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ea typeface="ＭＳ Ｐゴシック"/>
                <a:cs typeface="Times New Roman" pitchFamily="18" charset="0"/>
              </a:rPr>
              <a:t>The formula for most animations is anticipation, action, and reaction.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ABCF58-33B4-416F-BD75-A430B76877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Texas Education Agency, 2012. All rights reserved. Images and other multimedia content used with permission. 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251FDE-E98F-4553-9B13-58387C97644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0" name="Picture 2" descr="http://www.animationbrain.com/2D/38princi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685800"/>
            <a:ext cx="553402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C_NDc1CI51g/TZyZfjboxzI/AAAAAAAAAec/y305FXrLX94/s400/DonaldAn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1384"/>
            <a:ext cx="3228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nimagazin.com/wp-content/uploads/2013/01/%C3%96n-hareket-Anticip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1" y="3048000"/>
            <a:ext cx="5374767" cy="270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970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dutc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743200"/>
            <a:ext cx="47386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3. Staging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19263"/>
            <a:ext cx="8305800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Staging is the clear presentation of an idea.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The animator can use the camera viewpoint, the framing of the shot, and the position of the characters to create a feeling or strengthen understanding.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Texas Education Agency, 2012. All rights reserved. Images and other multimedia content used with permission.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DA4BAE-3905-4028-9130-D8A0BE3F91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Texas Education Agency, 2012. All rights reserved. Images and other multimedia content used with permission. 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251FDE-E98F-4553-9B13-58387C97644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074" name="Picture 2" descr="http://www.rosenfeldmedia.com/books/mobile-design/god_bad_sta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23812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jordannwharton.files.wordpress.com/2012/09/secondarya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90775"/>
            <a:ext cx="5435599" cy="407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95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4. Straight Ahead Versus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Pose To Pose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1760538"/>
            <a:ext cx="7996237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Straight Ahead animation means drawing the frames in sequence. This leads to spontaneous motion. It works well with abstract animation.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Pose To Pose is the more often used animation technique. It requires the animator to create strong posed (keyframes) first and add the in-between frames later.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Pose to Pose is used for animation that requires good acting, where the poses and timing are all important.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8C01BA-17D1-4624-9A91-4B71B69DF4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Texas Education Agency, 2012. All rights reserved. Images and other multimedia content used with permission. 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251FDE-E98F-4553-9B13-58387C97644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098" name="Picture 2" descr="12-basic-principles-of-animation-straight-ahead-and-pose-to-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24090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83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5. Follow Through and Overlap 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Follow Through is the action that follows the main action. It is the opposite of anticipation.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When a baseball bat hits the baseball, it does not stop abruptly. A boxer does not freeze at the moment a punch lands.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Overlapping actions means that all elements do not stop at the same time.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Overlapping action also means that a new action may begin before the earlier action is terminated. When hitting a baseball, the legs may begin moving to first base while the bat is finishing the swing.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F63CAE-34D6-4180-8E1F-86C4AE464DC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Texas Education Agency, 2012. All rights reserved. Images and other multimedia content used with permission. 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251FDE-E98F-4553-9B13-58387C97644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26" name="Picture 2" descr="http://1.bp.blogspot.com/-i9mgn2Oomk8/TsPqfd-8LtI/AAAAAAAAAEg/n8T0K0d7tN4/s640/Follow+throu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5010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H4y1MbY1K68/ToeFFt8fnSI/AAAAAAAAAE4/RQKd5T_AqJo/s1600/anticip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199"/>
            <a:ext cx="50101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780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6. Slow In and Slow Out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Also known as ease in and ease out.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Most motion starts slowly, accelerates, and then slows again before stopping. Imagine a car that went 40 mph immediately when stepping on the accelerator and went to 0 mph when hitting the brake.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Gravity has an effect on slow in/slow out. When a ball bounces, it increases in speed as it gets closer to the ground. It decreases in speed at the top of the arch.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In many 3D applications, easing is created by setting the tension of a TCB spline to 1.0. To get the opposition effect from a keyframe, tension is set to -1.0.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E6A148-9699-4051-9849-608BBE35E86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main categories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5257800" cy="4648200"/>
          </a:xfrm>
        </p:spPr>
        <p:txBody>
          <a:bodyPr/>
          <a:lstStyle/>
          <a:p>
            <a:r>
              <a:rPr lang="en-US" altLang="en-US" sz="2800"/>
              <a:t>Computer-assisted animation</a:t>
            </a:r>
          </a:p>
          <a:p>
            <a:pPr lvl="1"/>
            <a:r>
              <a:rPr lang="en-US" altLang="en-US" sz="2400"/>
              <a:t>2D &amp; 2 1/2 D</a:t>
            </a:r>
          </a:p>
          <a:p>
            <a:pPr lvl="1"/>
            <a:r>
              <a:rPr lang="en-US" altLang="en-US" sz="2400"/>
              <a:t>Inbetweening</a:t>
            </a:r>
          </a:p>
          <a:p>
            <a:pPr lvl="1"/>
            <a:r>
              <a:rPr lang="en-US" altLang="en-US" sz="2400"/>
              <a:t>Inking, virtual camera, managing data, etc</a:t>
            </a:r>
          </a:p>
          <a:p>
            <a:r>
              <a:rPr lang="en-US" altLang="en-US" sz="2800"/>
              <a:t>Computer generated animation</a:t>
            </a:r>
          </a:p>
          <a:p>
            <a:pPr lvl="1"/>
            <a:r>
              <a:rPr lang="en-US" altLang="en-US" sz="2400"/>
              <a:t>Low level techniques	</a:t>
            </a:r>
          </a:p>
          <a:p>
            <a:pPr lvl="2"/>
            <a:r>
              <a:rPr lang="en-US" altLang="en-US" sz="2000"/>
              <a:t>Precisely specifying motion</a:t>
            </a:r>
          </a:p>
          <a:p>
            <a:pPr lvl="1"/>
            <a:r>
              <a:rPr lang="en-US" altLang="en-US" sz="2400"/>
              <a:t>High level techniques</a:t>
            </a:r>
          </a:p>
          <a:p>
            <a:pPr lvl="2"/>
            <a:r>
              <a:rPr lang="en-US" altLang="en-US" sz="2000"/>
              <a:t>Describe general motion behavior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413000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29972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69439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http://www.siggraph.org/education/materials/HyperGraph/animation/character_animation/principles/bouncing_ball_example_of_slow_in_out.htm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Texas Education Agency, 2012. All rights reserved. Images and other multimedia content used with permission. 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251FDE-E98F-4553-9B13-58387C97644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050" name="Picture 2" descr="http://justinsimonich.homestead.com/files/CUNY/walk_tim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0101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286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6. Slow In and Slow Out </a:t>
            </a:r>
          </a:p>
        </p:txBody>
      </p:sp>
      <p:pic>
        <p:nvPicPr>
          <p:cNvPr id="34818" name="Picture 5" descr="slow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89150" y="1719263"/>
            <a:ext cx="4965700" cy="4411662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60B318-0918-4ED8-9305-DFB0DD666A7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 descr="ar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54400"/>
            <a:ext cx="4191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6" descr="ar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22675"/>
            <a:ext cx="394335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7. Arcs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Almost all natural motion is in some form of an arc.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In 3D animation, a motion arc is usually created using a spline curve.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Pivot points often define the arc. The pivot point for the thigh is the hip, and the pivot point for the calf is the knee.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240669-C0DC-40EC-82E8-E12FB177AF7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Spline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Piecewise polynomials with smooth connections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Texas Education Agency, 2012. All rights reserved. Images and other multimedia content used with permission. 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251FDE-E98F-4553-9B13-58387C97644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074" name="Picture 2" descr="http://www.ucancode.net/Visual_C_Source_Code/Draw_Spline_Source_C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819400"/>
            <a:ext cx="43402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orel.force.com/index/servlet/rtaImage?eid=ka060000000PY1k&amp;feoid=00N600000028y5z&amp;refid=0EM60000000LF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41719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5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8. Secondary Actions 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719263"/>
            <a:ext cx="4267200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Secondary actions are minor actions that occur due to a major action. Most people blink their eyes when they turn their head.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Facial expressions are secondary actions.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Secondary actions are also actions caused by the impact of another object. The movement of a ball that has been kicked is a secondary action.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D706C3-C530-4262-9748-48118D6A68A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8917" name="Picture 3" descr="C:\Users\nlc0026\AppData\Local\Microsoft\Windows\Temporary Internet Files\Content.IE5\2BI7KYW4\MC9004384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41243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Texas Education Agency, 2012. All rights reserved. Images and other multimedia content used with permission. 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251FDE-E98F-4553-9B13-58387C97644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098" name="Picture 2" descr="http://mile.mmu.edu.my/orion/amira/files/2013/04/H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638800" cy="40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44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9. Timing 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Timing is the amount of frames between poses.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Comedians and actors work with their timing to get the maximum impact from their lines.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Timing can imply weight. Light objects have much less resistance and usually move much quicker than heavy objects.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Speed can imply emotion. A fast walk may mean happiness and a slow walk may mean depression.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350A5E-6395-4425-8C84-10F44282B40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10. Exaggeration 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621213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Exaggeration is used to increase the readability of emotions and actions.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Animation is not a subtle medium.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Individual exaggerated poses may look silly as stills but add dramatic impact when viewed for a split second.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Animators should be careful to use exaggeration to increase understanding of feeling. Be careful not to over-exaggerate everything.</a:t>
            </a:r>
            <a:endParaRPr lang="en-US" sz="2400" i="1" smtClean="0">
              <a:ea typeface="ＭＳ Ｐゴシック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AEEFC0-AFDB-4EA4-88F4-6DB2B71A1F9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43013" name="Picture 2" descr="C:\Users\nlc0026\AppData\Local\Microsoft\Windows\Temporary Internet Files\Content.IE5\2BI7KYW4\MC9001401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Triplets of Belleville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https://www.youtube.com/watch?v=X-KChYBFiB0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Texas Education Agency, 2012. All rights reserved. Images and other multimedia content used with permission.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251FDE-E98F-4553-9B13-58387C97644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55626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172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11. Solid Drawing 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600200"/>
            <a:ext cx="5181600" cy="4411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/>
                <a:cs typeface="Times New Roman" pitchFamily="18" charset="0"/>
              </a:rPr>
              <a:t>In 3D animation, this would be equivalent to Solid Modeling.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/>
                <a:cs typeface="Times New Roman" pitchFamily="18" charset="0"/>
              </a:rPr>
              <a:t>To get maximum feeling from the audience, animated characters must be drawn or modeled precisely.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/>
                <a:cs typeface="Times New Roman" pitchFamily="18" charset="0"/>
              </a:rPr>
              <a:t>Proper drawing and modeling can reveal a character’s weight, character, and emotion.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/>
                <a:cs typeface="Times New Roman" pitchFamily="18" charset="0"/>
              </a:rPr>
              <a:t>Proper drawing and modeling are needed to give the character proper depth and balance.</a:t>
            </a:r>
            <a:endParaRPr lang="en-US" sz="2400" i="1" dirty="0" smtClean="0">
              <a:ea typeface="ＭＳ Ｐゴシック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BC88FF-DBCA-44F8-95CD-63F1B6BFFB5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45061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1524000"/>
            <a:ext cx="2590800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Box 4"/>
          <p:cNvSpPr txBox="1">
            <a:spLocks noChangeArrowheads="1"/>
          </p:cNvSpPr>
          <p:nvPr/>
        </p:nvSpPr>
        <p:spPr bwMode="auto">
          <a:xfrm>
            <a:off x="515938" y="5334000"/>
            <a:ext cx="2913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i="1">
                <a:solidFill>
                  <a:schemeClr val="tx1"/>
                </a:solidFill>
                <a:cs typeface="ＭＳ Ｐゴシック"/>
              </a:rPr>
              <a:t>This work is in the </a:t>
            </a:r>
            <a:r>
              <a:rPr lang="en-US" sz="900" b="1" i="1">
                <a:solidFill>
                  <a:schemeClr val="tx1"/>
                </a:solidFill>
                <a:cs typeface="ＭＳ Ｐゴシック"/>
              </a:rPr>
              <a:t>public domain</a:t>
            </a:r>
            <a:r>
              <a:rPr lang="en-US" sz="900" i="1">
                <a:solidFill>
                  <a:schemeClr val="tx1"/>
                </a:solidFill>
                <a:cs typeface="ＭＳ Ｐゴシック"/>
              </a:rPr>
              <a:t> in the United States because it is a work prepared by an officer or employee of the United States Government as part of that person’s official duties under the terms of</a:t>
            </a:r>
            <a:r>
              <a:rPr lang="en-US" sz="900">
                <a:solidFill>
                  <a:schemeClr val="tx1"/>
                </a:solidFill>
                <a:cs typeface="ＭＳ Ｐゴシック"/>
              </a:rPr>
              <a:t> Title 17, Chapter 1, Section 105 of the US Code</a:t>
            </a:r>
            <a:r>
              <a:rPr lang="en-US" sz="900" i="1">
                <a:solidFill>
                  <a:schemeClr val="tx1"/>
                </a:solidFill>
                <a:cs typeface="ＭＳ Ｐゴシック"/>
              </a:rPr>
              <a:t>. See </a:t>
            </a:r>
            <a:r>
              <a:rPr lang="en-US" sz="800" i="1">
                <a:solidFill>
                  <a:schemeClr val="tx1"/>
                </a:solidFill>
                <a:cs typeface="ＭＳ Ｐゴシック"/>
              </a:rPr>
              <a:t>Copyright</a:t>
            </a:r>
            <a:r>
              <a:rPr lang="en-US" sz="900" i="1">
                <a:solidFill>
                  <a:schemeClr val="tx1"/>
                </a:solidFill>
                <a:cs typeface="ＭＳ Ｐゴシック"/>
              </a:rPr>
              <a:t>.</a:t>
            </a:r>
            <a:endParaRPr lang="en-US" sz="900">
              <a:solidFill>
                <a:schemeClr val="tx1"/>
              </a:solidFill>
              <a:cs typeface="ＭＳ Ｐゴシック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Low level techniques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Shape interpolation (in-betweening)</a:t>
            </a:r>
          </a:p>
          <a:p>
            <a:r>
              <a:rPr lang="en-US" altLang="en-US"/>
              <a:t>Have to know what you want</a:t>
            </a:r>
          </a:p>
        </p:txBody>
      </p:sp>
      <p:pic>
        <p:nvPicPr>
          <p:cNvPr id="10244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31750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341218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Texas Education Agency, 2012. All rights reserved. Images and other multimedia content used with permission. 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251FDE-E98F-4553-9B13-58387C97644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170" name="Picture 2" descr="http://mnmtanimation.weebly.com/uploads/9/7/5/3/9753703/5204398.jpg?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599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bsimg.ngfiles.com/14/19197000/ngbbs4a15a55a700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48037"/>
            <a:ext cx="501015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80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12. Appeal 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719263"/>
            <a:ext cx="5257800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/>
                <a:cs typeface="Times New Roman" pitchFamily="18" charset="0"/>
              </a:rPr>
              <a:t>Animated characters need to have a unique personality and have a wide range of emotions (happy, excited, fearful, embarrassed, angry, scared, etc.).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/>
                <a:cs typeface="Times New Roman" pitchFamily="18" charset="0"/>
              </a:rPr>
              <a:t>Character flaws are actually a good thing. Audiences can be sympathetic to characters that have a flaw or two.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/>
                <a:cs typeface="Times New Roman" pitchFamily="18" charset="0"/>
              </a:rPr>
              <a:t>Complex personalities and moral ethical dilemmas add to character appeal.</a:t>
            </a:r>
            <a:endParaRPr lang="en-US" sz="2400" i="1" dirty="0" smtClean="0">
              <a:ea typeface="ＭＳ Ｐゴシック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69C120-2063-4A1E-A4D8-8FCF63F2248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7109" name="Picture 5" descr="rin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312420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Texas Education Agency, 2012. All rights reserved. Images and other multimedia content used with permission. 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251FDE-E98F-4553-9B13-58387C97644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146" name="Picture 2" descr="http://4.bp.blogspot.com/_97s2BTKOpXI/TPggHFkBb6I/AAAAAAAAABM/jKg_euKNxDY/s320/bambi-thump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isneymovieyear.files.wordpress.com/2013/05/photo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3" y="2743200"/>
            <a:ext cx="4452677" cy="333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or-img.cimcontent.net/api/assets/bin-201308/56676a4461476147aeeb493fcc5f997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000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21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Classic in the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“Principles of Traditional Animation Applied to 3D Computer Animation” (1987)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Lasseter</a:t>
            </a:r>
            <a:r>
              <a:rPr lang="en-US" dirty="0" smtClean="0"/>
              <a:t> (fired from Disney in 1984 for promoting computer animation, directed Toy Story in 1995, now chief of Disney Animation)</a:t>
            </a:r>
          </a:p>
          <a:p>
            <a:r>
              <a:rPr lang="en-US" sz="2000" dirty="0"/>
              <a:t>http://www.siggraph.org/education/materials/HyperGraph/animation/character_animation/principles/prin_trad_anim.htm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Texas Education Agency, 2012. All rights reserved. Images and other multimedia content used with permission. 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251FDE-E98F-4553-9B13-58387C97644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55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High level techniques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3429000" cy="4648200"/>
          </a:xfrm>
        </p:spPr>
        <p:txBody>
          <a:bodyPr/>
          <a:lstStyle/>
          <a:p>
            <a:r>
              <a:rPr lang="en-US" altLang="en-US"/>
              <a:t>Generate motion with set of rules or constraints</a:t>
            </a:r>
          </a:p>
          <a:p>
            <a:pPr lvl="1"/>
            <a:r>
              <a:rPr lang="en-US" altLang="en-US"/>
              <a:t>Physically based motion 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2362200"/>
            <a:ext cx="4787900" cy="36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276600" y="6096000"/>
            <a:ext cx="543083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Lucida Grande" charset="0"/>
              </a:rPr>
              <a:t>http://www.cs.berkeley.edu/~job/Projects/SoundGen/video.html</a:t>
            </a:r>
          </a:p>
        </p:txBody>
      </p:sp>
    </p:spTree>
    <p:extLst>
      <p:ext uri="{BB962C8B-B14F-4D97-AF65-F5344CB8AC3E}">
        <p14:creationId xmlns:p14="http://schemas.microsoft.com/office/powerpoint/2010/main" val="9483087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Heritage of Animation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Persistence of vision: discovered about 1800s</a:t>
            </a:r>
          </a:p>
          <a:p>
            <a:pPr lvl="1"/>
            <a:r>
              <a:rPr lang="en-US" altLang="en-US"/>
              <a:t>Zoetrope or “wheel of life”</a:t>
            </a:r>
          </a:p>
          <a:p>
            <a:pPr lvl="1"/>
            <a:r>
              <a:rPr lang="en-US" altLang="en-US"/>
              <a:t>Flip-book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175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441960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6827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Heritage of Animation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Animation as an art form</a:t>
            </a:r>
          </a:p>
          <a:p>
            <a:pPr lvl="1"/>
            <a:r>
              <a:rPr lang="en-US" altLang="en-US"/>
              <a:t>First animated character with personality</a:t>
            </a:r>
          </a:p>
          <a:p>
            <a:pPr lvl="2"/>
            <a:r>
              <a:rPr lang="en-US" altLang="en-US"/>
              <a:t>Felix the cat by Otto Messmer (1920s)</a:t>
            </a:r>
          </a:p>
          <a:p>
            <a:r>
              <a:rPr lang="en-US" altLang="en-US"/>
              <a:t>Force to reckoned with</a:t>
            </a:r>
          </a:p>
          <a:p>
            <a:pPr lvl="1"/>
            <a:r>
              <a:rPr lang="en-US" altLang="en-US"/>
              <a:t>Sound and Walt Disney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3175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74521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Disney: Animation as an art form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Innovations</a:t>
            </a:r>
          </a:p>
          <a:p>
            <a:pPr lvl="1"/>
            <a:r>
              <a:rPr lang="en-US" altLang="en-US"/>
              <a:t>Story board to review story</a:t>
            </a:r>
          </a:p>
          <a:p>
            <a:pPr lvl="1"/>
            <a:r>
              <a:rPr lang="en-US" altLang="en-US"/>
              <a:t>Pencil sketch to review motion</a:t>
            </a:r>
          </a:p>
          <a:p>
            <a:pPr lvl="1"/>
            <a:r>
              <a:rPr lang="en-US" altLang="en-US"/>
              <a:t>Multi-plane camera stand</a:t>
            </a:r>
          </a:p>
          <a:p>
            <a:pPr lvl="1"/>
            <a:r>
              <a:rPr lang="en-US" altLang="en-US"/>
              <a:t>Color (not first to use color)</a:t>
            </a:r>
          </a:p>
          <a:p>
            <a:pPr lvl="1"/>
            <a:r>
              <a:rPr lang="en-US" altLang="en-US"/>
              <a:t>Sound!</a:t>
            </a:r>
          </a:p>
          <a:p>
            <a:pPr lvl="2"/>
            <a:r>
              <a:rPr lang="en-US" altLang="en-US"/>
              <a:t>Steamboat Willie (1928)</a:t>
            </a:r>
          </a:p>
          <a:p>
            <a:pPr lvl="1"/>
            <a:endParaRPr lang="en-US" alt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08400"/>
            <a:ext cx="251460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31725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6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BB574FF-9FF4-4C8C-BBE4-79C8BCBA141F}" type="slidenum">
              <a:rPr lang="en-US" altLang="en-US">
                <a:solidFill>
                  <a:schemeClr val="tx1"/>
                </a:solidFill>
              </a:rPr>
              <a:pPr eaLnBrk="1" hangingPunct="1">
                <a:defRPr/>
              </a:pPr>
              <a:t>8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Walt Disney</a:t>
            </a:r>
            <a:r>
              <a:rPr lang="en-US" smtClean="0">
                <a:latin typeface="Times New Roman" pitchFamily="18" charset="0"/>
                <a:ea typeface="ＭＳ Ｐゴシック"/>
              </a:rPr>
              <a:t>’</a:t>
            </a:r>
            <a:r>
              <a:rPr lang="en-US" smtClean="0">
                <a:ea typeface="ＭＳ Ｐゴシック"/>
              </a:rPr>
              <a:t>s Twelve Principles of Animation 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124200" y="1447800"/>
            <a:ext cx="5715000" cy="21669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smtClean="0">
                <a:ea typeface="ＭＳ Ｐゴシック"/>
                <a:cs typeface="Times New Roman" pitchFamily="18" charset="0"/>
              </a:rPr>
              <a:t>During the late 1920</a:t>
            </a:r>
            <a:r>
              <a:rPr lang="en-US" sz="230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’</a:t>
            </a:r>
            <a:r>
              <a:rPr lang="en-US" sz="2300" smtClean="0">
                <a:ea typeface="ＭＳ Ｐゴシック"/>
                <a:cs typeface="Times New Roman" pitchFamily="18" charset="0"/>
              </a:rPr>
              <a:t>s through the 1930</a:t>
            </a:r>
            <a:r>
              <a:rPr lang="en-US" sz="230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’</a:t>
            </a:r>
            <a:r>
              <a:rPr lang="en-US" sz="2300" smtClean="0">
                <a:ea typeface="ＭＳ Ｐゴシック"/>
                <a:cs typeface="Times New Roman" pitchFamily="18" charset="0"/>
              </a:rPr>
              <a:t>s, Walt Disney worked to improve the techniques of his studio animators.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smtClean="0">
                <a:ea typeface="ＭＳ Ｐゴシック"/>
                <a:cs typeface="Times New Roman" pitchFamily="18" charset="0"/>
              </a:rPr>
              <a:t>Disney set up drawing classes for his animators at the Chouinard Art Institute in Los Angeles under Instructor Don Graham.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smtClean="0">
                <a:ea typeface="ＭＳ Ｐゴシック"/>
                <a:cs typeface="Times New Roman" pitchFamily="18" charset="0"/>
              </a:rPr>
              <a:t>Through these lessons and interaction between Disney and his staff, a set of twelve principles was developed.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smtClean="0">
                <a:ea typeface="ＭＳ Ｐゴシック"/>
                <a:cs typeface="Times New Roman" pitchFamily="18" charset="0"/>
              </a:rPr>
              <a:t>These principles were used in Disney animated productions including </a:t>
            </a:r>
            <a:r>
              <a:rPr lang="en-US" sz="2300" i="1" smtClean="0">
                <a:ea typeface="ＭＳ Ｐゴシック"/>
                <a:cs typeface="Times New Roman" pitchFamily="18" charset="0"/>
              </a:rPr>
              <a:t>Snow White</a:t>
            </a:r>
            <a:r>
              <a:rPr lang="en-US" sz="2300" smtClean="0">
                <a:ea typeface="ＭＳ Ｐゴシック"/>
                <a:cs typeface="Times New Roman" pitchFamily="18" charset="0"/>
              </a:rPr>
              <a:t>, </a:t>
            </a:r>
            <a:r>
              <a:rPr lang="en-US" sz="2300" i="1" smtClean="0">
                <a:ea typeface="ＭＳ Ｐゴシック"/>
                <a:cs typeface="Times New Roman" pitchFamily="18" charset="0"/>
              </a:rPr>
              <a:t>Pinocchio</a:t>
            </a:r>
            <a:r>
              <a:rPr lang="en-US" sz="2300" smtClean="0">
                <a:ea typeface="ＭＳ Ｐゴシック"/>
                <a:cs typeface="Times New Roman" pitchFamily="18" charset="0"/>
              </a:rPr>
              <a:t>, </a:t>
            </a:r>
            <a:r>
              <a:rPr lang="en-US" sz="2300" i="1" smtClean="0">
                <a:ea typeface="ＭＳ Ｐゴシック"/>
                <a:cs typeface="Times New Roman" pitchFamily="18" charset="0"/>
              </a:rPr>
              <a:t>Fantasia</a:t>
            </a:r>
            <a:r>
              <a:rPr lang="en-US" sz="2300" smtClean="0">
                <a:ea typeface="ＭＳ Ｐゴシック"/>
                <a:cs typeface="Times New Roman" pitchFamily="18" charset="0"/>
              </a:rPr>
              <a:t>, </a:t>
            </a:r>
            <a:r>
              <a:rPr lang="en-US" sz="2300" i="1" smtClean="0">
                <a:ea typeface="ＭＳ Ｐゴシック"/>
                <a:cs typeface="Times New Roman" pitchFamily="18" charset="0"/>
              </a:rPr>
              <a:t>Dumbo</a:t>
            </a:r>
            <a:r>
              <a:rPr lang="en-US" sz="2300" smtClean="0">
                <a:ea typeface="ＭＳ Ｐゴシック"/>
                <a:cs typeface="Times New Roman" pitchFamily="18" charset="0"/>
              </a:rPr>
              <a:t>, and </a:t>
            </a:r>
            <a:r>
              <a:rPr lang="en-US" sz="2300" i="1" smtClean="0">
                <a:ea typeface="ＭＳ Ｐゴシック"/>
                <a:cs typeface="Times New Roman" pitchFamily="18" charset="0"/>
              </a:rPr>
              <a:t>Bambi</a:t>
            </a:r>
            <a:r>
              <a:rPr lang="en-US" sz="2300" smtClean="0">
                <a:ea typeface="ＭＳ Ｐゴシック"/>
                <a:cs typeface="Times New Roman" pitchFamily="18" charset="0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25146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457200" y="3330575"/>
            <a:ext cx="2590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i="1">
                <a:solidFill>
                  <a:schemeClr val="tx1"/>
                </a:solidFill>
                <a:cs typeface="ＭＳ Ｐゴシック"/>
              </a:rPr>
              <a:t>This work is in the public domain because it was published in the United States between 1923 and 1963 and although there may or may not have been a copyright notice, the copyright was not renewed.</a:t>
            </a:r>
            <a:endParaRPr lang="en-US" sz="900">
              <a:solidFill>
                <a:schemeClr val="tx1"/>
              </a:solidFill>
              <a:cs typeface="ＭＳ Ｐゴシック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squash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105400" y="1828800"/>
            <a:ext cx="3902242" cy="366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1. Squash and Stretch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648200" cy="38433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Living flesh distorts during motion.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Exaggerated deformations will emphasize motion and impact.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Although objects deform like rubber, they must maintain volume while being squashed and stretched.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/>
                <a:cs typeface="Times New Roman" pitchFamily="18" charset="0"/>
              </a:rPr>
              <a:t>A bouncing ball will squash or elongate on impact and stretch vertically as it leaves the point of impact.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38BC4-8A42-407B-9B42-193D1D49E8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381000" y="5786438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290513">
              <a:buSzPct val="90000"/>
              <a:buFont typeface="Arial" charset="0"/>
              <a:buChar char="●"/>
            </a:pPr>
            <a:r>
              <a:rPr lang="en-US" sz="2400">
                <a:cs typeface="Times New Roman" pitchFamily="18" charset="0"/>
              </a:rPr>
              <a:t>This is the most well known and often used principle.</a:t>
            </a:r>
            <a:endParaRPr lang="en-US" sz="2400">
              <a:cs typeface="ＭＳ Ｐゴシック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9B6CD96D99641958BA39014AD57F9" ma:contentTypeVersion="0" ma:contentTypeDescription="Create a new document." ma:contentTypeScope="" ma:versionID="8ec471fb3c9feee5a6afb375224b5fc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95B027-6AE7-495B-9771-6946621D38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5058BFB-CDF7-425A-9BCD-36EDA7CD56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84787B-D404-4AD6-AA81-B802F5EFAD55}">
  <ds:schemaRefs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unt cte</Template>
  <TotalTime>1145</TotalTime>
  <Words>1840</Words>
  <Application>Microsoft Office PowerPoint</Application>
  <PresentationFormat>On-screen Show (4:3)</PresentationFormat>
  <Paragraphs>198</Paragraphs>
  <Slides>33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Network</vt:lpstr>
      <vt:lpstr>Animation</vt:lpstr>
      <vt:lpstr>Two main categories</vt:lpstr>
      <vt:lpstr>Low level techniques</vt:lpstr>
      <vt:lpstr>High level techniques</vt:lpstr>
      <vt:lpstr>Heritage of Animation</vt:lpstr>
      <vt:lpstr>Heritage of Animation</vt:lpstr>
      <vt:lpstr>Disney: Animation as an art form</vt:lpstr>
      <vt:lpstr>Walt Disney’s Twelve Principles of Animation </vt:lpstr>
      <vt:lpstr>1. Squash and Stretch</vt:lpstr>
      <vt:lpstr>Examples</vt:lpstr>
      <vt:lpstr>2. Anticipation</vt:lpstr>
      <vt:lpstr>PowerPoint Presentation</vt:lpstr>
      <vt:lpstr>3. Staging</vt:lpstr>
      <vt:lpstr>PowerPoint Presentation</vt:lpstr>
      <vt:lpstr>4. Straight Ahead Versus Pose To Pose </vt:lpstr>
      <vt:lpstr>PowerPoint Presentation</vt:lpstr>
      <vt:lpstr>5. Follow Through and Overlap </vt:lpstr>
      <vt:lpstr>PowerPoint Presentation</vt:lpstr>
      <vt:lpstr>6. Slow In and Slow Out </vt:lpstr>
      <vt:lpstr>PowerPoint Presentation</vt:lpstr>
      <vt:lpstr>6. Slow In and Slow Out </vt:lpstr>
      <vt:lpstr>7. Arcs</vt:lpstr>
      <vt:lpstr>Spline Curves</vt:lpstr>
      <vt:lpstr>8. Secondary Actions </vt:lpstr>
      <vt:lpstr>PowerPoint Presentation</vt:lpstr>
      <vt:lpstr>9. Timing </vt:lpstr>
      <vt:lpstr>10. Exaggeration </vt:lpstr>
      <vt:lpstr>The Triplets of Belleville</vt:lpstr>
      <vt:lpstr>11. Solid Drawing </vt:lpstr>
      <vt:lpstr>PowerPoint Presentation</vt:lpstr>
      <vt:lpstr>12. Appeal </vt:lpstr>
      <vt:lpstr>PowerPoint Presentation</vt:lpstr>
      <vt:lpstr>The Classic in the Field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Cox, Lynne</dc:creator>
  <cp:lastModifiedBy>Frost,Dan</cp:lastModifiedBy>
  <cp:revision>50</cp:revision>
  <cp:lastPrinted>1601-01-01T00:00:00Z</cp:lastPrinted>
  <dcterms:created xsi:type="dcterms:W3CDTF">1601-01-01T00:00:00Z</dcterms:created>
  <dcterms:modified xsi:type="dcterms:W3CDTF">2016-05-03T18:31:27Z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0x01010092E9B6CD96D99641958BA39014AD57F9</vt:lpwstr>
  </property>
</Properties>
</file>