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69" r:id="rId6"/>
    <p:sldId id="270" r:id="rId7"/>
    <p:sldId id="271" r:id="rId8"/>
    <p:sldId id="272" r:id="rId9"/>
    <p:sldId id="284" r:id="rId10"/>
    <p:sldId id="285" r:id="rId11"/>
    <p:sldId id="288" r:id="rId12"/>
    <p:sldId id="286" r:id="rId13"/>
    <p:sldId id="312" r:id="rId14"/>
    <p:sldId id="313" r:id="rId15"/>
    <p:sldId id="314" r:id="rId16"/>
    <p:sldId id="287" r:id="rId17"/>
    <p:sldId id="289" r:id="rId18"/>
    <p:sldId id="290" r:id="rId19"/>
    <p:sldId id="291" r:id="rId20"/>
    <p:sldId id="292" r:id="rId21"/>
    <p:sldId id="293" r:id="rId22"/>
    <p:sldId id="295" r:id="rId23"/>
    <p:sldId id="296" r:id="rId24"/>
    <p:sldId id="294" r:id="rId25"/>
    <p:sldId id="297" r:id="rId26"/>
    <p:sldId id="298" r:id="rId27"/>
    <p:sldId id="299" r:id="rId28"/>
    <p:sldId id="300" r:id="rId29"/>
    <p:sldId id="301" r:id="rId30"/>
    <p:sldId id="263" r:id="rId31"/>
    <p:sldId id="302" r:id="rId32"/>
    <p:sldId id="303" r:id="rId33"/>
    <p:sldId id="304" r:id="rId34"/>
    <p:sldId id="305" r:id="rId35"/>
    <p:sldId id="306" r:id="rId36"/>
    <p:sldId id="307" r:id="rId37"/>
    <p:sldId id="308" r:id="rId38"/>
    <p:sldId id="309" r:id="rId39"/>
    <p:sldId id="259" r:id="rId40"/>
    <p:sldId id="257" r:id="rId41"/>
    <p:sldId id="258" r:id="rId42"/>
    <p:sldId id="260" r:id="rId43"/>
    <p:sldId id="261" r:id="rId44"/>
    <p:sldId id="262" r:id="rId45"/>
    <p:sldId id="264" r:id="rId46"/>
    <p:sldId id="265" r:id="rId47"/>
    <p:sldId id="273" r:id="rId48"/>
    <p:sldId id="274" r:id="rId49"/>
    <p:sldId id="275" r:id="rId50"/>
    <p:sldId id="276" r:id="rId51"/>
    <p:sldId id="277" r:id="rId52"/>
    <p:sldId id="278" r:id="rId53"/>
    <p:sldId id="279" r:id="rId54"/>
    <p:sldId id="280" r:id="rId55"/>
    <p:sldId id="281" r:id="rId56"/>
    <p:sldId id="283" r:id="rId57"/>
    <p:sldId id="310" r:id="rId58"/>
    <p:sldId id="315" r:id="rId59"/>
    <p:sldId id="311"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4" d="100"/>
          <a:sy n="134" d="100"/>
        </p:scale>
        <p:origin x="240" y="3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5FFEDB-7C1E-43CB-8386-9EB7CF5B846F}"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E22F2-32B0-40AE-8E16-91F94981001F}" type="slidenum">
              <a:rPr lang="en-US" smtClean="0"/>
              <a:t>‹#›</a:t>
            </a:fld>
            <a:endParaRPr lang="en-US"/>
          </a:p>
        </p:txBody>
      </p:sp>
    </p:spTree>
    <p:extLst>
      <p:ext uri="{BB962C8B-B14F-4D97-AF65-F5344CB8AC3E}">
        <p14:creationId xmlns:p14="http://schemas.microsoft.com/office/powerpoint/2010/main" val="2463777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FFEDB-7C1E-43CB-8386-9EB7CF5B846F}"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E22F2-32B0-40AE-8E16-91F94981001F}" type="slidenum">
              <a:rPr lang="en-US" smtClean="0"/>
              <a:t>‹#›</a:t>
            </a:fld>
            <a:endParaRPr lang="en-US"/>
          </a:p>
        </p:txBody>
      </p:sp>
    </p:spTree>
    <p:extLst>
      <p:ext uri="{BB962C8B-B14F-4D97-AF65-F5344CB8AC3E}">
        <p14:creationId xmlns:p14="http://schemas.microsoft.com/office/powerpoint/2010/main" val="353506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FFEDB-7C1E-43CB-8386-9EB7CF5B846F}"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E22F2-32B0-40AE-8E16-91F94981001F}" type="slidenum">
              <a:rPr lang="en-US" smtClean="0"/>
              <a:t>‹#›</a:t>
            </a:fld>
            <a:endParaRPr lang="en-US"/>
          </a:p>
        </p:txBody>
      </p:sp>
    </p:spTree>
    <p:extLst>
      <p:ext uri="{BB962C8B-B14F-4D97-AF65-F5344CB8AC3E}">
        <p14:creationId xmlns:p14="http://schemas.microsoft.com/office/powerpoint/2010/main" val="998758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FFEDB-7C1E-43CB-8386-9EB7CF5B846F}"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E22F2-32B0-40AE-8E16-91F94981001F}" type="slidenum">
              <a:rPr lang="en-US" smtClean="0"/>
              <a:t>‹#›</a:t>
            </a:fld>
            <a:endParaRPr lang="en-US"/>
          </a:p>
        </p:txBody>
      </p:sp>
    </p:spTree>
    <p:extLst>
      <p:ext uri="{BB962C8B-B14F-4D97-AF65-F5344CB8AC3E}">
        <p14:creationId xmlns:p14="http://schemas.microsoft.com/office/powerpoint/2010/main" val="235418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FFEDB-7C1E-43CB-8386-9EB7CF5B846F}"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E22F2-32B0-40AE-8E16-91F94981001F}" type="slidenum">
              <a:rPr lang="en-US" smtClean="0"/>
              <a:t>‹#›</a:t>
            </a:fld>
            <a:endParaRPr lang="en-US"/>
          </a:p>
        </p:txBody>
      </p:sp>
    </p:spTree>
    <p:extLst>
      <p:ext uri="{BB962C8B-B14F-4D97-AF65-F5344CB8AC3E}">
        <p14:creationId xmlns:p14="http://schemas.microsoft.com/office/powerpoint/2010/main" val="165554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5FFEDB-7C1E-43CB-8386-9EB7CF5B846F}" type="datetimeFigureOut">
              <a:rPr lang="en-US" smtClean="0"/>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E22F2-32B0-40AE-8E16-91F94981001F}" type="slidenum">
              <a:rPr lang="en-US" smtClean="0"/>
              <a:t>‹#›</a:t>
            </a:fld>
            <a:endParaRPr lang="en-US"/>
          </a:p>
        </p:txBody>
      </p:sp>
    </p:spTree>
    <p:extLst>
      <p:ext uri="{BB962C8B-B14F-4D97-AF65-F5344CB8AC3E}">
        <p14:creationId xmlns:p14="http://schemas.microsoft.com/office/powerpoint/2010/main" val="2736615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5FFEDB-7C1E-43CB-8386-9EB7CF5B846F}" type="datetimeFigureOut">
              <a:rPr lang="en-US" smtClean="0"/>
              <a:t>5/17/2016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8E22F2-32B0-40AE-8E16-91F94981001F}" type="slidenum">
              <a:rPr lang="en-US" smtClean="0"/>
              <a:t>‹#›</a:t>
            </a:fld>
            <a:endParaRPr lang="en-US"/>
          </a:p>
        </p:txBody>
      </p:sp>
    </p:spTree>
    <p:extLst>
      <p:ext uri="{BB962C8B-B14F-4D97-AF65-F5344CB8AC3E}">
        <p14:creationId xmlns:p14="http://schemas.microsoft.com/office/powerpoint/2010/main" val="299772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5FFEDB-7C1E-43CB-8386-9EB7CF5B846F}" type="datetimeFigureOut">
              <a:rPr lang="en-US" smtClean="0"/>
              <a:t>5/17/2016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8E22F2-32B0-40AE-8E16-91F94981001F}" type="slidenum">
              <a:rPr lang="en-US" smtClean="0"/>
              <a:t>‹#›</a:t>
            </a:fld>
            <a:endParaRPr lang="en-US"/>
          </a:p>
        </p:txBody>
      </p:sp>
    </p:spTree>
    <p:extLst>
      <p:ext uri="{BB962C8B-B14F-4D97-AF65-F5344CB8AC3E}">
        <p14:creationId xmlns:p14="http://schemas.microsoft.com/office/powerpoint/2010/main" val="2221358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FFEDB-7C1E-43CB-8386-9EB7CF5B846F}" type="datetimeFigureOut">
              <a:rPr lang="en-US" smtClean="0"/>
              <a:t>5/17/2016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8E22F2-32B0-40AE-8E16-91F94981001F}" type="slidenum">
              <a:rPr lang="en-US" smtClean="0"/>
              <a:t>‹#›</a:t>
            </a:fld>
            <a:endParaRPr lang="en-US"/>
          </a:p>
        </p:txBody>
      </p:sp>
    </p:spTree>
    <p:extLst>
      <p:ext uri="{BB962C8B-B14F-4D97-AF65-F5344CB8AC3E}">
        <p14:creationId xmlns:p14="http://schemas.microsoft.com/office/powerpoint/2010/main" val="705624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FFEDB-7C1E-43CB-8386-9EB7CF5B846F}" type="datetimeFigureOut">
              <a:rPr lang="en-US" smtClean="0"/>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E22F2-32B0-40AE-8E16-91F94981001F}" type="slidenum">
              <a:rPr lang="en-US" smtClean="0"/>
              <a:t>‹#›</a:t>
            </a:fld>
            <a:endParaRPr lang="en-US"/>
          </a:p>
        </p:txBody>
      </p:sp>
    </p:spTree>
    <p:extLst>
      <p:ext uri="{BB962C8B-B14F-4D97-AF65-F5344CB8AC3E}">
        <p14:creationId xmlns:p14="http://schemas.microsoft.com/office/powerpoint/2010/main" val="281243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FFEDB-7C1E-43CB-8386-9EB7CF5B846F}" type="datetimeFigureOut">
              <a:rPr lang="en-US" smtClean="0"/>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E22F2-32B0-40AE-8E16-91F94981001F}" type="slidenum">
              <a:rPr lang="en-US" smtClean="0"/>
              <a:t>‹#›</a:t>
            </a:fld>
            <a:endParaRPr lang="en-US"/>
          </a:p>
        </p:txBody>
      </p:sp>
    </p:spTree>
    <p:extLst>
      <p:ext uri="{BB962C8B-B14F-4D97-AF65-F5344CB8AC3E}">
        <p14:creationId xmlns:p14="http://schemas.microsoft.com/office/powerpoint/2010/main" val="273240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FFEDB-7C1E-43CB-8386-9EB7CF5B846F}" type="datetimeFigureOut">
              <a:rPr lang="en-US" smtClean="0"/>
              <a:t>5/17/2016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E22F2-32B0-40AE-8E16-91F94981001F}" type="slidenum">
              <a:rPr lang="en-US" smtClean="0"/>
              <a:t>‹#›</a:t>
            </a:fld>
            <a:endParaRPr lang="en-US"/>
          </a:p>
        </p:txBody>
      </p:sp>
    </p:spTree>
    <p:extLst>
      <p:ext uri="{BB962C8B-B14F-4D97-AF65-F5344CB8AC3E}">
        <p14:creationId xmlns:p14="http://schemas.microsoft.com/office/powerpoint/2010/main" val="2356057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youtube.com/watch?v=TK4qLwTye_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5400"/>
            <a:ext cx="8153400" cy="1470025"/>
          </a:xfrm>
        </p:spPr>
        <p:txBody>
          <a:bodyPr>
            <a:normAutofit fontScale="90000"/>
          </a:bodyPr>
          <a:lstStyle/>
          <a:p>
            <a:r>
              <a:rPr lang="en-US" sz="5300" dirty="0" smtClean="0"/>
              <a:t>Artificial Intelligence</a:t>
            </a:r>
            <a:br>
              <a:rPr lang="en-US" sz="5300" dirty="0" smtClean="0"/>
            </a:br>
            <a:r>
              <a:rPr lang="en-US" dirty="0" smtClean="0"/>
              <a:t/>
            </a:r>
            <a:br>
              <a:rPr lang="en-US" dirty="0" smtClean="0"/>
            </a:br>
            <a:r>
              <a:rPr lang="en-US" dirty="0" smtClean="0"/>
              <a:t>ICS 62</a:t>
            </a:r>
            <a:br>
              <a:rPr lang="en-US" dirty="0" smtClean="0"/>
            </a:br>
            <a:r>
              <a:rPr lang="en-US" dirty="0" smtClean="0"/>
              <a:t>May, 2016</a:t>
            </a:r>
            <a:endParaRPr lang="en-US" dirty="0"/>
          </a:p>
        </p:txBody>
      </p:sp>
      <p:sp>
        <p:nvSpPr>
          <p:cNvPr id="3" name="Subtitle 2"/>
          <p:cNvSpPr>
            <a:spLocks noGrp="1"/>
          </p:cNvSpPr>
          <p:nvPr>
            <p:ph type="subTitle" idx="1"/>
          </p:nvPr>
        </p:nvSpPr>
        <p:spPr/>
        <p:txBody>
          <a:bodyPr/>
          <a:lstStyle/>
          <a:p>
            <a:r>
              <a:rPr lang="en-US" dirty="0" smtClean="0"/>
              <a:t>Dan Frost</a:t>
            </a:r>
          </a:p>
          <a:p>
            <a:r>
              <a:rPr lang="en-US" dirty="0" smtClean="0"/>
              <a:t>UC Irvine</a:t>
            </a:r>
          </a:p>
          <a:p>
            <a:r>
              <a:rPr lang="en-US" dirty="0" smtClean="0"/>
              <a:t>frost@uci.edu</a:t>
            </a:r>
            <a:endParaRPr lang="en-US" dirty="0"/>
          </a:p>
        </p:txBody>
      </p:sp>
    </p:spTree>
    <p:extLst>
      <p:ext uri="{BB962C8B-B14F-4D97-AF65-F5344CB8AC3E}">
        <p14:creationId xmlns:p14="http://schemas.microsoft.com/office/powerpoint/2010/main" val="3760284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Parse trees</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03283"/>
            <a:ext cx="6172200" cy="456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561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err="1" smtClean="0"/>
              <a:t>Vauquois</a:t>
            </a:r>
            <a:r>
              <a:rPr lang="en-US" dirty="0" smtClean="0"/>
              <a:t> Triangle</a:t>
            </a:r>
            <a:br>
              <a:rPr lang="en-US" dirty="0" smtClean="0"/>
            </a:br>
            <a:endParaRPr lang="en-US" b="1"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95400"/>
            <a:ext cx="5638800" cy="478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8844" y="5133945"/>
            <a:ext cx="1518429" cy="400110"/>
          </a:xfrm>
          <a:prstGeom prst="rect">
            <a:avLst/>
          </a:prstGeom>
          <a:noFill/>
        </p:spPr>
        <p:txBody>
          <a:bodyPr wrap="none" rtlCol="0">
            <a:spAutoFit/>
          </a:bodyPr>
          <a:lstStyle/>
          <a:p>
            <a:r>
              <a:rPr lang="en-US" sz="2000" dirty="0"/>
              <a:t>C</a:t>
            </a:r>
            <a:r>
              <a:rPr lang="en-US" sz="2000" dirty="0" smtClean="0"/>
              <a:t>ats eat fish.</a:t>
            </a:r>
            <a:endParaRPr lang="en-US" sz="2000" dirty="0"/>
          </a:p>
        </p:txBody>
      </p:sp>
      <p:sp>
        <p:nvSpPr>
          <p:cNvPr id="6" name="TextBox 5"/>
          <p:cNvSpPr txBox="1"/>
          <p:nvPr/>
        </p:nvSpPr>
        <p:spPr>
          <a:xfrm>
            <a:off x="533400" y="3701379"/>
            <a:ext cx="1205779" cy="1015663"/>
          </a:xfrm>
          <a:prstGeom prst="rect">
            <a:avLst/>
          </a:prstGeom>
          <a:noFill/>
        </p:spPr>
        <p:txBody>
          <a:bodyPr wrap="none" rtlCol="0">
            <a:spAutoFit/>
          </a:bodyPr>
          <a:lstStyle/>
          <a:p>
            <a:r>
              <a:rPr lang="en-US" sz="2000" dirty="0" smtClean="0"/>
              <a:t>       S</a:t>
            </a:r>
          </a:p>
          <a:p>
            <a:r>
              <a:rPr lang="en-US" sz="2000" dirty="0" smtClean="0"/>
              <a:t>NP     VP</a:t>
            </a:r>
          </a:p>
          <a:p>
            <a:r>
              <a:rPr lang="en-US" sz="2000" dirty="0"/>
              <a:t> </a:t>
            </a:r>
            <a:r>
              <a:rPr lang="en-US" sz="2000" dirty="0" smtClean="0"/>
              <a:t>      V   NP</a:t>
            </a:r>
          </a:p>
        </p:txBody>
      </p:sp>
      <p:sp>
        <p:nvSpPr>
          <p:cNvPr id="7" name="TextBox 6"/>
          <p:cNvSpPr txBox="1"/>
          <p:nvPr/>
        </p:nvSpPr>
        <p:spPr>
          <a:xfrm>
            <a:off x="299656" y="2597090"/>
            <a:ext cx="2574231" cy="707886"/>
          </a:xfrm>
          <a:prstGeom prst="rect">
            <a:avLst/>
          </a:prstGeom>
          <a:noFill/>
        </p:spPr>
        <p:txBody>
          <a:bodyPr wrap="none" rtlCol="0">
            <a:spAutoFit/>
          </a:bodyPr>
          <a:lstStyle/>
          <a:p>
            <a:r>
              <a:rPr lang="en-US" sz="2000" dirty="0" smtClean="0"/>
              <a:t>eat(cat-species, </a:t>
            </a:r>
          </a:p>
          <a:p>
            <a:r>
              <a:rPr lang="en-US" sz="2000" dirty="0"/>
              <a:t> </a:t>
            </a:r>
            <a:r>
              <a:rPr lang="en-US" sz="2000" dirty="0" smtClean="0"/>
              <a:t> fish-species, typically)</a:t>
            </a:r>
            <a:endParaRPr lang="en-US" sz="2000" dirty="0"/>
          </a:p>
        </p:txBody>
      </p:sp>
      <p:sp>
        <p:nvSpPr>
          <p:cNvPr id="8" name="TextBox 7"/>
          <p:cNvSpPr txBox="1"/>
          <p:nvPr/>
        </p:nvSpPr>
        <p:spPr>
          <a:xfrm>
            <a:off x="7121253" y="4626114"/>
            <a:ext cx="2175147" cy="707886"/>
          </a:xfrm>
          <a:prstGeom prst="rect">
            <a:avLst/>
          </a:prstGeom>
          <a:noFill/>
        </p:spPr>
        <p:txBody>
          <a:bodyPr wrap="none" rtlCol="0">
            <a:spAutoFit/>
          </a:bodyPr>
          <a:lstStyle/>
          <a:p>
            <a:r>
              <a:rPr lang="fr-FR" sz="2000" dirty="0"/>
              <a:t>Les chats mangent </a:t>
            </a:r>
            <a:endParaRPr lang="fr-FR" sz="2000" dirty="0" smtClean="0"/>
          </a:p>
          <a:p>
            <a:r>
              <a:rPr lang="fr-FR" sz="2000" dirty="0" smtClean="0"/>
              <a:t>du poisson.</a:t>
            </a:r>
            <a:endParaRPr lang="en-US" sz="2000" dirty="0"/>
          </a:p>
        </p:txBody>
      </p:sp>
      <p:sp>
        <p:nvSpPr>
          <p:cNvPr id="9" name="TextBox 8"/>
          <p:cNvSpPr txBox="1"/>
          <p:nvPr/>
        </p:nvSpPr>
        <p:spPr>
          <a:xfrm>
            <a:off x="3363791" y="914400"/>
            <a:ext cx="2579809" cy="400110"/>
          </a:xfrm>
          <a:prstGeom prst="rect">
            <a:avLst/>
          </a:prstGeom>
          <a:noFill/>
        </p:spPr>
        <p:txBody>
          <a:bodyPr wrap="none" rtlCol="0">
            <a:spAutoFit/>
          </a:bodyPr>
          <a:lstStyle/>
          <a:p>
            <a:r>
              <a:rPr lang="en-US" sz="2000" dirty="0" err="1" smtClean="0"/>
              <a:t>prob</a:t>
            </a:r>
            <a:r>
              <a:rPr lang="en-US" sz="2000" dirty="0" smtClean="0"/>
              <a:t>(eat(cat, fish), 0.9)</a:t>
            </a:r>
            <a:endParaRPr lang="en-US" sz="2000" dirty="0"/>
          </a:p>
        </p:txBody>
      </p:sp>
      <p:cxnSp>
        <p:nvCxnSpPr>
          <p:cNvPr id="4" name="Straight Connector 3"/>
          <p:cNvCxnSpPr/>
          <p:nvPr/>
        </p:nvCxnSpPr>
        <p:spPr>
          <a:xfrm flipH="1">
            <a:off x="914400" y="396240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36289" y="4038600"/>
            <a:ext cx="82911"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36289" y="4267200"/>
            <a:ext cx="82911"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71600" y="4267200"/>
            <a:ext cx="762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822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 challenges</a:t>
            </a:r>
            <a:endParaRPr lang="en-US" dirty="0"/>
          </a:p>
        </p:txBody>
      </p:sp>
      <p:sp>
        <p:nvSpPr>
          <p:cNvPr id="3" name="Content Placeholder 2"/>
          <p:cNvSpPr>
            <a:spLocks noGrp="1"/>
          </p:cNvSpPr>
          <p:nvPr>
            <p:ph idx="1"/>
          </p:nvPr>
        </p:nvSpPr>
        <p:spPr/>
        <p:txBody>
          <a:bodyPr/>
          <a:lstStyle/>
          <a:p>
            <a:r>
              <a:rPr lang="en-US" dirty="0" smtClean="0"/>
              <a:t>I saw a man with my telescope.</a:t>
            </a:r>
          </a:p>
          <a:p>
            <a:pPr marL="0" indent="0">
              <a:buNone/>
            </a:pPr>
            <a:endParaRPr lang="en-US" dirty="0"/>
          </a:p>
        </p:txBody>
      </p:sp>
    </p:spTree>
    <p:extLst>
      <p:ext uri="{BB962C8B-B14F-4D97-AF65-F5344CB8AC3E}">
        <p14:creationId xmlns:p14="http://schemas.microsoft.com/office/powerpoint/2010/main" val="526853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 challenges</a:t>
            </a:r>
            <a:endParaRPr lang="en-US" dirty="0"/>
          </a:p>
        </p:txBody>
      </p:sp>
      <p:sp>
        <p:nvSpPr>
          <p:cNvPr id="3" name="Content Placeholder 2"/>
          <p:cNvSpPr>
            <a:spLocks noGrp="1"/>
          </p:cNvSpPr>
          <p:nvPr>
            <p:ph idx="1"/>
          </p:nvPr>
        </p:nvSpPr>
        <p:spPr/>
        <p:txBody>
          <a:bodyPr/>
          <a:lstStyle/>
          <a:p>
            <a:r>
              <a:rPr lang="en-US" dirty="0" smtClean="0"/>
              <a:t>I saw a man with my telescope.</a:t>
            </a:r>
          </a:p>
          <a:p>
            <a:r>
              <a:rPr lang="en-US" dirty="0" smtClean="0"/>
              <a:t>Red tape holds up new bridge.</a:t>
            </a:r>
          </a:p>
        </p:txBody>
      </p:sp>
    </p:spTree>
    <p:extLst>
      <p:ext uri="{BB962C8B-B14F-4D97-AF65-F5344CB8AC3E}">
        <p14:creationId xmlns:p14="http://schemas.microsoft.com/office/powerpoint/2010/main" val="363950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 challenges</a:t>
            </a:r>
            <a:endParaRPr lang="en-US" dirty="0"/>
          </a:p>
        </p:txBody>
      </p:sp>
      <p:sp>
        <p:nvSpPr>
          <p:cNvPr id="3" name="Content Placeholder 2"/>
          <p:cNvSpPr>
            <a:spLocks noGrp="1"/>
          </p:cNvSpPr>
          <p:nvPr>
            <p:ph idx="1"/>
          </p:nvPr>
        </p:nvSpPr>
        <p:spPr/>
        <p:txBody>
          <a:bodyPr/>
          <a:lstStyle/>
          <a:p>
            <a:r>
              <a:rPr lang="en-US" dirty="0" smtClean="0"/>
              <a:t>I saw a man with my telescope.</a:t>
            </a:r>
          </a:p>
          <a:p>
            <a:r>
              <a:rPr lang="en-US" dirty="0"/>
              <a:t>Red tape holds up new bridge.</a:t>
            </a:r>
            <a:endParaRPr lang="en-US" dirty="0" smtClean="0"/>
          </a:p>
          <a:p>
            <a:r>
              <a:rPr lang="en-US" dirty="0" smtClean="0"/>
              <a:t>Kids make nutritious snacks.</a:t>
            </a:r>
          </a:p>
        </p:txBody>
      </p:sp>
    </p:spTree>
    <p:extLst>
      <p:ext uri="{BB962C8B-B14F-4D97-AF65-F5344CB8AC3E}">
        <p14:creationId xmlns:p14="http://schemas.microsoft.com/office/powerpoint/2010/main" val="363950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 challenges</a:t>
            </a:r>
            <a:endParaRPr lang="en-US" dirty="0"/>
          </a:p>
        </p:txBody>
      </p:sp>
      <p:sp>
        <p:nvSpPr>
          <p:cNvPr id="3" name="Content Placeholder 2"/>
          <p:cNvSpPr>
            <a:spLocks noGrp="1"/>
          </p:cNvSpPr>
          <p:nvPr>
            <p:ph idx="1"/>
          </p:nvPr>
        </p:nvSpPr>
        <p:spPr/>
        <p:txBody>
          <a:bodyPr/>
          <a:lstStyle/>
          <a:p>
            <a:r>
              <a:rPr lang="en-US" dirty="0" smtClean="0"/>
              <a:t>I saw a man with my telescope.</a:t>
            </a:r>
          </a:p>
          <a:p>
            <a:r>
              <a:rPr lang="en-US" dirty="0"/>
              <a:t>Red tape holds up new bridge.</a:t>
            </a:r>
            <a:endParaRPr lang="en-US" dirty="0" smtClean="0"/>
          </a:p>
          <a:p>
            <a:r>
              <a:rPr lang="en-US" dirty="0" smtClean="0"/>
              <a:t>Kids make nutritious snacks.</a:t>
            </a:r>
          </a:p>
          <a:p>
            <a:r>
              <a:rPr lang="en-US" dirty="0" smtClean="0"/>
              <a:t>On the evidence that what we will and won’t say and what we will and won’t accept can be characterized by rules, it has been argued that, in some sense, we “know” the rules of our language.</a:t>
            </a:r>
            <a:endParaRPr lang="en-US" dirty="0"/>
          </a:p>
        </p:txBody>
      </p:sp>
    </p:spTree>
    <p:extLst>
      <p:ext uri="{BB962C8B-B14F-4D97-AF65-F5344CB8AC3E}">
        <p14:creationId xmlns:p14="http://schemas.microsoft.com/office/powerpoint/2010/main" val="363950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Approach to NLP</a:t>
            </a:r>
            <a:endParaRPr lang="en-US" dirty="0"/>
          </a:p>
        </p:txBody>
      </p:sp>
      <p:sp>
        <p:nvSpPr>
          <p:cNvPr id="3" name="Content Placeholder 2"/>
          <p:cNvSpPr>
            <a:spLocks noGrp="1"/>
          </p:cNvSpPr>
          <p:nvPr>
            <p:ph idx="1"/>
          </p:nvPr>
        </p:nvSpPr>
        <p:spPr>
          <a:xfrm>
            <a:off x="457200" y="1600201"/>
            <a:ext cx="8229600" cy="2286000"/>
          </a:xfrm>
        </p:spPr>
        <p:txBody>
          <a:bodyPr/>
          <a:lstStyle/>
          <a:p>
            <a:r>
              <a:rPr lang="en-US" dirty="0" smtClean="0"/>
              <a:t>The “Google” way – use lots of data and lots of computing power.</a:t>
            </a:r>
          </a:p>
          <a:p>
            <a:r>
              <a:rPr lang="en-US" dirty="0" smtClean="0"/>
              <a:t>Utilize large corpuses of translated texts (e.g. from the UN).</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200400"/>
            <a:ext cx="3657600" cy="322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968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3" y="-61913"/>
            <a:ext cx="9382126" cy="698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84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 for playing games</a:t>
            </a:r>
            <a:endParaRPr lang="en-US" dirty="0"/>
          </a:p>
        </p:txBody>
      </p:sp>
      <p:sp>
        <p:nvSpPr>
          <p:cNvPr id="3" name="Content Placeholder 2"/>
          <p:cNvSpPr>
            <a:spLocks noGrp="1"/>
          </p:cNvSpPr>
          <p:nvPr>
            <p:ph idx="1"/>
          </p:nvPr>
        </p:nvSpPr>
        <p:spPr/>
        <p:txBody>
          <a:bodyPr/>
          <a:lstStyle/>
          <a:p>
            <a:r>
              <a:rPr lang="en-US" dirty="0" smtClean="0"/>
              <a:t>Adversarial</a:t>
            </a:r>
          </a:p>
          <a:p>
            <a:r>
              <a:rPr lang="en-US" dirty="0" smtClean="0"/>
              <a:t>Controlled environment with robust interactions.</a:t>
            </a:r>
          </a:p>
          <a:p>
            <a:r>
              <a:rPr lang="en-US" dirty="0" smtClean="0"/>
              <a:t>Tic </a:t>
            </a:r>
            <a:r>
              <a:rPr lang="en-US" dirty="0" err="1" smtClean="0"/>
              <a:t>tac</a:t>
            </a:r>
            <a:r>
              <a:rPr lang="en-US" dirty="0" smtClean="0"/>
              <a:t> toe, chess – complete knowledge</a:t>
            </a:r>
          </a:p>
          <a:p>
            <a:r>
              <a:rPr lang="en-US" dirty="0" smtClean="0"/>
              <a:t>Poker – incomplete knowledge, probabilities</a:t>
            </a:r>
          </a:p>
          <a:p>
            <a:r>
              <a:rPr lang="en-US" dirty="0" smtClean="0"/>
              <a:t>Jeopardy! – NLP, databases, culture</a:t>
            </a:r>
          </a:p>
          <a:p>
            <a:r>
              <a:rPr lang="en-US" dirty="0" smtClean="0"/>
              <a:t>Video games – the Turing test revisited</a:t>
            </a:r>
            <a:endParaRPr lang="en-US" dirty="0"/>
          </a:p>
        </p:txBody>
      </p:sp>
    </p:spTree>
    <p:extLst>
      <p:ext uri="{BB962C8B-B14F-4D97-AF65-F5344CB8AC3E}">
        <p14:creationId xmlns:p14="http://schemas.microsoft.com/office/powerpoint/2010/main" val="3232369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Tic </a:t>
            </a:r>
            <a:r>
              <a:rPr lang="en-US" dirty="0" err="1" smtClean="0"/>
              <a:t>tac</a:t>
            </a:r>
            <a:r>
              <a:rPr lang="en-US" dirty="0" smtClean="0"/>
              <a:t> toe and </a:t>
            </a:r>
            <a:r>
              <a:rPr lang="en-US" dirty="0" err="1" smtClean="0"/>
              <a:t>minimax</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71600"/>
            <a:ext cx="5505488" cy="4123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413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Artificial Intelligence</a:t>
            </a:r>
            <a:endParaRPr lang="en-US" dirty="0"/>
          </a:p>
        </p:txBody>
      </p:sp>
      <p:sp>
        <p:nvSpPr>
          <p:cNvPr id="3" name="Content Placeholder 2"/>
          <p:cNvSpPr>
            <a:spLocks noGrp="1"/>
          </p:cNvSpPr>
          <p:nvPr>
            <p:ph idx="1"/>
          </p:nvPr>
        </p:nvSpPr>
        <p:spPr/>
        <p:txBody>
          <a:bodyPr/>
          <a:lstStyle/>
          <a:p>
            <a:r>
              <a:rPr lang="en-US" dirty="0" smtClean="0"/>
              <a:t>A computer performing tasks that are normally thought to require human intelligence. </a:t>
            </a:r>
          </a:p>
          <a:p>
            <a:r>
              <a:rPr lang="en-US" dirty="0" smtClean="0"/>
              <a:t>Getting a computer to do in real life what computers do in the movies.</a:t>
            </a:r>
          </a:p>
          <a:p>
            <a:r>
              <a:rPr lang="en-US" dirty="0" smtClean="0"/>
              <a:t>In games: NPCs that seem to be human avatars</a:t>
            </a:r>
            <a:endParaRPr lang="en-US" dirty="0"/>
          </a:p>
        </p:txBody>
      </p:sp>
    </p:spTree>
    <p:extLst>
      <p:ext uri="{BB962C8B-B14F-4D97-AF65-F5344CB8AC3E}">
        <p14:creationId xmlns:p14="http://schemas.microsoft.com/office/powerpoint/2010/main" val="3965063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Chess and </a:t>
            </a:r>
            <a:r>
              <a:rPr lang="en-US" dirty="0" err="1" smtClean="0"/>
              <a:t>minimax</a:t>
            </a:r>
            <a:endParaRPr lang="en-US" dirty="0"/>
          </a:p>
        </p:txBody>
      </p:sp>
      <p:sp>
        <p:nvSpPr>
          <p:cNvPr id="3" name="Content Placeholder 2"/>
          <p:cNvSpPr>
            <a:spLocks noGrp="1"/>
          </p:cNvSpPr>
          <p:nvPr>
            <p:ph idx="1"/>
          </p:nvPr>
        </p:nvSpPr>
        <p:spPr/>
        <p:txBody>
          <a:bodyPr>
            <a:normAutofit lnSpcReduction="10000"/>
          </a:bodyPr>
          <a:lstStyle/>
          <a:p>
            <a:r>
              <a:rPr lang="en-US" dirty="0" smtClean="0"/>
              <a:t>Minimax game trees are too big!</a:t>
            </a:r>
          </a:p>
          <a:p>
            <a:pPr lvl="1"/>
            <a:r>
              <a:rPr lang="en-US" dirty="0" smtClean="0"/>
              <a:t>10-40 branches at each level</a:t>
            </a:r>
          </a:p>
          <a:p>
            <a:pPr lvl="1"/>
            <a:r>
              <a:rPr lang="en-US" dirty="0" smtClean="0"/>
              <a:t>10-40 moves to checkmate</a:t>
            </a:r>
          </a:p>
          <a:p>
            <a:r>
              <a:rPr lang="en-US" dirty="0" smtClean="0"/>
              <a:t>Choose promising branches heuristically.</a:t>
            </a:r>
          </a:p>
          <a:p>
            <a:r>
              <a:rPr lang="en-US" dirty="0" smtClean="0"/>
              <a:t>Evaluate mid-game board positions.</a:t>
            </a:r>
          </a:p>
          <a:p>
            <a:r>
              <a:rPr lang="en-US" dirty="0" smtClean="0"/>
              <a:t>Use libraries of openings.</a:t>
            </a:r>
          </a:p>
          <a:p>
            <a:r>
              <a:rPr lang="en-US" dirty="0" smtClean="0"/>
              <a:t>Specialized end-game algorithms.</a:t>
            </a:r>
          </a:p>
          <a:p>
            <a:r>
              <a:rPr lang="en-US" dirty="0" smtClean="0"/>
              <a:t>Deep Blue beats Garry </a:t>
            </a:r>
            <a:r>
              <a:rPr lang="en-US" dirty="0" err="1" smtClean="0"/>
              <a:t>Kasporov</a:t>
            </a:r>
            <a:r>
              <a:rPr lang="en-US" dirty="0" smtClean="0"/>
              <a:t> in 1997.</a:t>
            </a:r>
          </a:p>
          <a:p>
            <a:pPr lvl="1"/>
            <a:endParaRPr lang="en-US" dirty="0"/>
          </a:p>
        </p:txBody>
      </p:sp>
    </p:spTree>
    <p:extLst>
      <p:ext uri="{BB962C8B-B14F-4D97-AF65-F5344CB8AC3E}">
        <p14:creationId xmlns:p14="http://schemas.microsoft.com/office/powerpoint/2010/main" val="1778517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Poker AIs</a:t>
            </a:r>
            <a:endParaRPr lang="en-US" dirty="0"/>
          </a:p>
        </p:txBody>
      </p:sp>
      <p:sp>
        <p:nvSpPr>
          <p:cNvPr id="3" name="Content Placeholder 2"/>
          <p:cNvSpPr>
            <a:spLocks noGrp="1"/>
          </p:cNvSpPr>
          <p:nvPr>
            <p:ph idx="1"/>
          </p:nvPr>
        </p:nvSpPr>
        <p:spPr/>
        <p:txBody>
          <a:bodyPr/>
          <a:lstStyle/>
          <a:p>
            <a:r>
              <a:rPr lang="en-US" dirty="0" smtClean="0"/>
              <a:t>Bluffing – theory of mind</a:t>
            </a:r>
          </a:p>
          <a:p>
            <a:r>
              <a:rPr lang="en-US" dirty="0" smtClean="0"/>
              <a:t>Betting, raising, calling – making decisions based on expected utility (probability of results and payoffs)</a:t>
            </a:r>
          </a:p>
          <a:p>
            <a:r>
              <a:rPr lang="en-US" dirty="0" smtClean="0"/>
              <a:t>Decision making using Monte Carlo method</a:t>
            </a:r>
            <a:endParaRPr lang="en-US" dirty="0"/>
          </a:p>
        </p:txBody>
      </p:sp>
    </p:spTree>
    <p:extLst>
      <p:ext uri="{BB962C8B-B14F-4D97-AF65-F5344CB8AC3E}">
        <p14:creationId xmlns:p14="http://schemas.microsoft.com/office/powerpoint/2010/main" val="1684773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Jeopardy! and IBM’s Watson</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47800"/>
            <a:ext cx="5410200" cy="481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3990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Watson works</a:t>
            </a:r>
            <a:endParaRPr lang="en-US" dirty="0"/>
          </a:p>
        </p:txBody>
      </p:sp>
      <p:sp>
        <p:nvSpPr>
          <p:cNvPr id="3" name="Content Placeholder 2"/>
          <p:cNvSpPr>
            <a:spLocks noGrp="1"/>
          </p:cNvSpPr>
          <p:nvPr>
            <p:ph idx="1"/>
          </p:nvPr>
        </p:nvSpPr>
        <p:spPr/>
        <p:txBody>
          <a:bodyPr/>
          <a:lstStyle/>
          <a:p>
            <a:r>
              <a:rPr lang="en-US" dirty="0" smtClean="0"/>
              <a:t>Picks out keywords in the clue</a:t>
            </a:r>
          </a:p>
          <a:p>
            <a:r>
              <a:rPr lang="en-US" dirty="0" smtClean="0"/>
              <a:t>Searches Wikipedia, dictionaries, news articles, and literary works – 200 million pages, all in memory</a:t>
            </a:r>
          </a:p>
          <a:p>
            <a:r>
              <a:rPr lang="en-US" dirty="0" smtClean="0"/>
              <a:t>Runs multiple algorithms simultaneously looking for related phrases.</a:t>
            </a:r>
          </a:p>
          <a:p>
            <a:r>
              <a:rPr lang="en-US" dirty="0" smtClean="0"/>
              <a:t>Determines best response and its confidence level.</a:t>
            </a:r>
          </a:p>
          <a:p>
            <a:pPr marL="0" indent="0">
              <a:buNone/>
            </a:pPr>
            <a:endParaRPr lang="en-US" dirty="0"/>
          </a:p>
        </p:txBody>
      </p:sp>
    </p:spTree>
    <p:extLst>
      <p:ext uri="{BB962C8B-B14F-4D97-AF65-F5344CB8AC3E}">
        <p14:creationId xmlns:p14="http://schemas.microsoft.com/office/powerpoint/2010/main" val="794184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Jeopardy! and IBM’s Watson</a:t>
            </a:r>
            <a:endParaRPr lang="en-US" dirty="0"/>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88" y="1676400"/>
            <a:ext cx="8847512"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366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 in video games – Madden</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6705600" cy="446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576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 in video games - Halo</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447800"/>
            <a:ext cx="3476625" cy="464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674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AI in video games – Façade </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31706"/>
            <a:ext cx="5181600" cy="398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309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 in video games</a:t>
            </a:r>
            <a:endParaRPr lang="en-US" dirty="0"/>
          </a:p>
        </p:txBody>
      </p:sp>
      <p:sp>
        <p:nvSpPr>
          <p:cNvPr id="3" name="Content Placeholder 2"/>
          <p:cNvSpPr>
            <a:spLocks noGrp="1"/>
          </p:cNvSpPr>
          <p:nvPr>
            <p:ph idx="1"/>
          </p:nvPr>
        </p:nvSpPr>
        <p:spPr/>
        <p:txBody>
          <a:bodyPr/>
          <a:lstStyle/>
          <a:p>
            <a:r>
              <a:rPr lang="en-US" dirty="0" smtClean="0"/>
              <a:t>NPCs (non-player characters) can have goals, plans, emotions</a:t>
            </a:r>
          </a:p>
          <a:p>
            <a:r>
              <a:rPr lang="en-US" dirty="0" smtClean="0"/>
              <a:t>NPCs use path finding</a:t>
            </a:r>
          </a:p>
          <a:p>
            <a:r>
              <a:rPr lang="en-US" dirty="0" smtClean="0"/>
              <a:t>NPCs respond to sounds, lights, signals</a:t>
            </a:r>
          </a:p>
          <a:p>
            <a:r>
              <a:rPr lang="en-US" dirty="0" smtClean="0"/>
              <a:t>NPCs co-ordinate with each other; squad tactics</a:t>
            </a:r>
          </a:p>
          <a:p>
            <a:r>
              <a:rPr lang="en-US" dirty="0" smtClean="0"/>
              <a:t>Some natural language </a:t>
            </a:r>
            <a:r>
              <a:rPr lang="en-US" dirty="0" smtClean="0"/>
              <a:t>processing</a:t>
            </a:r>
          </a:p>
          <a:p>
            <a:r>
              <a:rPr lang="en-US" dirty="0" smtClean="0"/>
              <a:t>Randomness can be useful</a:t>
            </a:r>
            <a:endParaRPr lang="en-US" dirty="0" smtClean="0"/>
          </a:p>
          <a:p>
            <a:endParaRPr lang="en-US" dirty="0"/>
          </a:p>
        </p:txBody>
      </p:sp>
    </p:spTree>
    <p:extLst>
      <p:ext uri="{BB962C8B-B14F-4D97-AF65-F5344CB8AC3E}">
        <p14:creationId xmlns:p14="http://schemas.microsoft.com/office/powerpoint/2010/main" val="1340927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applications of AI</a:t>
            </a:r>
            <a:endParaRPr lang="en-US" dirty="0"/>
          </a:p>
        </p:txBody>
      </p:sp>
      <p:sp>
        <p:nvSpPr>
          <p:cNvPr id="3" name="Content Placeholder 2"/>
          <p:cNvSpPr>
            <a:spLocks noGrp="1"/>
          </p:cNvSpPr>
          <p:nvPr>
            <p:ph idx="1"/>
          </p:nvPr>
        </p:nvSpPr>
        <p:spPr/>
        <p:txBody>
          <a:bodyPr/>
          <a:lstStyle/>
          <a:p>
            <a:r>
              <a:rPr lang="en-US" dirty="0" smtClean="0"/>
              <a:t>Machine learning</a:t>
            </a:r>
          </a:p>
          <a:p>
            <a:pPr lvl="1"/>
            <a:r>
              <a:rPr lang="en-US" dirty="0"/>
              <a:t>Mitchell: </a:t>
            </a:r>
            <a:r>
              <a:rPr lang="en-US" dirty="0" smtClean="0"/>
              <a:t>“A </a:t>
            </a:r>
            <a:r>
              <a:rPr lang="en-US" dirty="0"/>
              <a:t>computer program is said to </a:t>
            </a:r>
            <a:r>
              <a:rPr lang="en-US" b="1" dirty="0"/>
              <a:t>learn</a:t>
            </a:r>
            <a:r>
              <a:rPr lang="en-US" dirty="0"/>
              <a:t> from experience E with respect to some class of tasks T and performance measure P, if its performance at tasks in T, as measured by P, improves with experience E</a:t>
            </a:r>
            <a:r>
              <a:rPr lang="en-US" dirty="0" smtClean="0"/>
              <a:t>.</a:t>
            </a:r>
            <a:r>
              <a:rPr lang="en-US" baseline="30000" dirty="0" smtClean="0"/>
              <a:t>”</a:t>
            </a:r>
            <a:r>
              <a:rPr lang="en-US" dirty="0"/>
              <a:t> </a:t>
            </a:r>
            <a:endParaRPr lang="en-US" dirty="0" smtClean="0"/>
          </a:p>
          <a:p>
            <a:pPr lvl="1"/>
            <a:r>
              <a:rPr lang="en-US" dirty="0" smtClean="0"/>
              <a:t>Learning often means finding/creating categories.</a:t>
            </a:r>
          </a:p>
          <a:p>
            <a:r>
              <a:rPr lang="en-US" dirty="0" smtClean="0"/>
              <a:t>Scheduling</a:t>
            </a:r>
          </a:p>
          <a:p>
            <a:pPr lvl="1"/>
            <a:r>
              <a:rPr lang="en-US" dirty="0" smtClean="0"/>
              <a:t>Often offline, with online updates.</a:t>
            </a:r>
          </a:p>
          <a:p>
            <a:pPr lvl="1"/>
            <a:endParaRPr lang="en-US" baseline="30000" dirty="0" smtClean="0"/>
          </a:p>
        </p:txBody>
      </p:sp>
    </p:spTree>
    <p:extLst>
      <p:ext uri="{BB962C8B-B14F-4D97-AF65-F5344CB8AC3E}">
        <p14:creationId xmlns:p14="http://schemas.microsoft.com/office/powerpoint/2010/main" val="231382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A. I.</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84665704"/>
              </p:ext>
            </p:extLst>
          </p:nvPr>
        </p:nvGraphicFramePr>
        <p:xfrm>
          <a:off x="1752600" y="1676400"/>
          <a:ext cx="5715000" cy="3886200"/>
        </p:xfrm>
        <a:graphic>
          <a:graphicData uri="http://schemas.openxmlformats.org/drawingml/2006/table">
            <a:tbl>
              <a:tblPr firstRow="1" bandRow="1">
                <a:tableStyleId>{5940675A-B579-460E-94D1-54222C63F5DA}</a:tableStyleId>
              </a:tblPr>
              <a:tblGrid>
                <a:gridCol w="2857500"/>
                <a:gridCol w="2857500"/>
              </a:tblGrid>
              <a:tr h="1943100">
                <a:tc>
                  <a:txBody>
                    <a:bodyPr/>
                    <a:lstStyle/>
                    <a:p>
                      <a:endParaRPr lang="en-US" dirty="0"/>
                    </a:p>
                  </a:txBody>
                  <a:tcPr/>
                </a:tc>
                <a:tc>
                  <a:txBody>
                    <a:bodyPr/>
                    <a:lstStyle/>
                    <a:p>
                      <a:endParaRPr lang="en-US" dirty="0"/>
                    </a:p>
                  </a:txBody>
                  <a:tcPr/>
                </a:tc>
              </a:tr>
              <a:tr h="1943100">
                <a:tc>
                  <a:txBody>
                    <a:bodyPr/>
                    <a:lstStyle/>
                    <a:p>
                      <a:endParaRPr lang="en-US"/>
                    </a:p>
                  </a:txBody>
                  <a:tcPr/>
                </a:tc>
                <a:tc>
                  <a:txBody>
                    <a:bodyPr/>
                    <a:lstStyle/>
                    <a:p>
                      <a:endParaRPr lang="en-US" dirty="0"/>
                    </a:p>
                  </a:txBody>
                  <a:tcPr/>
                </a:tc>
              </a:tr>
            </a:tbl>
          </a:graphicData>
        </a:graphic>
      </p:graphicFrame>
      <p:sp>
        <p:nvSpPr>
          <p:cNvPr id="5" name="TextBox 4"/>
          <p:cNvSpPr txBox="1"/>
          <p:nvPr/>
        </p:nvSpPr>
        <p:spPr>
          <a:xfrm>
            <a:off x="2514600" y="1126923"/>
            <a:ext cx="4486998" cy="523220"/>
          </a:xfrm>
          <a:prstGeom prst="rect">
            <a:avLst/>
          </a:prstGeom>
          <a:noFill/>
        </p:spPr>
        <p:txBody>
          <a:bodyPr wrap="none" rtlCol="0">
            <a:spAutoFit/>
          </a:bodyPr>
          <a:lstStyle/>
          <a:p>
            <a:r>
              <a:rPr lang="en-US" sz="2800" dirty="0" smtClean="0"/>
              <a:t>Human                       Rational</a:t>
            </a:r>
            <a:endParaRPr lang="en-US" sz="2800" dirty="0"/>
          </a:p>
        </p:txBody>
      </p:sp>
      <p:sp>
        <p:nvSpPr>
          <p:cNvPr id="6" name="TextBox 5"/>
          <p:cNvSpPr txBox="1"/>
          <p:nvPr/>
        </p:nvSpPr>
        <p:spPr>
          <a:xfrm>
            <a:off x="304800" y="2218267"/>
            <a:ext cx="1422184" cy="2677656"/>
          </a:xfrm>
          <a:prstGeom prst="rect">
            <a:avLst/>
          </a:prstGeom>
          <a:noFill/>
        </p:spPr>
        <p:txBody>
          <a:bodyPr wrap="none" rtlCol="0">
            <a:spAutoFit/>
          </a:bodyPr>
          <a:lstStyle/>
          <a:p>
            <a:r>
              <a:rPr lang="en-US" sz="2800" dirty="0" smtClean="0"/>
              <a:t>Thinking</a:t>
            </a:r>
          </a:p>
          <a:p>
            <a:endParaRPr lang="en-US" sz="2800" dirty="0"/>
          </a:p>
          <a:p>
            <a:endParaRPr lang="en-US" sz="2800" dirty="0" smtClean="0"/>
          </a:p>
          <a:p>
            <a:endParaRPr lang="en-US" sz="2800" dirty="0"/>
          </a:p>
          <a:p>
            <a:endParaRPr lang="en-US" sz="2800" dirty="0" smtClean="0"/>
          </a:p>
          <a:p>
            <a:r>
              <a:rPr lang="en-US" sz="2800" dirty="0" smtClean="0"/>
              <a:t>    Acting</a:t>
            </a:r>
            <a:endParaRPr lang="en-US" sz="2800" dirty="0"/>
          </a:p>
        </p:txBody>
      </p:sp>
      <p:sp>
        <p:nvSpPr>
          <p:cNvPr id="7" name="TextBox 6"/>
          <p:cNvSpPr txBox="1"/>
          <p:nvPr/>
        </p:nvSpPr>
        <p:spPr>
          <a:xfrm>
            <a:off x="5105400" y="5860534"/>
            <a:ext cx="3554178" cy="369332"/>
          </a:xfrm>
          <a:prstGeom prst="rect">
            <a:avLst/>
          </a:prstGeom>
          <a:noFill/>
        </p:spPr>
        <p:txBody>
          <a:bodyPr wrap="none" rtlCol="0">
            <a:spAutoFit/>
          </a:bodyPr>
          <a:lstStyle/>
          <a:p>
            <a:r>
              <a:rPr lang="en-US" dirty="0" smtClean="0"/>
              <a:t>This model from Russell and </a:t>
            </a:r>
            <a:r>
              <a:rPr lang="en-US" dirty="0" err="1" smtClean="0"/>
              <a:t>Norvig</a:t>
            </a:r>
            <a:r>
              <a:rPr lang="en-US" dirty="0" smtClean="0"/>
              <a:t>.</a:t>
            </a:r>
            <a:endParaRPr lang="en-US" dirty="0"/>
          </a:p>
        </p:txBody>
      </p:sp>
    </p:spTree>
    <p:extLst>
      <p:ext uri="{BB962C8B-B14F-4D97-AF65-F5344CB8AC3E}">
        <p14:creationId xmlns:p14="http://schemas.microsoft.com/office/powerpoint/2010/main" val="2129671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a:t>
            </a:r>
            <a:endParaRPr lang="en-US" dirty="0"/>
          </a:p>
        </p:txBody>
      </p:sp>
      <p:sp>
        <p:nvSpPr>
          <p:cNvPr id="7" name="Content Placeholder 6"/>
          <p:cNvSpPr>
            <a:spLocks noGrp="1"/>
          </p:cNvSpPr>
          <p:nvPr>
            <p:ph idx="1"/>
          </p:nvPr>
        </p:nvSpPr>
        <p:spPr/>
        <p:txBody>
          <a:bodyPr>
            <a:normAutofit lnSpcReduction="10000"/>
          </a:bodyPr>
          <a:lstStyle/>
          <a:p>
            <a:r>
              <a:rPr lang="en-US" dirty="0" smtClean="0"/>
              <a:t>Induction: learn from observations</a:t>
            </a:r>
          </a:p>
          <a:p>
            <a:r>
              <a:rPr lang="en-US" dirty="0" smtClean="0"/>
              <a:t>Learn a function </a:t>
            </a:r>
            <a:r>
              <a:rPr lang="en-US" i="1" dirty="0" smtClean="0"/>
              <a:t>f</a:t>
            </a:r>
            <a:r>
              <a:rPr lang="en-US" dirty="0" smtClean="0"/>
              <a:t> from a set of input-output pairs.</a:t>
            </a:r>
          </a:p>
          <a:p>
            <a:endParaRPr lang="en-US" dirty="0"/>
          </a:p>
          <a:p>
            <a:endParaRPr lang="en-US" dirty="0" smtClean="0"/>
          </a:p>
          <a:p>
            <a:endParaRPr lang="en-US" dirty="0"/>
          </a:p>
          <a:p>
            <a:endParaRPr lang="en-US" dirty="0" smtClean="0"/>
          </a:p>
          <a:p>
            <a:r>
              <a:rPr lang="en-US" dirty="0" smtClean="0"/>
              <a:t>How best to represent a function internally?</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163494378"/>
              </p:ext>
            </p:extLst>
          </p:nvPr>
        </p:nvGraphicFramePr>
        <p:xfrm>
          <a:off x="2362200" y="2971800"/>
          <a:ext cx="3886201" cy="2057400"/>
        </p:xfrm>
        <a:graphic>
          <a:graphicData uri="http://schemas.openxmlformats.org/drawingml/2006/table">
            <a:tbl>
              <a:tblPr>
                <a:tableStyleId>{5C22544A-7EE6-4342-B048-85BDC9FD1C3A}</a:tableStyleId>
              </a:tblPr>
              <a:tblGrid>
                <a:gridCol w="559206"/>
                <a:gridCol w="559206"/>
                <a:gridCol w="559206"/>
                <a:gridCol w="559206"/>
                <a:gridCol w="1649377"/>
              </a:tblGrid>
              <a:tr h="342900">
                <a:tc gridSpan="4">
                  <a:txBody>
                    <a:bodyPr/>
                    <a:lstStyle/>
                    <a:p>
                      <a:pPr algn="ctr" fontAlgn="b"/>
                      <a:r>
                        <a:rPr lang="en-US" sz="2000" u="none" strike="noStrike" dirty="0">
                          <a:effectLst/>
                        </a:rPr>
                        <a:t>Input</a:t>
                      </a:r>
                      <a:endParaRPr lang="en-US" sz="20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000" u="none" strike="noStrike">
                          <a:effectLst/>
                        </a:rPr>
                        <a:t>Output</a:t>
                      </a:r>
                      <a:endParaRPr lang="en-US" sz="2000" b="0" i="0" u="none" strike="noStrike">
                        <a:solidFill>
                          <a:srgbClr val="000000"/>
                        </a:solidFill>
                        <a:effectLst/>
                        <a:latin typeface="Calibri"/>
                      </a:endParaRPr>
                    </a:p>
                  </a:txBody>
                  <a:tcPr marL="9525" marR="9525" marT="9525" marB="0" anchor="b"/>
                </a:tc>
              </a:tr>
              <a:tr h="342900">
                <a:tc>
                  <a:txBody>
                    <a:bodyPr/>
                    <a:lstStyle/>
                    <a:p>
                      <a:pPr algn="ctr" fontAlgn="b"/>
                      <a:r>
                        <a:rPr lang="en-US" sz="2000" u="none" strike="noStrike" dirty="0">
                          <a:effectLst/>
                        </a:rPr>
                        <a:t>x1</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a:effectLst/>
                        </a:rPr>
                        <a:t>x2</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x3</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a:effectLst/>
                        </a:rPr>
                        <a:t>x4</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f(x1, x2, x3, x4)</a:t>
                      </a:r>
                      <a:endParaRPr lang="en-US" sz="2000" b="0" i="0" u="none" strike="noStrike">
                        <a:solidFill>
                          <a:srgbClr val="000000"/>
                        </a:solidFill>
                        <a:effectLst/>
                        <a:latin typeface="Calibri"/>
                      </a:endParaRPr>
                    </a:p>
                  </a:txBody>
                  <a:tcPr marL="9525" marR="9525" marT="9525" marB="0" anchor="b"/>
                </a:tc>
              </a:tr>
              <a:tr h="342900">
                <a:tc>
                  <a:txBody>
                    <a:bodyPr/>
                    <a:lstStyle/>
                    <a:p>
                      <a:pPr algn="ctr" fontAlgn="b"/>
                      <a:r>
                        <a:rPr lang="en-US" sz="2000" u="none" strike="noStrike" dirty="0">
                          <a:effectLst/>
                        </a:rPr>
                        <a:t>0</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a:effectLst/>
                        </a:rPr>
                        <a:t>1</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1</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1</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a:effectLst/>
                        </a:rPr>
                        <a:t>1</a:t>
                      </a:r>
                      <a:endParaRPr lang="en-US" sz="2000" b="0" i="0" u="none" strike="noStrike">
                        <a:solidFill>
                          <a:srgbClr val="000000"/>
                        </a:solidFill>
                        <a:effectLst/>
                        <a:latin typeface="Calibri"/>
                      </a:endParaRPr>
                    </a:p>
                  </a:txBody>
                  <a:tcPr marL="9525" marR="9525" marT="9525" marB="0" anchor="b"/>
                </a:tc>
              </a:tr>
              <a:tr h="342900">
                <a:tc>
                  <a:txBody>
                    <a:bodyPr/>
                    <a:lstStyle/>
                    <a:p>
                      <a:pPr algn="ctr" fontAlgn="b"/>
                      <a:r>
                        <a:rPr lang="en-US" sz="2000" u="none" strike="noStrike" dirty="0">
                          <a:effectLst/>
                        </a:rPr>
                        <a:t>1</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a:effectLst/>
                        </a:rPr>
                        <a:t>0</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1</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a:effectLst/>
                        </a:rPr>
                        <a:t>0</a:t>
                      </a:r>
                      <a:endParaRPr lang="en-US" sz="2000" b="0" i="0" u="none" strike="noStrike">
                        <a:solidFill>
                          <a:srgbClr val="000000"/>
                        </a:solidFill>
                        <a:effectLst/>
                        <a:latin typeface="Calibri"/>
                      </a:endParaRPr>
                    </a:p>
                  </a:txBody>
                  <a:tcPr marL="9525" marR="9525" marT="9525" marB="0" anchor="b"/>
                </a:tc>
              </a:tr>
              <a:tr h="342900">
                <a:tc>
                  <a:txBody>
                    <a:bodyPr/>
                    <a:lstStyle/>
                    <a:p>
                      <a:pPr algn="ctr" fontAlgn="b"/>
                      <a:r>
                        <a:rPr lang="en-US" sz="2000" u="none" strike="noStrike">
                          <a:effectLst/>
                        </a:rPr>
                        <a:t>0</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1</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1</a:t>
                      </a:r>
                      <a:endParaRPr lang="en-US" sz="2000" b="0" i="0" u="none" strike="noStrike" dirty="0">
                        <a:solidFill>
                          <a:srgbClr val="000000"/>
                        </a:solidFill>
                        <a:effectLst/>
                        <a:latin typeface="Calibri"/>
                      </a:endParaRPr>
                    </a:p>
                  </a:txBody>
                  <a:tcPr marL="9525" marR="9525" marT="9525" marB="0" anchor="b"/>
                </a:tc>
              </a:tr>
              <a:tr h="342900">
                <a:tc>
                  <a:txBody>
                    <a:bodyPr/>
                    <a:lstStyle/>
                    <a:p>
                      <a:pPr algn="ctr" fontAlgn="b"/>
                      <a:r>
                        <a:rPr lang="en-US" sz="2000" u="none" strike="noStrike">
                          <a:effectLst/>
                        </a:rPr>
                        <a:t>1</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1</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0</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915208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classified </a:t>
            </a:r>
            <a:r>
              <a:rPr lang="en-US" dirty="0" smtClean="0"/>
              <a:t>data </a:t>
            </a:r>
            <a:r>
              <a:rPr lang="en-US" dirty="0" smtClean="0"/>
              <a:t>set to </a:t>
            </a:r>
            <a:r>
              <a:rPr lang="en-US" dirty="0" smtClean="0"/>
              <a:t>learn </a:t>
            </a:r>
            <a:r>
              <a:rPr lang="en-US" dirty="0" smtClean="0"/>
              <a:t>from – should </a:t>
            </a:r>
            <a:r>
              <a:rPr lang="en-US" dirty="0" smtClean="0"/>
              <a:t>we play golf today?</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460334"/>
            <a:ext cx="4352925" cy="4407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129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Trees</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700712" cy="40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007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Scheduling / timetabling</a:t>
            </a:r>
            <a:endParaRPr lang="en-US" dirty="0"/>
          </a:p>
        </p:txBody>
      </p:sp>
      <p:pic>
        <p:nvPicPr>
          <p:cNvPr id="204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1600200"/>
            <a:ext cx="59245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006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 / timetabling</a:t>
            </a:r>
            <a:endParaRPr lang="en-US" dirty="0"/>
          </a:p>
        </p:txBody>
      </p:sp>
      <p:sp>
        <p:nvSpPr>
          <p:cNvPr id="3" name="Content Placeholder 2"/>
          <p:cNvSpPr>
            <a:spLocks noGrp="1"/>
          </p:cNvSpPr>
          <p:nvPr>
            <p:ph idx="1"/>
          </p:nvPr>
        </p:nvSpPr>
        <p:spPr/>
        <p:txBody>
          <a:bodyPr>
            <a:normAutofit lnSpcReduction="10000"/>
          </a:bodyPr>
          <a:lstStyle/>
          <a:p>
            <a:r>
              <a:rPr lang="en-US" dirty="0" smtClean="0"/>
              <a:t>Courses, nurses, airplanes, factories</a:t>
            </a:r>
          </a:p>
          <a:p>
            <a:r>
              <a:rPr lang="en-US" dirty="0" smtClean="0"/>
              <a:t>Multiple constraints and complex optimization function</a:t>
            </a:r>
          </a:p>
          <a:p>
            <a:r>
              <a:rPr lang="en-US" dirty="0" smtClean="0"/>
              <a:t>Offline – create schedule in advance</a:t>
            </a:r>
          </a:p>
          <a:p>
            <a:r>
              <a:rPr lang="en-US" dirty="0" smtClean="0"/>
              <a:t>Online – revise schedule as conditions change</a:t>
            </a:r>
          </a:p>
          <a:p>
            <a:r>
              <a:rPr lang="en-US" dirty="0" smtClean="0"/>
              <a:t>Local search often works well</a:t>
            </a:r>
          </a:p>
          <a:p>
            <a:pPr lvl="1"/>
            <a:r>
              <a:rPr lang="en-US" dirty="0" smtClean="0"/>
              <a:t>Start with an arbitrary schedule</a:t>
            </a:r>
          </a:p>
          <a:p>
            <a:pPr lvl="1"/>
            <a:r>
              <a:rPr lang="en-US" dirty="0" smtClean="0"/>
              <a:t>Make small (local) modifications, choose best</a:t>
            </a:r>
          </a:p>
          <a:p>
            <a:pPr lvl="1"/>
            <a:r>
              <a:rPr lang="en-US" dirty="0" smtClean="0"/>
              <a:t>Repeat; or stop if no local mod is better.</a:t>
            </a:r>
            <a:endParaRPr lang="en-US" dirty="0"/>
          </a:p>
        </p:txBody>
      </p:sp>
    </p:spTree>
    <p:extLst>
      <p:ext uri="{BB962C8B-B14F-4D97-AF65-F5344CB8AC3E}">
        <p14:creationId xmlns:p14="http://schemas.microsoft.com/office/powerpoint/2010/main" val="3515751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search</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76400"/>
            <a:ext cx="5511506"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800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 Approaches to A. I.</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73713452"/>
              </p:ext>
            </p:extLst>
          </p:nvPr>
        </p:nvGraphicFramePr>
        <p:xfrm>
          <a:off x="1752600" y="1676400"/>
          <a:ext cx="5715000" cy="3886200"/>
        </p:xfrm>
        <a:graphic>
          <a:graphicData uri="http://schemas.openxmlformats.org/drawingml/2006/table">
            <a:tbl>
              <a:tblPr firstRow="1" bandRow="1">
                <a:tableStyleId>{5940675A-B579-460E-94D1-54222C63F5DA}</a:tableStyleId>
              </a:tblPr>
              <a:tblGrid>
                <a:gridCol w="2857500"/>
                <a:gridCol w="2857500"/>
              </a:tblGrid>
              <a:tr h="1943100">
                <a:tc>
                  <a:txBody>
                    <a:bodyPr/>
                    <a:lstStyle/>
                    <a:p>
                      <a:r>
                        <a:rPr lang="en-US" sz="1800" dirty="0" smtClean="0"/>
                        <a:t>Thinking</a:t>
                      </a:r>
                      <a:r>
                        <a:rPr lang="en-US" sz="1800" baseline="0" dirty="0" smtClean="0"/>
                        <a:t> like humans</a:t>
                      </a:r>
                    </a:p>
                    <a:p>
                      <a:pPr marL="0" indent="0">
                        <a:buFont typeface="Arial" pitchFamily="34" charset="0"/>
                        <a:buNone/>
                      </a:pPr>
                      <a:r>
                        <a:rPr lang="en-US" sz="1800" baseline="0" dirty="0" smtClean="0"/>
                        <a:t>“Cognitive science”</a:t>
                      </a:r>
                    </a:p>
                    <a:p>
                      <a:pPr marL="285750" indent="-285750">
                        <a:buFont typeface="Arial" pitchFamily="34" charset="0"/>
                        <a:buChar char="•"/>
                      </a:pPr>
                      <a:r>
                        <a:rPr lang="en-US" sz="1800" baseline="0" dirty="0" smtClean="0"/>
                        <a:t>Neuron level</a:t>
                      </a:r>
                    </a:p>
                    <a:p>
                      <a:pPr marL="285750" indent="-285750">
                        <a:buFont typeface="Arial" pitchFamily="34" charset="0"/>
                        <a:buChar char="•"/>
                      </a:pPr>
                      <a:r>
                        <a:rPr lang="en-US" sz="1800" baseline="0" dirty="0" smtClean="0"/>
                        <a:t>Neuroanatomical level</a:t>
                      </a:r>
                    </a:p>
                    <a:p>
                      <a:pPr marL="285750" indent="-285750">
                        <a:buFont typeface="Arial" pitchFamily="34" charset="0"/>
                        <a:buChar char="•"/>
                      </a:pPr>
                      <a:r>
                        <a:rPr lang="en-US" sz="1800" baseline="0" dirty="0" smtClean="0"/>
                        <a:t>Mind level</a:t>
                      </a:r>
                    </a:p>
                    <a:p>
                      <a:endParaRPr lang="en-US" dirty="0"/>
                    </a:p>
                  </a:txBody>
                  <a:tcPr/>
                </a:tc>
                <a:tc>
                  <a:txBody>
                    <a:bodyPr/>
                    <a:lstStyle/>
                    <a:p>
                      <a:r>
                        <a:rPr lang="en-US" sz="1800" dirty="0" smtClean="0"/>
                        <a:t>Thinking rationally</a:t>
                      </a:r>
                    </a:p>
                    <a:p>
                      <a:pPr marL="342900" indent="-342900">
                        <a:buFont typeface="Arial" pitchFamily="34" charset="0"/>
                        <a:buChar char="•"/>
                      </a:pPr>
                      <a:r>
                        <a:rPr lang="en-US" sz="1800" dirty="0" smtClean="0"/>
                        <a:t>Aristotle,</a:t>
                      </a:r>
                      <a:r>
                        <a:rPr lang="en-US" sz="1800" baseline="0" dirty="0" smtClean="0"/>
                        <a:t> syllogisms</a:t>
                      </a:r>
                    </a:p>
                    <a:p>
                      <a:pPr marL="342900" indent="-342900">
                        <a:buFont typeface="Arial" pitchFamily="34" charset="0"/>
                        <a:buChar char="•"/>
                      </a:pPr>
                      <a:r>
                        <a:rPr lang="en-US" sz="1800" baseline="0" dirty="0" smtClean="0"/>
                        <a:t>Logic</a:t>
                      </a:r>
                    </a:p>
                    <a:p>
                      <a:pPr marL="342900" indent="-342900">
                        <a:buFont typeface="Arial" pitchFamily="34" charset="0"/>
                        <a:buChar char="•"/>
                      </a:pPr>
                      <a:r>
                        <a:rPr lang="en-US" sz="1800" baseline="0" dirty="0" smtClean="0"/>
                        <a:t>“Laws of thought”</a:t>
                      </a:r>
                      <a:endParaRPr lang="en-US" dirty="0"/>
                    </a:p>
                  </a:txBody>
                  <a:tcPr/>
                </a:tc>
              </a:tr>
              <a:tr h="1943100">
                <a:tc>
                  <a:txBody>
                    <a:bodyPr/>
                    <a:lstStyle/>
                    <a:p>
                      <a:r>
                        <a:rPr lang="en-US" sz="1800" dirty="0" smtClean="0"/>
                        <a:t>Acting like humans</a:t>
                      </a:r>
                    </a:p>
                    <a:p>
                      <a:pPr marL="342900" indent="-342900">
                        <a:buFont typeface="Arial" pitchFamily="34" charset="0"/>
                        <a:buChar char="•"/>
                      </a:pPr>
                      <a:r>
                        <a:rPr lang="en-US" sz="1800" dirty="0" smtClean="0"/>
                        <a:t>Understand language</a:t>
                      </a:r>
                    </a:p>
                    <a:p>
                      <a:pPr marL="342900" indent="-342900">
                        <a:buFont typeface="Arial" pitchFamily="34" charset="0"/>
                        <a:buChar char="•"/>
                      </a:pPr>
                      <a:r>
                        <a:rPr lang="en-US" sz="1800" dirty="0" smtClean="0"/>
                        <a:t>Game AI,</a:t>
                      </a:r>
                      <a:r>
                        <a:rPr lang="en-US" sz="1800" baseline="0" dirty="0" smtClean="0"/>
                        <a:t> control NPCs</a:t>
                      </a:r>
                      <a:endParaRPr lang="en-US" sz="1800" dirty="0" smtClean="0"/>
                    </a:p>
                    <a:p>
                      <a:pPr marL="342900" indent="-342900">
                        <a:buFont typeface="Arial" pitchFamily="34" charset="0"/>
                        <a:buChar char="•"/>
                      </a:pPr>
                      <a:r>
                        <a:rPr lang="en-US" sz="1800" dirty="0" smtClean="0"/>
                        <a:t>Control the body</a:t>
                      </a:r>
                    </a:p>
                    <a:p>
                      <a:pPr marL="342900" indent="-342900">
                        <a:buFont typeface="Arial" pitchFamily="34" charset="0"/>
                        <a:buChar char="•"/>
                      </a:pPr>
                      <a:r>
                        <a:rPr lang="en-US" sz="1800" dirty="0" smtClean="0"/>
                        <a:t>The Turing Test</a:t>
                      </a:r>
                    </a:p>
                    <a:p>
                      <a:endParaRPr lang="en-US" dirty="0"/>
                    </a:p>
                  </a:txBody>
                  <a:tcPr/>
                </a:tc>
                <a:tc>
                  <a:txBody>
                    <a:bodyPr/>
                    <a:lstStyle/>
                    <a:p>
                      <a:r>
                        <a:rPr lang="en-US" sz="1800" dirty="0" smtClean="0"/>
                        <a:t>Acting rationally</a:t>
                      </a:r>
                    </a:p>
                    <a:p>
                      <a:pPr marL="342900" indent="-342900">
                        <a:buFont typeface="Arial" pitchFamily="34" charset="0"/>
                        <a:buChar char="•"/>
                      </a:pPr>
                      <a:r>
                        <a:rPr lang="en-US" sz="1800" dirty="0" smtClean="0"/>
                        <a:t>Business approach</a:t>
                      </a:r>
                    </a:p>
                    <a:p>
                      <a:pPr marL="342900" indent="-342900">
                        <a:buFont typeface="Arial" pitchFamily="34" charset="0"/>
                        <a:buChar char="•"/>
                      </a:pPr>
                      <a:r>
                        <a:rPr lang="en-US" sz="1800" dirty="0" smtClean="0"/>
                        <a:t>Results</a:t>
                      </a:r>
                      <a:r>
                        <a:rPr lang="en-US" sz="1800" baseline="0" dirty="0" smtClean="0"/>
                        <a:t> oriented</a:t>
                      </a:r>
                      <a:endParaRPr lang="en-US" sz="1800" dirty="0" smtClean="0"/>
                    </a:p>
                    <a:p>
                      <a:endParaRPr lang="en-US" dirty="0" smtClean="0"/>
                    </a:p>
                    <a:p>
                      <a:endParaRPr lang="en-US" dirty="0"/>
                    </a:p>
                  </a:txBody>
                  <a:tcPr/>
                </a:tc>
              </a:tr>
            </a:tbl>
          </a:graphicData>
        </a:graphic>
      </p:graphicFrame>
      <p:sp>
        <p:nvSpPr>
          <p:cNvPr id="5" name="TextBox 4"/>
          <p:cNvSpPr txBox="1"/>
          <p:nvPr/>
        </p:nvSpPr>
        <p:spPr>
          <a:xfrm>
            <a:off x="2514600" y="1126923"/>
            <a:ext cx="4486998" cy="523220"/>
          </a:xfrm>
          <a:prstGeom prst="rect">
            <a:avLst/>
          </a:prstGeom>
          <a:noFill/>
        </p:spPr>
        <p:txBody>
          <a:bodyPr wrap="none" rtlCol="0">
            <a:spAutoFit/>
          </a:bodyPr>
          <a:lstStyle/>
          <a:p>
            <a:r>
              <a:rPr lang="en-US" sz="2800" dirty="0" smtClean="0"/>
              <a:t>Human                       Rational</a:t>
            </a:r>
            <a:endParaRPr lang="en-US" sz="2800" dirty="0"/>
          </a:p>
        </p:txBody>
      </p:sp>
      <p:sp>
        <p:nvSpPr>
          <p:cNvPr id="6" name="TextBox 5"/>
          <p:cNvSpPr txBox="1"/>
          <p:nvPr/>
        </p:nvSpPr>
        <p:spPr>
          <a:xfrm>
            <a:off x="304800" y="2218267"/>
            <a:ext cx="1422184" cy="2677656"/>
          </a:xfrm>
          <a:prstGeom prst="rect">
            <a:avLst/>
          </a:prstGeom>
          <a:noFill/>
        </p:spPr>
        <p:txBody>
          <a:bodyPr wrap="none" rtlCol="0">
            <a:spAutoFit/>
          </a:bodyPr>
          <a:lstStyle/>
          <a:p>
            <a:r>
              <a:rPr lang="en-US" sz="2800" dirty="0" smtClean="0"/>
              <a:t>Thinking</a:t>
            </a:r>
          </a:p>
          <a:p>
            <a:endParaRPr lang="en-US" sz="2800" dirty="0"/>
          </a:p>
          <a:p>
            <a:endParaRPr lang="en-US" sz="2800" dirty="0" smtClean="0"/>
          </a:p>
          <a:p>
            <a:endParaRPr lang="en-US" sz="2800" dirty="0"/>
          </a:p>
          <a:p>
            <a:endParaRPr lang="en-US" sz="2800" dirty="0" smtClean="0"/>
          </a:p>
          <a:p>
            <a:r>
              <a:rPr lang="en-US" sz="2800" dirty="0" smtClean="0"/>
              <a:t>    Acting</a:t>
            </a:r>
            <a:endParaRPr lang="en-US" sz="2800" dirty="0"/>
          </a:p>
        </p:txBody>
      </p:sp>
    </p:spTree>
    <p:extLst>
      <p:ext uri="{BB962C8B-B14F-4D97-AF65-F5344CB8AC3E}">
        <p14:creationId xmlns:p14="http://schemas.microsoft.com/office/powerpoint/2010/main" val="2825758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Recap – many A.I. applications</a:t>
            </a:r>
            <a:endParaRPr lang="en-US" dirty="0"/>
          </a:p>
        </p:txBody>
      </p:sp>
      <p:sp>
        <p:nvSpPr>
          <p:cNvPr id="3" name="Content Placeholder 2"/>
          <p:cNvSpPr>
            <a:spLocks noGrp="1"/>
          </p:cNvSpPr>
          <p:nvPr>
            <p:ph idx="1"/>
          </p:nvPr>
        </p:nvSpPr>
        <p:spPr/>
        <p:txBody>
          <a:bodyPr/>
          <a:lstStyle/>
          <a:p>
            <a:r>
              <a:rPr lang="en-US" dirty="0" smtClean="0"/>
              <a:t>Natural language processing – translation, summarization, IR, “smart search”</a:t>
            </a:r>
          </a:p>
          <a:p>
            <a:r>
              <a:rPr lang="en-US" dirty="0" smtClean="0"/>
              <a:t>Game playing – chess, poker, Jeopardy!, video games – and playing in games (NPCs)</a:t>
            </a:r>
          </a:p>
          <a:p>
            <a:r>
              <a:rPr lang="en-US" dirty="0" smtClean="0"/>
              <a:t>Machine learning, Scheduling</a:t>
            </a:r>
          </a:p>
          <a:p>
            <a:pPr marL="0" indent="0">
              <a:buNone/>
            </a:pPr>
            <a:endParaRPr lang="en-US" dirty="0"/>
          </a:p>
        </p:txBody>
      </p:sp>
    </p:spTree>
    <p:extLst>
      <p:ext uri="{BB962C8B-B14F-4D97-AF65-F5344CB8AC3E}">
        <p14:creationId xmlns:p14="http://schemas.microsoft.com/office/powerpoint/2010/main" val="3842750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 Approaches to A. I.</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21618423"/>
              </p:ext>
            </p:extLst>
          </p:nvPr>
        </p:nvGraphicFramePr>
        <p:xfrm>
          <a:off x="1752600" y="1676400"/>
          <a:ext cx="5715000" cy="3886200"/>
        </p:xfrm>
        <a:graphic>
          <a:graphicData uri="http://schemas.openxmlformats.org/drawingml/2006/table">
            <a:tbl>
              <a:tblPr firstRow="1" bandRow="1">
                <a:tableStyleId>{5940675A-B579-460E-94D1-54222C63F5DA}</a:tableStyleId>
              </a:tblPr>
              <a:tblGrid>
                <a:gridCol w="2857500"/>
                <a:gridCol w="2857500"/>
              </a:tblGrid>
              <a:tr h="1943100">
                <a:tc>
                  <a:txBody>
                    <a:bodyPr/>
                    <a:lstStyle/>
                    <a:p>
                      <a:r>
                        <a:rPr lang="en-US" sz="1800" dirty="0" smtClean="0"/>
                        <a:t>Thinking</a:t>
                      </a:r>
                      <a:r>
                        <a:rPr lang="en-US" sz="1800" baseline="0" dirty="0" smtClean="0"/>
                        <a:t> like humans</a:t>
                      </a:r>
                    </a:p>
                    <a:p>
                      <a:pPr marL="285750" indent="-285750">
                        <a:buFont typeface="Arial" pitchFamily="34" charset="0"/>
                        <a:buChar char="•"/>
                      </a:pPr>
                      <a:r>
                        <a:rPr lang="en-US" sz="1800" baseline="0" dirty="0" smtClean="0"/>
                        <a:t>Cognitive science</a:t>
                      </a:r>
                    </a:p>
                    <a:p>
                      <a:pPr marL="285750" indent="-285750">
                        <a:buFont typeface="Arial" pitchFamily="34" charset="0"/>
                        <a:buChar char="•"/>
                      </a:pPr>
                      <a:r>
                        <a:rPr lang="en-US" sz="2400" b="1" baseline="0" dirty="0" smtClean="0"/>
                        <a:t>Neuron level</a:t>
                      </a:r>
                    </a:p>
                    <a:p>
                      <a:pPr marL="285750" indent="-285750">
                        <a:buFont typeface="Arial" pitchFamily="34" charset="0"/>
                        <a:buChar char="•"/>
                      </a:pPr>
                      <a:r>
                        <a:rPr lang="en-US" sz="1800" baseline="0" dirty="0" smtClean="0"/>
                        <a:t>Neuroanatomical level</a:t>
                      </a:r>
                    </a:p>
                    <a:p>
                      <a:pPr marL="285750" indent="-285750">
                        <a:buFont typeface="Arial" pitchFamily="34" charset="0"/>
                        <a:buChar char="•"/>
                      </a:pPr>
                      <a:r>
                        <a:rPr lang="en-US" sz="1800" baseline="0" dirty="0" smtClean="0"/>
                        <a:t>Mind level</a:t>
                      </a:r>
                    </a:p>
                    <a:p>
                      <a:endParaRPr lang="en-US" dirty="0"/>
                    </a:p>
                  </a:txBody>
                  <a:tcPr/>
                </a:tc>
                <a:tc>
                  <a:txBody>
                    <a:bodyPr/>
                    <a:lstStyle/>
                    <a:p>
                      <a:r>
                        <a:rPr lang="en-US" sz="1800" dirty="0" smtClean="0"/>
                        <a:t>Thinking rationally</a:t>
                      </a:r>
                    </a:p>
                    <a:p>
                      <a:pPr marL="342900" indent="-342900">
                        <a:buFont typeface="Arial" pitchFamily="34" charset="0"/>
                        <a:buChar char="•"/>
                      </a:pPr>
                      <a:r>
                        <a:rPr lang="en-US" sz="1800" dirty="0" smtClean="0"/>
                        <a:t>Aristotle,</a:t>
                      </a:r>
                      <a:r>
                        <a:rPr lang="en-US" sz="1800" baseline="0" dirty="0" smtClean="0"/>
                        <a:t> syllogisms</a:t>
                      </a:r>
                    </a:p>
                    <a:p>
                      <a:pPr marL="342900" indent="-342900">
                        <a:buFont typeface="Arial" pitchFamily="34" charset="0"/>
                        <a:buChar char="•"/>
                      </a:pPr>
                      <a:r>
                        <a:rPr lang="en-US" sz="1800" baseline="0" dirty="0" smtClean="0"/>
                        <a:t>Logic</a:t>
                      </a:r>
                    </a:p>
                    <a:p>
                      <a:pPr marL="342900" indent="-342900">
                        <a:buFont typeface="Arial" pitchFamily="34" charset="0"/>
                        <a:buChar char="•"/>
                      </a:pPr>
                      <a:r>
                        <a:rPr lang="en-US" sz="1800" baseline="0" dirty="0" smtClean="0"/>
                        <a:t>“Laws of thought”</a:t>
                      </a:r>
                      <a:endParaRPr lang="en-US" dirty="0"/>
                    </a:p>
                  </a:txBody>
                  <a:tcPr/>
                </a:tc>
              </a:tr>
              <a:tr h="1943100">
                <a:tc>
                  <a:txBody>
                    <a:bodyPr/>
                    <a:lstStyle/>
                    <a:p>
                      <a:r>
                        <a:rPr lang="en-US" sz="1800" dirty="0" smtClean="0"/>
                        <a:t>Acting like humans</a:t>
                      </a:r>
                    </a:p>
                    <a:p>
                      <a:pPr marL="342900" indent="-342900">
                        <a:buFont typeface="Arial" pitchFamily="34" charset="0"/>
                        <a:buChar char="•"/>
                      </a:pPr>
                      <a:r>
                        <a:rPr lang="en-US" sz="1800" dirty="0" smtClean="0"/>
                        <a:t>Understand language</a:t>
                      </a:r>
                    </a:p>
                    <a:p>
                      <a:pPr marL="342900" indent="-342900">
                        <a:buFont typeface="Arial" pitchFamily="34" charset="0"/>
                        <a:buChar char="•"/>
                      </a:pPr>
                      <a:r>
                        <a:rPr lang="en-US" sz="1800" dirty="0" smtClean="0"/>
                        <a:t>Game AI,</a:t>
                      </a:r>
                      <a:r>
                        <a:rPr lang="en-US" sz="1800" baseline="0" dirty="0" smtClean="0"/>
                        <a:t> control NPCs</a:t>
                      </a:r>
                      <a:endParaRPr lang="en-US" sz="1800" dirty="0" smtClean="0"/>
                    </a:p>
                    <a:p>
                      <a:pPr marL="342900" indent="-342900">
                        <a:buFont typeface="Arial" pitchFamily="34" charset="0"/>
                        <a:buChar char="•"/>
                      </a:pPr>
                      <a:r>
                        <a:rPr lang="en-US" sz="1800" dirty="0" smtClean="0"/>
                        <a:t>Control the body</a:t>
                      </a:r>
                    </a:p>
                    <a:p>
                      <a:pPr marL="342900" indent="-342900">
                        <a:buFont typeface="Arial" pitchFamily="34" charset="0"/>
                        <a:buChar char="•"/>
                      </a:pPr>
                      <a:r>
                        <a:rPr lang="en-US" sz="1800" dirty="0" smtClean="0"/>
                        <a:t>The Turing Test</a:t>
                      </a:r>
                    </a:p>
                    <a:p>
                      <a:endParaRPr lang="en-US" dirty="0"/>
                    </a:p>
                  </a:txBody>
                  <a:tcPr/>
                </a:tc>
                <a:tc>
                  <a:txBody>
                    <a:bodyPr/>
                    <a:lstStyle/>
                    <a:p>
                      <a:r>
                        <a:rPr lang="en-US" sz="1800" dirty="0" smtClean="0"/>
                        <a:t>Acting rationally</a:t>
                      </a:r>
                    </a:p>
                    <a:p>
                      <a:pPr marL="342900" indent="-342900">
                        <a:buFont typeface="Arial" pitchFamily="34" charset="0"/>
                        <a:buChar char="•"/>
                      </a:pPr>
                      <a:r>
                        <a:rPr lang="en-US" sz="1800" dirty="0" smtClean="0"/>
                        <a:t>Business approach</a:t>
                      </a:r>
                    </a:p>
                    <a:p>
                      <a:pPr marL="342900" indent="-342900">
                        <a:buFont typeface="Arial" pitchFamily="34" charset="0"/>
                        <a:buChar char="•"/>
                      </a:pPr>
                      <a:r>
                        <a:rPr lang="en-US" sz="1800" dirty="0" smtClean="0"/>
                        <a:t>Results</a:t>
                      </a:r>
                      <a:r>
                        <a:rPr lang="en-US" sz="1800" baseline="0" dirty="0" smtClean="0"/>
                        <a:t> oriented</a:t>
                      </a:r>
                      <a:endParaRPr lang="en-US" sz="1800" dirty="0" smtClean="0"/>
                    </a:p>
                    <a:p>
                      <a:endParaRPr lang="en-US" dirty="0" smtClean="0"/>
                    </a:p>
                    <a:p>
                      <a:endParaRPr lang="en-US" dirty="0"/>
                    </a:p>
                  </a:txBody>
                  <a:tcPr/>
                </a:tc>
              </a:tr>
            </a:tbl>
          </a:graphicData>
        </a:graphic>
      </p:graphicFrame>
      <p:sp>
        <p:nvSpPr>
          <p:cNvPr id="5" name="TextBox 4"/>
          <p:cNvSpPr txBox="1"/>
          <p:nvPr/>
        </p:nvSpPr>
        <p:spPr>
          <a:xfrm>
            <a:off x="2514600" y="1126923"/>
            <a:ext cx="4486998" cy="523220"/>
          </a:xfrm>
          <a:prstGeom prst="rect">
            <a:avLst/>
          </a:prstGeom>
          <a:noFill/>
        </p:spPr>
        <p:txBody>
          <a:bodyPr wrap="none" rtlCol="0">
            <a:spAutoFit/>
          </a:bodyPr>
          <a:lstStyle/>
          <a:p>
            <a:r>
              <a:rPr lang="en-US" sz="2800" dirty="0" smtClean="0"/>
              <a:t>Human                       Rational</a:t>
            </a:r>
            <a:endParaRPr lang="en-US" sz="2800" dirty="0"/>
          </a:p>
        </p:txBody>
      </p:sp>
      <p:sp>
        <p:nvSpPr>
          <p:cNvPr id="6" name="TextBox 5"/>
          <p:cNvSpPr txBox="1"/>
          <p:nvPr/>
        </p:nvSpPr>
        <p:spPr>
          <a:xfrm>
            <a:off x="304800" y="2218267"/>
            <a:ext cx="1422184" cy="2677656"/>
          </a:xfrm>
          <a:prstGeom prst="rect">
            <a:avLst/>
          </a:prstGeom>
          <a:noFill/>
        </p:spPr>
        <p:txBody>
          <a:bodyPr wrap="none" rtlCol="0">
            <a:spAutoFit/>
          </a:bodyPr>
          <a:lstStyle/>
          <a:p>
            <a:r>
              <a:rPr lang="en-US" sz="2800" dirty="0" smtClean="0"/>
              <a:t>Thinking</a:t>
            </a:r>
          </a:p>
          <a:p>
            <a:endParaRPr lang="en-US" sz="2800" dirty="0"/>
          </a:p>
          <a:p>
            <a:endParaRPr lang="en-US" sz="2800" dirty="0" smtClean="0"/>
          </a:p>
          <a:p>
            <a:endParaRPr lang="en-US" sz="2800" dirty="0"/>
          </a:p>
          <a:p>
            <a:endParaRPr lang="en-US" sz="2800" dirty="0" smtClean="0"/>
          </a:p>
          <a:p>
            <a:r>
              <a:rPr lang="en-US" sz="2800" dirty="0" smtClean="0"/>
              <a:t>    Acting</a:t>
            </a:r>
            <a:endParaRPr lang="en-US" sz="2800" dirty="0"/>
          </a:p>
        </p:txBody>
      </p:sp>
    </p:spTree>
    <p:extLst>
      <p:ext uri="{BB962C8B-B14F-4D97-AF65-F5344CB8AC3E}">
        <p14:creationId xmlns:p14="http://schemas.microsoft.com/office/powerpoint/2010/main" val="2793264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Neural Networks</a:t>
            </a:r>
            <a:endParaRPr lang="en-US" dirty="0"/>
          </a:p>
        </p:txBody>
      </p:sp>
      <p:sp>
        <p:nvSpPr>
          <p:cNvPr id="3" name="Content Placeholder 2"/>
          <p:cNvSpPr>
            <a:spLocks noGrp="1"/>
          </p:cNvSpPr>
          <p:nvPr>
            <p:ph idx="1"/>
          </p:nvPr>
        </p:nvSpPr>
        <p:spPr/>
        <p:txBody>
          <a:bodyPr/>
          <a:lstStyle/>
          <a:p>
            <a:r>
              <a:rPr lang="en-US" dirty="0" smtClean="0"/>
              <a:t>Biological inspiration</a:t>
            </a:r>
          </a:p>
          <a:p>
            <a:r>
              <a:rPr lang="en-US" dirty="0" smtClean="0"/>
              <a:t>Synthetic networks</a:t>
            </a:r>
          </a:p>
          <a:p>
            <a:r>
              <a:rPr lang="en-US" dirty="0" smtClean="0"/>
              <a:t>non-Von Neumann</a:t>
            </a:r>
          </a:p>
          <a:p>
            <a:r>
              <a:rPr lang="en-US" dirty="0" smtClean="0"/>
              <a:t>Machine learning</a:t>
            </a:r>
          </a:p>
          <a:p>
            <a:r>
              <a:rPr lang="en-US" dirty="0" smtClean="0"/>
              <a:t>Perceptrons – MATH</a:t>
            </a:r>
          </a:p>
          <a:p>
            <a:r>
              <a:rPr lang="en-US" dirty="0" smtClean="0"/>
              <a:t>Perceptron learning</a:t>
            </a:r>
          </a:p>
          <a:p>
            <a:r>
              <a:rPr lang="en-US" dirty="0" smtClean="0"/>
              <a:t>Varieties of Artificial Neural Networks</a:t>
            </a:r>
            <a:endParaRPr lang="en-US" dirty="0"/>
          </a:p>
        </p:txBody>
      </p:sp>
    </p:spTree>
    <p:extLst>
      <p:ext uri="{BB962C8B-B14F-4D97-AF65-F5344CB8AC3E}">
        <p14:creationId xmlns:p14="http://schemas.microsoft.com/office/powerpoint/2010/main" val="3341372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that think like humans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29353400"/>
              </p:ext>
            </p:extLst>
          </p:nvPr>
        </p:nvGraphicFramePr>
        <p:xfrm>
          <a:off x="1752600" y="1676400"/>
          <a:ext cx="5715000" cy="3886200"/>
        </p:xfrm>
        <a:graphic>
          <a:graphicData uri="http://schemas.openxmlformats.org/drawingml/2006/table">
            <a:tbl>
              <a:tblPr firstRow="1" bandRow="1">
                <a:tableStyleId>{5940675A-B579-460E-94D1-54222C63F5DA}</a:tableStyleId>
              </a:tblPr>
              <a:tblGrid>
                <a:gridCol w="2857500"/>
                <a:gridCol w="2857500"/>
              </a:tblGrid>
              <a:tr h="1943100">
                <a:tc>
                  <a:txBody>
                    <a:bodyPr/>
                    <a:lstStyle/>
                    <a:p>
                      <a:r>
                        <a:rPr lang="en-US" sz="2000" dirty="0" smtClean="0"/>
                        <a:t>Thinking</a:t>
                      </a:r>
                      <a:r>
                        <a:rPr lang="en-US" sz="2000" baseline="0" dirty="0" smtClean="0"/>
                        <a:t> like humans</a:t>
                      </a:r>
                    </a:p>
                    <a:p>
                      <a:pPr marL="0" indent="0">
                        <a:buFont typeface="Arial" pitchFamily="34" charset="0"/>
                        <a:buNone/>
                      </a:pPr>
                      <a:r>
                        <a:rPr lang="en-US" sz="2000" baseline="0" dirty="0" smtClean="0"/>
                        <a:t>“Cognitive science”</a:t>
                      </a:r>
                    </a:p>
                    <a:p>
                      <a:pPr marL="285750" indent="-285750">
                        <a:buFont typeface="Arial" pitchFamily="34" charset="0"/>
                        <a:buChar char="•"/>
                      </a:pPr>
                      <a:r>
                        <a:rPr lang="en-US" sz="2000" baseline="0" dirty="0" smtClean="0"/>
                        <a:t>Neuron level</a:t>
                      </a:r>
                    </a:p>
                    <a:p>
                      <a:pPr marL="285750" indent="-285750">
                        <a:buFont typeface="Arial" pitchFamily="34" charset="0"/>
                        <a:buChar char="•"/>
                      </a:pPr>
                      <a:r>
                        <a:rPr lang="en-US" sz="2000" baseline="0" dirty="0" smtClean="0"/>
                        <a:t>Neuroanatomical level</a:t>
                      </a:r>
                    </a:p>
                    <a:p>
                      <a:pPr marL="285750" indent="-285750">
                        <a:buFont typeface="Arial" pitchFamily="34" charset="0"/>
                        <a:buChar char="•"/>
                      </a:pPr>
                      <a:r>
                        <a:rPr lang="en-US" sz="2000" baseline="0" dirty="0" smtClean="0"/>
                        <a:t>Mind level</a:t>
                      </a:r>
                    </a:p>
                    <a:p>
                      <a:pPr marL="285750" indent="-285750">
                        <a:buFont typeface="Arial" pitchFamily="34" charset="0"/>
                        <a:buChar char="•"/>
                      </a:pPr>
                      <a:endParaRPr lang="en-US" dirty="0"/>
                    </a:p>
                  </a:txBody>
                  <a:tcPr/>
                </a:tc>
                <a:tc>
                  <a:txBody>
                    <a:bodyPr/>
                    <a:lstStyle/>
                    <a:p>
                      <a:endParaRPr lang="en-US" dirty="0"/>
                    </a:p>
                  </a:txBody>
                  <a:tcPr/>
                </a:tc>
              </a:tr>
              <a:tr h="1943100">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2514600" y="1126923"/>
            <a:ext cx="4486998" cy="523220"/>
          </a:xfrm>
          <a:prstGeom prst="rect">
            <a:avLst/>
          </a:prstGeom>
          <a:noFill/>
        </p:spPr>
        <p:txBody>
          <a:bodyPr wrap="none" rtlCol="0">
            <a:spAutoFit/>
          </a:bodyPr>
          <a:lstStyle/>
          <a:p>
            <a:r>
              <a:rPr lang="en-US" sz="2800" dirty="0" smtClean="0"/>
              <a:t>Human                       </a:t>
            </a:r>
            <a:r>
              <a:rPr lang="en-US" sz="2800" dirty="0" smtClean="0">
                <a:solidFill>
                  <a:schemeClr val="bg1">
                    <a:lumMod val="65000"/>
                  </a:schemeClr>
                </a:solidFill>
              </a:rPr>
              <a:t>Rational</a:t>
            </a:r>
            <a:endParaRPr lang="en-US" sz="2800" dirty="0">
              <a:solidFill>
                <a:schemeClr val="bg1">
                  <a:lumMod val="65000"/>
                </a:schemeClr>
              </a:solidFill>
            </a:endParaRPr>
          </a:p>
        </p:txBody>
      </p:sp>
      <p:sp>
        <p:nvSpPr>
          <p:cNvPr id="6" name="TextBox 5"/>
          <p:cNvSpPr txBox="1"/>
          <p:nvPr/>
        </p:nvSpPr>
        <p:spPr>
          <a:xfrm>
            <a:off x="304800" y="2218267"/>
            <a:ext cx="1422184" cy="2677656"/>
          </a:xfrm>
          <a:prstGeom prst="rect">
            <a:avLst/>
          </a:prstGeom>
          <a:noFill/>
        </p:spPr>
        <p:txBody>
          <a:bodyPr wrap="none" rtlCol="0">
            <a:spAutoFit/>
          </a:bodyPr>
          <a:lstStyle/>
          <a:p>
            <a:r>
              <a:rPr lang="en-US" sz="2800" dirty="0" smtClean="0"/>
              <a:t>Thinking</a:t>
            </a:r>
          </a:p>
          <a:p>
            <a:endParaRPr lang="en-US" sz="2800" dirty="0"/>
          </a:p>
          <a:p>
            <a:endParaRPr lang="en-US" sz="2800" dirty="0" smtClean="0"/>
          </a:p>
          <a:p>
            <a:endParaRPr lang="en-US" sz="2800" dirty="0"/>
          </a:p>
          <a:p>
            <a:endParaRPr lang="en-US" sz="2800" dirty="0" smtClean="0"/>
          </a:p>
          <a:p>
            <a:r>
              <a:rPr lang="en-US" sz="2800" dirty="0" smtClean="0">
                <a:solidFill>
                  <a:schemeClr val="bg1">
                    <a:lumMod val="65000"/>
                  </a:schemeClr>
                </a:solidFill>
              </a:rPr>
              <a:t>    Acting</a:t>
            </a:r>
            <a:endParaRPr lang="en-US" sz="2800" dirty="0">
              <a:solidFill>
                <a:schemeClr val="bg1">
                  <a:lumMod val="65000"/>
                </a:schemeClr>
              </a:solidFill>
            </a:endParaRPr>
          </a:p>
        </p:txBody>
      </p:sp>
    </p:spTree>
    <p:extLst>
      <p:ext uri="{BB962C8B-B14F-4D97-AF65-F5344CB8AC3E}">
        <p14:creationId xmlns:p14="http://schemas.microsoft.com/office/powerpoint/2010/main" val="2426727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 Neurons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3" y="1600200"/>
            <a:ext cx="5095875"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47364" y="4800600"/>
            <a:ext cx="5020477" cy="830997"/>
          </a:xfrm>
          <a:prstGeom prst="rect">
            <a:avLst/>
          </a:prstGeom>
          <a:noFill/>
        </p:spPr>
        <p:txBody>
          <a:bodyPr wrap="none" rtlCol="0">
            <a:spAutoFit/>
          </a:bodyPr>
          <a:lstStyle/>
          <a:p>
            <a:r>
              <a:rPr lang="en-US" sz="2400" dirty="0" smtClean="0"/>
              <a:t>10 billion neurons (in humans)</a:t>
            </a:r>
          </a:p>
          <a:p>
            <a:r>
              <a:rPr lang="en-US" sz="2400" dirty="0" smtClean="0"/>
              <a:t>Each one has an electro-chemical state</a:t>
            </a:r>
            <a:endParaRPr lang="en-US" sz="2400" dirty="0"/>
          </a:p>
        </p:txBody>
      </p:sp>
    </p:spTree>
    <p:extLst>
      <p:ext uri="{BB962C8B-B14F-4D97-AF65-F5344CB8AC3E}">
        <p14:creationId xmlns:p14="http://schemas.microsoft.com/office/powerpoint/2010/main" val="3769625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Brain – Network of Neurons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676400"/>
            <a:ext cx="47625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38350" y="4572000"/>
            <a:ext cx="6267450" cy="1200329"/>
          </a:xfrm>
          <a:prstGeom prst="rect">
            <a:avLst/>
          </a:prstGeom>
          <a:noFill/>
        </p:spPr>
        <p:txBody>
          <a:bodyPr wrap="square" rtlCol="0">
            <a:spAutoFit/>
          </a:bodyPr>
          <a:lstStyle/>
          <a:p>
            <a:r>
              <a:rPr lang="en-US" sz="2400" dirty="0" smtClean="0"/>
              <a:t>Each neuron has on average 7,000 synaptic connections with other neurons.</a:t>
            </a:r>
          </a:p>
          <a:p>
            <a:r>
              <a:rPr lang="en-US" sz="2400" dirty="0" smtClean="0"/>
              <a:t>A neuron “fires” to communicate with neighbors.</a:t>
            </a:r>
            <a:endParaRPr lang="en-US" sz="2400" dirty="0"/>
          </a:p>
        </p:txBody>
      </p:sp>
    </p:spTree>
    <p:extLst>
      <p:ext uri="{BB962C8B-B14F-4D97-AF65-F5344CB8AC3E}">
        <p14:creationId xmlns:p14="http://schemas.microsoft.com/office/powerpoint/2010/main" val="1528825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the Neural Network</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838" y="2005013"/>
            <a:ext cx="336232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561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von Neumann Architecture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463" y="1795463"/>
            <a:ext cx="479107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09800" y="5181600"/>
            <a:ext cx="4953000" cy="830997"/>
          </a:xfrm>
          <a:prstGeom prst="rect">
            <a:avLst/>
          </a:prstGeom>
          <a:noFill/>
        </p:spPr>
        <p:txBody>
          <a:bodyPr wrap="square" rtlCol="0">
            <a:spAutoFit/>
          </a:bodyPr>
          <a:lstStyle/>
          <a:p>
            <a:r>
              <a:rPr lang="en-US" sz="2400" dirty="0" smtClean="0"/>
              <a:t>Separation of processor and memory.</a:t>
            </a:r>
          </a:p>
          <a:p>
            <a:r>
              <a:rPr lang="en-US" sz="2400" dirty="0" smtClean="0"/>
              <a:t>One instruction executed at a time.</a:t>
            </a:r>
            <a:endParaRPr lang="en-US" sz="2400" dirty="0"/>
          </a:p>
        </p:txBody>
      </p:sp>
    </p:spTree>
    <p:extLst>
      <p:ext uri="{BB962C8B-B14F-4D97-AF65-F5344CB8AC3E}">
        <p14:creationId xmlns:p14="http://schemas.microsoft.com/office/powerpoint/2010/main" val="8798834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Neural Architecture</a:t>
            </a:r>
            <a:endParaRPr lang="en-US" dirty="0"/>
          </a:p>
        </p:txBody>
      </p:sp>
      <p:sp>
        <p:nvSpPr>
          <p:cNvPr id="4" name="Text Placeholder 3"/>
          <p:cNvSpPr>
            <a:spLocks noGrp="1"/>
          </p:cNvSpPr>
          <p:nvPr>
            <p:ph type="body" idx="1"/>
          </p:nvPr>
        </p:nvSpPr>
        <p:spPr/>
        <p:txBody>
          <a:bodyPr/>
          <a:lstStyle/>
          <a:p>
            <a:r>
              <a:rPr lang="en-US" dirty="0" smtClean="0"/>
              <a:t>von Neumann</a:t>
            </a:r>
            <a:endParaRPr lang="en-US" dirty="0"/>
          </a:p>
        </p:txBody>
      </p:sp>
      <p:sp>
        <p:nvSpPr>
          <p:cNvPr id="5" name="Content Placeholder 4"/>
          <p:cNvSpPr>
            <a:spLocks noGrp="1"/>
          </p:cNvSpPr>
          <p:nvPr>
            <p:ph sz="half" idx="2"/>
          </p:nvPr>
        </p:nvSpPr>
        <p:spPr/>
        <p:txBody>
          <a:bodyPr/>
          <a:lstStyle/>
          <a:p>
            <a:r>
              <a:rPr lang="en-US" dirty="0" smtClean="0"/>
              <a:t>Separate processor and memory</a:t>
            </a:r>
          </a:p>
          <a:p>
            <a:r>
              <a:rPr lang="en-US" dirty="0" smtClean="0"/>
              <a:t>Sequential instructions</a:t>
            </a:r>
            <a:endParaRPr lang="en-US" dirty="0"/>
          </a:p>
        </p:txBody>
      </p:sp>
      <p:sp>
        <p:nvSpPr>
          <p:cNvPr id="6" name="Text Placeholder 5"/>
          <p:cNvSpPr>
            <a:spLocks noGrp="1"/>
          </p:cNvSpPr>
          <p:nvPr>
            <p:ph type="body" sz="quarter" idx="3"/>
          </p:nvPr>
        </p:nvSpPr>
        <p:spPr/>
        <p:txBody>
          <a:bodyPr/>
          <a:lstStyle/>
          <a:p>
            <a:r>
              <a:rPr lang="en-US" dirty="0" smtClean="0"/>
              <a:t>Birds and bees (and us)</a:t>
            </a:r>
            <a:endParaRPr lang="en-US" dirty="0"/>
          </a:p>
        </p:txBody>
      </p:sp>
      <p:sp>
        <p:nvSpPr>
          <p:cNvPr id="7" name="Content Placeholder 6"/>
          <p:cNvSpPr>
            <a:spLocks noGrp="1"/>
          </p:cNvSpPr>
          <p:nvPr>
            <p:ph sz="quarter" idx="4"/>
          </p:nvPr>
        </p:nvSpPr>
        <p:spPr/>
        <p:txBody>
          <a:bodyPr/>
          <a:lstStyle/>
          <a:p>
            <a:r>
              <a:rPr lang="en-US" dirty="0" smtClean="0"/>
              <a:t>Each neuron has state and processing</a:t>
            </a:r>
          </a:p>
          <a:p>
            <a:r>
              <a:rPr lang="en-US" dirty="0" smtClean="0"/>
              <a:t>Massively parallel, massively interconnected.</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211546"/>
            <a:ext cx="28194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429000"/>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792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Percepton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 simple computational model of a single neuron.</a:t>
                </a:r>
              </a:p>
              <a:p>
                <a:r>
                  <a:rPr lang="en-US" dirty="0" smtClean="0"/>
                  <a:t>Frank Rosenblatt, 1957</a:t>
                </a:r>
              </a:p>
              <a:p>
                <a14:m>
                  <m:oMath xmlns:m="http://schemas.openxmlformats.org/officeDocument/2006/math">
                    <m:r>
                      <a:rPr lang="en-US" b="0" i="1" smtClean="0">
                        <a:latin typeface="Cambria Math"/>
                      </a:rPr>
                      <m:t>𝑓</m:t>
                    </m:r>
                    <m:d>
                      <m:dPr>
                        <m:ctrlPr>
                          <a:rPr lang="en-US" b="0" i="1" smtClean="0">
                            <a:latin typeface="Cambria Math"/>
                          </a:rPr>
                        </m:ctrlPr>
                      </m:dPr>
                      <m:e>
                        <m:bar>
                          <m:barPr>
                            <m:pos m:val="top"/>
                            <m:ctrlPr>
                              <a:rPr lang="en-US" b="0" i="1" smtClean="0">
                                <a:latin typeface="Cambria Math"/>
                              </a:rPr>
                            </m:ctrlPr>
                          </m:barPr>
                          <m:e>
                            <m:r>
                              <a:rPr lang="en-US" b="0" i="1" smtClean="0">
                                <a:latin typeface="Cambria Math"/>
                              </a:rPr>
                              <m:t>𝑥</m:t>
                            </m:r>
                          </m:e>
                        </m:bar>
                      </m:e>
                    </m:d>
                    <m:r>
                      <a:rPr lang="en-US" b="0" i="1" smtClean="0">
                        <a:latin typeface="Cambria Math"/>
                      </a:rPr>
                      <m:t>= </m:t>
                    </m:r>
                    <m:d>
                      <m:dPr>
                        <m:begChr m:val="{"/>
                        <m:endChr m:val=""/>
                        <m:ctrlPr>
                          <a:rPr lang="en-US" b="0" i="1" smtClean="0">
                            <a:latin typeface="Cambria Math"/>
                          </a:rPr>
                        </m:ctrlPr>
                      </m:dPr>
                      <m:e>
                        <m:eqArr>
                          <m:eqArrPr>
                            <m:ctrlPr>
                              <a:rPr lang="en-US" b="0" i="1" smtClean="0">
                                <a:latin typeface="Cambria Math"/>
                              </a:rPr>
                            </m:ctrlPr>
                          </m:eqArrPr>
                          <m:e>
                            <m:r>
                              <a:rPr lang="en-US" b="0" i="1" smtClean="0">
                                <a:latin typeface="Cambria Math"/>
                              </a:rPr>
                              <m:t>1  </m:t>
                            </m:r>
                            <m:r>
                              <m:rPr>
                                <m:nor/>
                              </m:rPr>
                              <a:rPr lang="en-US" b="0" i="0" smtClean="0">
                                <a:latin typeface="Cambria Math"/>
                              </a:rPr>
                              <m:t>if</m:t>
                            </m:r>
                            <m:r>
                              <a:rPr lang="en-US" b="0" i="1" smtClean="0">
                                <a:latin typeface="Cambria Math"/>
                              </a:rPr>
                              <m:t>  </m:t>
                            </m:r>
                            <m:bar>
                              <m:barPr>
                                <m:pos m:val="top"/>
                                <m:ctrlPr>
                                  <a:rPr lang="en-US" b="0" i="1" smtClean="0">
                                    <a:latin typeface="Cambria Math"/>
                                  </a:rPr>
                                </m:ctrlPr>
                              </m:barPr>
                              <m:e>
                                <m:r>
                                  <a:rPr lang="en-US" b="0" i="1" smtClean="0">
                                    <a:latin typeface="Cambria Math"/>
                                  </a:rPr>
                                  <m:t>𝑤</m:t>
                                </m:r>
                              </m:e>
                            </m:bar>
                            <m:r>
                              <a:rPr lang="en-US" b="0" i="1" smtClean="0">
                                <a:latin typeface="Cambria Math"/>
                                <a:ea typeface="Cambria Math"/>
                              </a:rPr>
                              <m:t>∙</m:t>
                            </m:r>
                            <m:bar>
                              <m:barPr>
                                <m:pos m:val="top"/>
                                <m:ctrlPr>
                                  <a:rPr lang="en-US" b="0" i="1" smtClean="0">
                                    <a:latin typeface="Cambria Math"/>
                                    <a:ea typeface="Cambria Math"/>
                                  </a:rPr>
                                </m:ctrlPr>
                              </m:barPr>
                              <m:e>
                                <m:r>
                                  <a:rPr lang="en-US" b="0" i="1" smtClean="0">
                                    <a:latin typeface="Cambria Math"/>
                                    <a:ea typeface="Cambria Math"/>
                                  </a:rPr>
                                  <m:t>𝑥</m:t>
                                </m:r>
                              </m:e>
                            </m:bar>
                            <m:r>
                              <a:rPr lang="en-US" i="1">
                                <a:latin typeface="Cambria Math"/>
                                <a:ea typeface="Cambria Math"/>
                              </a:rPr>
                              <m:t>−</m:t>
                            </m:r>
                            <m:r>
                              <a:rPr lang="en-US" b="0" i="1" smtClean="0">
                                <a:latin typeface="Cambria Math"/>
                                <a:ea typeface="Cambria Math"/>
                              </a:rPr>
                              <m:t>𝑏</m:t>
                            </m:r>
                            <m:r>
                              <a:rPr lang="en-US" b="0" i="1" smtClean="0">
                                <a:latin typeface="Cambria Math"/>
                                <a:ea typeface="Cambria Math"/>
                              </a:rPr>
                              <m:t>&gt;0</m:t>
                            </m:r>
                          </m:e>
                          <m:e>
                            <m:r>
                              <a:rPr lang="en-US" b="0" i="1" smtClean="0">
                                <a:latin typeface="Cambria Math"/>
                              </a:rPr>
                              <m:t>0  </m:t>
                            </m:r>
                            <m:r>
                              <m:rPr>
                                <m:nor/>
                              </m:rPr>
                              <a:rPr lang="en-US" b="0" i="0" smtClean="0">
                                <a:latin typeface="Cambria Math"/>
                              </a:rPr>
                              <m:t>otherwise</m:t>
                            </m:r>
                            <m:r>
                              <m:rPr>
                                <m:nor/>
                              </m:rPr>
                              <a:rPr lang="en-US" b="0" i="0" smtClean="0">
                                <a:latin typeface="Cambria Math"/>
                              </a:rPr>
                              <m:t>           </m:t>
                            </m:r>
                          </m:e>
                        </m:eqArr>
                      </m:e>
                    </m:d>
                  </m:oMath>
                </a14:m>
                <a:endParaRPr lang="en-US" dirty="0" smtClean="0"/>
              </a:p>
              <a:p>
                <a:r>
                  <a:rPr lang="en-US" dirty="0" smtClean="0"/>
                  <a:t>The entries in </a:t>
                </a:r>
                <a14:m>
                  <m:oMath xmlns:m="http://schemas.openxmlformats.org/officeDocument/2006/math">
                    <m:bar>
                      <m:barPr>
                        <m:pos m:val="top"/>
                        <m:ctrlPr>
                          <a:rPr lang="en-US" i="1">
                            <a:latin typeface="Cambria Math"/>
                          </a:rPr>
                        </m:ctrlPr>
                      </m:barPr>
                      <m:e>
                        <m:r>
                          <a:rPr lang="en-US" i="1">
                            <a:latin typeface="Cambria Math"/>
                          </a:rPr>
                          <m:t>𝑤</m:t>
                        </m:r>
                      </m:e>
                    </m:bar>
                    <m:r>
                      <a:rPr lang="en-US" b="0" i="1" smtClean="0">
                        <a:latin typeface="Cambria Math"/>
                      </a:rPr>
                      <m:t> </m:t>
                    </m:r>
                    <m:r>
                      <m:rPr>
                        <m:nor/>
                      </m:rPr>
                      <a:rPr lang="en-US" b="0" i="0" smtClean="0">
                        <a:latin typeface="Cambria Math"/>
                      </a:rPr>
                      <m:t>and</m:t>
                    </m:r>
                    <m:r>
                      <a:rPr lang="en-US" b="0" i="1" smtClean="0">
                        <a:latin typeface="Cambria Math"/>
                      </a:rPr>
                      <m:t> </m:t>
                    </m:r>
                    <m:bar>
                      <m:barPr>
                        <m:pos m:val="top"/>
                        <m:ctrlPr>
                          <a:rPr lang="en-US" i="1">
                            <a:latin typeface="Cambria Math"/>
                            <a:ea typeface="Cambria Math"/>
                          </a:rPr>
                        </m:ctrlPr>
                      </m:barPr>
                      <m:e>
                        <m:r>
                          <a:rPr lang="en-US" i="1">
                            <a:latin typeface="Cambria Math"/>
                            <a:ea typeface="Cambria Math"/>
                          </a:rPr>
                          <m:t>𝑥</m:t>
                        </m:r>
                      </m:e>
                    </m:bar>
                  </m:oMath>
                </a14:m>
                <a:r>
                  <a:rPr lang="en-US" dirty="0" smtClean="0"/>
                  <a:t> are usually real-valued (not limited to 0 and 1)</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815"/>
                </a:stretch>
              </a:blipFill>
            </p:spPr>
            <p:txBody>
              <a:bodyPr/>
              <a:lstStyle/>
              <a:p>
                <a:r>
                  <a:rPr lang="en-US">
                    <a:noFill/>
                  </a:rPr>
                  <a:t> </a:t>
                </a:r>
              </a:p>
            </p:txBody>
          </p:sp>
        </mc:Fallback>
      </mc:AlternateContent>
    </p:spTree>
    <p:extLst>
      <p:ext uri="{BB962C8B-B14F-4D97-AF65-F5344CB8AC3E}">
        <p14:creationId xmlns:p14="http://schemas.microsoft.com/office/powerpoint/2010/main" val="1659623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Perceptron</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0"/>
            <a:ext cx="4470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400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Perceptrons can be combined to make a network</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76400"/>
            <a:ext cx="6858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4829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“program” a Perceptron?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Programming a Perceptron means determining the values in </a:t>
                </a:r>
                <a14:m>
                  <m:oMath xmlns:m="http://schemas.openxmlformats.org/officeDocument/2006/math">
                    <m:bar>
                      <m:barPr>
                        <m:pos m:val="top"/>
                        <m:ctrlPr>
                          <a:rPr lang="en-US" i="1">
                            <a:latin typeface="Cambria Math"/>
                          </a:rPr>
                        </m:ctrlPr>
                      </m:barPr>
                      <m:e>
                        <m:r>
                          <a:rPr lang="en-US" i="1">
                            <a:latin typeface="Cambria Math"/>
                          </a:rPr>
                          <m:t>𝑤</m:t>
                        </m:r>
                      </m:e>
                    </m:bar>
                  </m:oMath>
                </a14:m>
                <a:r>
                  <a:rPr lang="en-US" dirty="0" smtClean="0"/>
                  <a:t>.</a:t>
                </a:r>
              </a:p>
              <a:p>
                <a:r>
                  <a:rPr lang="en-US" dirty="0" smtClean="0"/>
                  <a:t>That’s worse than C or Fortran!</a:t>
                </a:r>
              </a:p>
              <a:p>
                <a:r>
                  <a:rPr lang="en-US" dirty="0" smtClean="0"/>
                  <a:t>Back to induction: Ideally, we can find </a:t>
                </a:r>
                <a14:m>
                  <m:oMath xmlns:m="http://schemas.openxmlformats.org/officeDocument/2006/math">
                    <m:bar>
                      <m:barPr>
                        <m:pos m:val="top"/>
                        <m:ctrlPr>
                          <a:rPr lang="en-US" i="1">
                            <a:latin typeface="Cambria Math"/>
                          </a:rPr>
                        </m:ctrlPr>
                      </m:barPr>
                      <m:e>
                        <m:r>
                          <a:rPr lang="en-US" i="1">
                            <a:latin typeface="Cambria Math"/>
                          </a:rPr>
                          <m:t>𝑤</m:t>
                        </m:r>
                      </m:e>
                    </m:bar>
                  </m:oMath>
                </a14:m>
                <a:r>
                  <a:rPr lang="en-US" dirty="0" smtClean="0"/>
                  <a:t> from a set of classified inputs.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593"/>
                </a:stretch>
              </a:blipFill>
            </p:spPr>
            <p:txBody>
              <a:bodyPr/>
              <a:lstStyle/>
              <a:p>
                <a:r>
                  <a:rPr lang="en-US">
                    <a:noFill/>
                  </a:rPr>
                  <a:t> </a:t>
                </a:r>
              </a:p>
            </p:txBody>
          </p:sp>
        </mc:Fallback>
      </mc:AlternateContent>
    </p:spTree>
    <p:extLst>
      <p:ext uri="{BB962C8B-B14F-4D97-AF65-F5344CB8AC3E}">
        <p14:creationId xmlns:p14="http://schemas.microsoft.com/office/powerpoint/2010/main" val="8161152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Perceptron Learning Rule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58100396"/>
              </p:ext>
            </p:extLst>
          </p:nvPr>
        </p:nvGraphicFramePr>
        <p:xfrm>
          <a:off x="3352800" y="1619250"/>
          <a:ext cx="3886200" cy="2476500"/>
        </p:xfrm>
        <a:graphic>
          <a:graphicData uri="http://schemas.openxmlformats.org/drawingml/2006/table">
            <a:tbl>
              <a:tblPr>
                <a:tableStyleId>{5C22544A-7EE6-4342-B048-85BDC9FD1C3A}</a:tableStyleId>
              </a:tblPr>
              <a:tblGrid>
                <a:gridCol w="578621"/>
                <a:gridCol w="578621"/>
                <a:gridCol w="578621"/>
                <a:gridCol w="2150337"/>
              </a:tblGrid>
              <a:tr h="190500">
                <a:tc gridSpan="3">
                  <a:txBody>
                    <a:bodyPr/>
                    <a:lstStyle/>
                    <a:p>
                      <a:pPr algn="ctr" fontAlgn="b"/>
                      <a:r>
                        <a:rPr lang="en-US" sz="2000" u="none" strike="noStrike" dirty="0">
                          <a:effectLst/>
                        </a:rPr>
                        <a:t>Input</a:t>
                      </a:r>
                      <a:endParaRPr lang="en-US" sz="20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ctr" fontAlgn="b"/>
                      <a:r>
                        <a:rPr lang="en-US" sz="2000" u="none" strike="noStrike" dirty="0">
                          <a:effectLst/>
                        </a:rPr>
                        <a:t>Output</a:t>
                      </a:r>
                      <a:endParaRPr lang="en-US" sz="2000" b="0" i="0" u="none" strike="noStrike" dirty="0">
                        <a:solidFill>
                          <a:srgbClr val="000000"/>
                        </a:solidFill>
                        <a:effectLst/>
                        <a:latin typeface="Calibri"/>
                      </a:endParaRPr>
                    </a:p>
                  </a:txBody>
                  <a:tcPr marL="9525" marR="9525" marT="9525" marB="0" anchor="b"/>
                </a:tc>
              </a:tr>
              <a:tr h="904875">
                <a:tc>
                  <a:txBody>
                    <a:bodyPr/>
                    <a:lstStyle/>
                    <a:p>
                      <a:pPr algn="l" fontAlgn="b"/>
                      <a:r>
                        <a:rPr lang="en-US" sz="2000" u="none" strike="noStrike" dirty="0">
                          <a:effectLst/>
                        </a:rPr>
                        <a:t>x1</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dirty="0">
                          <a:effectLst/>
                        </a:rPr>
                        <a:t>x2</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a:effectLst/>
                        </a:rPr>
                        <a:t>x3</a:t>
                      </a:r>
                      <a:endParaRPr lang="en-US" sz="2000" b="0" i="0" u="none" strike="noStrike">
                        <a:solidFill>
                          <a:srgbClr val="000000"/>
                        </a:solidFill>
                        <a:effectLst/>
                        <a:latin typeface="Calibri"/>
                      </a:endParaRPr>
                    </a:p>
                  </a:txBody>
                  <a:tcPr marL="9525" marR="9525" marT="9525" marB="0" anchor="b"/>
                </a:tc>
                <a:tc>
                  <a:txBody>
                    <a:bodyPr/>
                    <a:lstStyle/>
                    <a:p>
                      <a:pPr algn="l" fontAlgn="b"/>
                      <a:r>
                        <a:rPr lang="en-US" sz="2000" u="none" strike="noStrike" dirty="0" smtClean="0">
                          <a:effectLst/>
                        </a:rPr>
                        <a:t>1 </a:t>
                      </a:r>
                      <a:r>
                        <a:rPr lang="en-US" sz="2000" u="none" strike="noStrike" dirty="0">
                          <a:effectLst/>
                        </a:rPr>
                        <a:t>if </a:t>
                      </a:r>
                      <a:r>
                        <a:rPr lang="en-US" sz="2000" u="none" strike="noStrike" dirty="0" err="1" smtClean="0">
                          <a:effectLst/>
                        </a:rPr>
                        <a:t>avg</a:t>
                      </a:r>
                      <a:r>
                        <a:rPr lang="en-US" sz="2000" u="none" strike="noStrike" dirty="0" smtClean="0">
                          <a:effectLst/>
                        </a:rPr>
                        <a:t>(x1, x2)&gt;x3</a:t>
                      </a:r>
                      <a:r>
                        <a:rPr lang="en-US" sz="2000" u="none" strike="noStrike" dirty="0">
                          <a:effectLst/>
                        </a:rPr>
                        <a:t>, </a:t>
                      </a:r>
                      <a:endParaRPr lang="en-US" sz="2000" u="none" strike="noStrike" dirty="0" smtClean="0">
                        <a:effectLst/>
                      </a:endParaRPr>
                    </a:p>
                    <a:p>
                      <a:pPr algn="l" fontAlgn="b"/>
                      <a:r>
                        <a:rPr lang="en-US" sz="2000" u="none" strike="noStrike" dirty="0" smtClean="0">
                          <a:effectLst/>
                        </a:rPr>
                        <a:t>0 otherwise</a:t>
                      </a:r>
                      <a:endParaRPr lang="en-US" sz="2000" b="0" i="0" u="none" strike="noStrike" dirty="0">
                        <a:solidFill>
                          <a:srgbClr val="000000"/>
                        </a:solidFill>
                        <a:effectLst/>
                        <a:latin typeface="Calibri"/>
                      </a:endParaRPr>
                    </a:p>
                  </a:txBody>
                  <a:tcPr marL="9525" marR="9525" marT="9525" marB="0" anchor="b"/>
                </a:tc>
              </a:tr>
              <a:tr h="190500">
                <a:tc>
                  <a:txBody>
                    <a:bodyPr/>
                    <a:lstStyle/>
                    <a:p>
                      <a:pPr algn="r" fontAlgn="b"/>
                      <a:r>
                        <a:rPr lang="en-US" sz="2000" u="none" strike="noStrike" dirty="0">
                          <a:effectLst/>
                        </a:rPr>
                        <a:t>12</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9</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6</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a:endParaRPr>
                    </a:p>
                  </a:txBody>
                  <a:tcPr marL="9525" marR="9525" marT="9525" marB="0" anchor="b"/>
                </a:tc>
              </a:tr>
              <a:tr h="190500">
                <a:tc>
                  <a:txBody>
                    <a:bodyPr/>
                    <a:lstStyle/>
                    <a:p>
                      <a:pPr algn="r" fontAlgn="b"/>
                      <a:r>
                        <a:rPr lang="en-US" sz="2000" u="none" strike="noStrike" dirty="0">
                          <a:effectLst/>
                        </a:rPr>
                        <a:t>-2</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8</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15</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0</a:t>
                      </a:r>
                      <a:endParaRPr lang="en-US" sz="2000" b="0" i="0" u="none" strike="noStrike">
                        <a:solidFill>
                          <a:srgbClr val="000000"/>
                        </a:solidFill>
                        <a:effectLst/>
                        <a:latin typeface="Calibri"/>
                      </a:endParaRPr>
                    </a:p>
                  </a:txBody>
                  <a:tcPr marL="9525" marR="9525" marT="9525" marB="0" anchor="b"/>
                </a:tc>
              </a:tr>
              <a:tr h="190500">
                <a:tc>
                  <a:txBody>
                    <a:bodyPr/>
                    <a:lstStyle/>
                    <a:p>
                      <a:pPr algn="r" fontAlgn="b"/>
                      <a:r>
                        <a:rPr lang="en-US" sz="2000" u="none" strike="noStrike" dirty="0">
                          <a:effectLst/>
                        </a:rPr>
                        <a:t>3</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0</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3</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0</a:t>
                      </a:r>
                      <a:endParaRPr lang="en-US" sz="2000" b="0" i="0" u="none" strike="noStrike" dirty="0">
                        <a:solidFill>
                          <a:srgbClr val="000000"/>
                        </a:solidFill>
                        <a:effectLst/>
                        <a:latin typeface="Calibri"/>
                      </a:endParaRPr>
                    </a:p>
                  </a:txBody>
                  <a:tcPr marL="9525" marR="9525" marT="9525" marB="0" anchor="b"/>
                </a:tc>
              </a:tr>
              <a:tr h="190500">
                <a:tc>
                  <a:txBody>
                    <a:bodyPr/>
                    <a:lstStyle/>
                    <a:p>
                      <a:pPr algn="r" fontAlgn="b"/>
                      <a:r>
                        <a:rPr lang="en-US" sz="2000" b="0" i="0" u="none" strike="noStrike" dirty="0" smtClean="0">
                          <a:solidFill>
                            <a:srgbClr val="000000"/>
                          </a:solidFill>
                          <a:effectLst/>
                          <a:latin typeface="Calibri"/>
                        </a:rPr>
                        <a:t>9</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smtClean="0">
                          <a:effectLst/>
                        </a:rPr>
                        <a:t>-0.5</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4</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1</a:t>
                      </a:r>
                      <a:endParaRPr lang="en-US" sz="2000" b="0" i="0" u="none" strike="noStrike" dirty="0">
                        <a:solidFill>
                          <a:srgbClr val="000000"/>
                        </a:solidFill>
                        <a:effectLst/>
                        <a:latin typeface="Calibri"/>
                      </a:endParaRPr>
                    </a:p>
                  </a:txBody>
                  <a:tcPr marL="9525" marR="9525" marT="9525" marB="0" anchor="b"/>
                </a:tc>
              </a:tr>
            </a:tbl>
          </a:graphicData>
        </a:graphic>
      </p:graphicFrame>
      <p:sp>
        <p:nvSpPr>
          <p:cNvPr id="5" name="TextBox 4"/>
          <p:cNvSpPr txBox="1"/>
          <p:nvPr/>
        </p:nvSpPr>
        <p:spPr>
          <a:xfrm>
            <a:off x="685800" y="1524000"/>
            <a:ext cx="1877437" cy="461665"/>
          </a:xfrm>
          <a:prstGeom prst="rect">
            <a:avLst/>
          </a:prstGeom>
          <a:noFill/>
        </p:spPr>
        <p:txBody>
          <a:bodyPr wrap="none" rtlCol="0">
            <a:spAutoFit/>
          </a:bodyPr>
          <a:lstStyle/>
          <a:p>
            <a:r>
              <a:rPr lang="en-US" sz="2400" dirty="0" smtClean="0"/>
              <a:t>Training data:</a:t>
            </a:r>
            <a:endParaRPr lang="en-US" sz="2400" dirty="0"/>
          </a:p>
        </p:txBody>
      </p:sp>
      <p:sp>
        <p:nvSpPr>
          <p:cNvPr id="6" name="TextBox 5"/>
          <p:cNvSpPr txBox="1"/>
          <p:nvPr/>
        </p:nvSpPr>
        <p:spPr>
          <a:xfrm>
            <a:off x="838200" y="4114800"/>
            <a:ext cx="1979773" cy="461665"/>
          </a:xfrm>
          <a:prstGeom prst="rect">
            <a:avLst/>
          </a:prstGeom>
          <a:noFill/>
        </p:spPr>
        <p:txBody>
          <a:bodyPr wrap="none" rtlCol="0">
            <a:spAutoFit/>
          </a:bodyPr>
          <a:lstStyle/>
          <a:p>
            <a:r>
              <a:rPr lang="en-US" sz="2400" dirty="0" smtClean="0"/>
              <a:t>Valid weights: </a:t>
            </a:r>
            <a:endParaRPr lang="en-US" sz="2400" dirty="0"/>
          </a:p>
        </p:txBody>
      </p:sp>
      <mc:AlternateContent xmlns:mc="http://schemas.openxmlformats.org/markup-compatibility/2006" xmlns:a14="http://schemas.microsoft.com/office/drawing/2010/main">
        <mc:Choice Requires="a14">
          <p:sp>
            <p:nvSpPr>
              <p:cNvPr id="7" name="TextBox 6"/>
              <p:cNvSpPr txBox="1"/>
              <p:nvPr/>
            </p:nvSpPr>
            <p:spPr>
              <a:xfrm>
                <a:off x="2977489" y="4137378"/>
                <a:ext cx="523534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𝑤</m:t>
                      </m:r>
                      <m:r>
                        <a:rPr lang="en-US" sz="2400" b="0" i="1" smtClean="0">
                          <a:latin typeface="Cambria Math"/>
                        </a:rPr>
                        <m:t>1=0.5, </m:t>
                      </m:r>
                      <m:r>
                        <a:rPr lang="en-US" sz="2400" b="0" i="1" smtClean="0">
                          <a:latin typeface="Cambria Math"/>
                        </a:rPr>
                        <m:t>𝑤</m:t>
                      </m:r>
                      <m:r>
                        <a:rPr lang="en-US" sz="2400" b="0" i="1" smtClean="0">
                          <a:latin typeface="Cambria Math"/>
                        </a:rPr>
                        <m:t>2=0.5, </m:t>
                      </m:r>
                      <m:r>
                        <a:rPr lang="en-US" sz="2400" b="0" i="1" smtClean="0">
                          <a:latin typeface="Cambria Math"/>
                        </a:rPr>
                        <m:t>𝑤</m:t>
                      </m:r>
                      <m:r>
                        <a:rPr lang="en-US" sz="2400" b="0" i="1" smtClean="0">
                          <a:latin typeface="Cambria Math"/>
                        </a:rPr>
                        <m:t>3=−1.0, </m:t>
                      </m:r>
                      <m:r>
                        <a:rPr lang="en-US" sz="2400" b="0" i="1" smtClean="0">
                          <a:latin typeface="Cambria Math"/>
                        </a:rPr>
                        <m:t>𝑏</m:t>
                      </m:r>
                      <m:r>
                        <a:rPr lang="en-US" sz="2400" b="0" i="1" smtClean="0">
                          <a:latin typeface="Cambria Math"/>
                        </a:rPr>
                        <m:t>=0 </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977489" y="4137378"/>
                <a:ext cx="5235344" cy="461665"/>
              </a:xfrm>
              <a:prstGeom prst="rect">
                <a:avLst/>
              </a:prstGeom>
              <a:blipFill rotWithShape="1">
                <a:blip r:embed="rId2"/>
                <a:stretch>
                  <a:fillRect/>
                </a:stretch>
              </a:blipFill>
            </p:spPr>
            <p:txBody>
              <a:bodyPr/>
              <a:lstStyle/>
              <a:p>
                <a:r>
                  <a:rPr lang="en-US">
                    <a:noFill/>
                  </a:rPr>
                  <a:t> </a:t>
                </a:r>
              </a:p>
            </p:txBody>
          </p:sp>
        </mc:Fallback>
      </mc:AlternateContent>
      <p:sp>
        <p:nvSpPr>
          <p:cNvPr id="8" name="TextBox 7"/>
          <p:cNvSpPr txBox="1"/>
          <p:nvPr/>
        </p:nvSpPr>
        <p:spPr>
          <a:xfrm>
            <a:off x="762000" y="4939061"/>
            <a:ext cx="2831929" cy="461665"/>
          </a:xfrm>
          <a:prstGeom prst="rect">
            <a:avLst/>
          </a:prstGeom>
          <a:noFill/>
        </p:spPr>
        <p:txBody>
          <a:bodyPr wrap="none" rtlCol="0">
            <a:spAutoFit/>
          </a:bodyPr>
          <a:lstStyle/>
          <a:p>
            <a:r>
              <a:rPr lang="en-US" sz="2400" dirty="0" smtClean="0"/>
              <a:t>Perceptron function: </a:t>
            </a:r>
            <a:endParaRPr lang="en-US" sz="2400" dirty="0"/>
          </a:p>
        </p:txBody>
      </p:sp>
      <mc:AlternateContent xmlns:mc="http://schemas.openxmlformats.org/markup-compatibility/2006" xmlns:a14="http://schemas.microsoft.com/office/drawing/2010/main">
        <mc:Choice Requires="a14">
          <p:sp>
            <p:nvSpPr>
              <p:cNvPr id="9" name="Rectangle 8"/>
              <p:cNvSpPr/>
              <p:nvPr/>
            </p:nvSpPr>
            <p:spPr>
              <a:xfrm>
                <a:off x="3581400" y="4876800"/>
                <a:ext cx="4771434" cy="7164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i="1">
                                  <a:latin typeface="Cambria Math"/>
                                </a:rPr>
                              </m:ctrlPr>
                            </m:eqArrPr>
                            <m:e>
                              <m:r>
                                <a:rPr lang="en-US" sz="2400" i="1">
                                  <a:latin typeface="Cambria Math"/>
                                </a:rPr>
                                <m:t>1  </m:t>
                              </m:r>
                              <m:r>
                                <m:rPr>
                                  <m:nor/>
                                </m:rPr>
                                <a:rPr lang="en-US" sz="2400">
                                  <a:latin typeface="Cambria Math"/>
                                </a:rPr>
                                <m:t>if</m:t>
                              </m:r>
                              <m:r>
                                <a:rPr lang="en-US" sz="2400" i="1">
                                  <a:latin typeface="Cambria Math"/>
                                </a:rPr>
                                <m:t>  </m:t>
                              </m:r>
                              <m:r>
                                <a:rPr lang="en-US" sz="2400" b="0" i="1" smtClean="0">
                                  <a:latin typeface="Cambria Math"/>
                                </a:rPr>
                                <m:t>0.5</m:t>
                              </m:r>
                              <m:r>
                                <a:rPr lang="en-US" sz="2400" b="0" i="1" smtClean="0">
                                  <a:latin typeface="Cambria Math"/>
                                </a:rPr>
                                <m:t>𝑥</m:t>
                              </m:r>
                              <m:r>
                                <a:rPr lang="en-US" sz="2400" b="0" i="1" smtClean="0">
                                  <a:latin typeface="Cambria Math"/>
                                </a:rPr>
                                <m:t>1+0.5</m:t>
                              </m:r>
                              <m:r>
                                <a:rPr lang="en-US" sz="2400" b="0" i="1" smtClean="0">
                                  <a:latin typeface="Cambria Math"/>
                                </a:rPr>
                                <m:t>𝑥</m:t>
                              </m:r>
                              <m:r>
                                <a:rPr lang="en-US" sz="2400" b="0" i="1" smtClean="0">
                                  <a:latin typeface="Cambria Math"/>
                                </a:rPr>
                                <m:t>2 −</m:t>
                              </m:r>
                              <m:r>
                                <a:rPr lang="en-US" sz="2400" b="0" i="1" smtClean="0">
                                  <a:latin typeface="Cambria Math"/>
                                </a:rPr>
                                <m:t>𝑥</m:t>
                              </m:r>
                              <m:r>
                                <a:rPr lang="en-US" sz="2400" b="0" i="1" smtClean="0">
                                  <a:latin typeface="Cambria Math"/>
                                </a:rPr>
                                <m:t>3−0&gt;0</m:t>
                              </m:r>
                            </m:e>
                            <m:e>
                              <m:r>
                                <a:rPr lang="en-US" sz="2400" i="1">
                                  <a:latin typeface="Cambria Math"/>
                                </a:rPr>
                                <m:t>0 </m:t>
                              </m:r>
                              <m:r>
                                <a:rPr lang="en-US" sz="2400" b="0" i="1" smtClean="0">
                                  <a:latin typeface="Cambria Math"/>
                                </a:rPr>
                                <m:t> </m:t>
                              </m:r>
                              <m:r>
                                <m:rPr>
                                  <m:nor/>
                                </m:rPr>
                                <a:rPr lang="en-US" sz="2400" b="0" i="0" smtClean="0">
                                  <a:latin typeface="Cambria Math"/>
                                </a:rPr>
                                <m:t>o</m:t>
                              </m:r>
                              <m:r>
                                <m:rPr>
                                  <m:nor/>
                                </m:rPr>
                                <a:rPr lang="en-US" sz="2400">
                                  <a:latin typeface="Cambria Math"/>
                                </a:rPr>
                                <m:t>therwise</m:t>
                              </m:r>
                              <m:r>
                                <m:rPr>
                                  <m:nor/>
                                </m:rPr>
                                <a:rPr lang="en-US" sz="2400">
                                  <a:latin typeface="Cambria Math"/>
                                </a:rPr>
                                <m:t>                                        </m:t>
                              </m:r>
                            </m:e>
                          </m:eqArr>
                        </m:e>
                      </m: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3581400" y="4876800"/>
                <a:ext cx="4771434" cy="716478"/>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3787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that act like humans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49648698"/>
              </p:ext>
            </p:extLst>
          </p:nvPr>
        </p:nvGraphicFramePr>
        <p:xfrm>
          <a:off x="1752600" y="1676400"/>
          <a:ext cx="5715000" cy="3886200"/>
        </p:xfrm>
        <a:graphic>
          <a:graphicData uri="http://schemas.openxmlformats.org/drawingml/2006/table">
            <a:tbl>
              <a:tblPr firstRow="1" bandRow="1">
                <a:tableStyleId>{5940675A-B579-460E-94D1-54222C63F5DA}</a:tableStyleId>
              </a:tblPr>
              <a:tblGrid>
                <a:gridCol w="2857500"/>
                <a:gridCol w="2857500"/>
              </a:tblGrid>
              <a:tr h="1943100">
                <a:tc>
                  <a:txBody>
                    <a:bodyPr/>
                    <a:lstStyle/>
                    <a:p>
                      <a:r>
                        <a:rPr lang="en-US" sz="1800" dirty="0" smtClean="0">
                          <a:solidFill>
                            <a:schemeClr val="bg1">
                              <a:lumMod val="65000"/>
                            </a:schemeClr>
                          </a:solidFill>
                        </a:rPr>
                        <a:t>Thinking</a:t>
                      </a:r>
                      <a:r>
                        <a:rPr lang="en-US" sz="1800" baseline="0" dirty="0" smtClean="0">
                          <a:solidFill>
                            <a:schemeClr val="bg1">
                              <a:lumMod val="65000"/>
                            </a:schemeClr>
                          </a:solidFill>
                        </a:rPr>
                        <a:t> like humans</a:t>
                      </a:r>
                    </a:p>
                    <a:p>
                      <a:pPr marL="0" indent="0">
                        <a:buFont typeface="Arial" pitchFamily="34" charset="0"/>
                        <a:buNone/>
                      </a:pPr>
                      <a:r>
                        <a:rPr lang="en-US" sz="1800" baseline="0" dirty="0" smtClean="0">
                          <a:solidFill>
                            <a:schemeClr val="bg1">
                              <a:lumMod val="65000"/>
                            </a:schemeClr>
                          </a:solidFill>
                        </a:rPr>
                        <a:t>“Cognitive science”</a:t>
                      </a:r>
                    </a:p>
                    <a:p>
                      <a:pPr marL="285750" indent="-285750">
                        <a:buFont typeface="Arial" pitchFamily="34" charset="0"/>
                        <a:buChar char="•"/>
                      </a:pPr>
                      <a:r>
                        <a:rPr lang="en-US" sz="1800" baseline="0" dirty="0" smtClean="0">
                          <a:solidFill>
                            <a:schemeClr val="bg1">
                              <a:lumMod val="65000"/>
                            </a:schemeClr>
                          </a:solidFill>
                        </a:rPr>
                        <a:t>Neuron level</a:t>
                      </a:r>
                    </a:p>
                    <a:p>
                      <a:pPr marL="285750" indent="-285750">
                        <a:buFont typeface="Arial" pitchFamily="34" charset="0"/>
                        <a:buChar char="•"/>
                      </a:pPr>
                      <a:r>
                        <a:rPr lang="en-US" sz="1800" baseline="0" dirty="0" smtClean="0">
                          <a:solidFill>
                            <a:schemeClr val="bg1">
                              <a:lumMod val="65000"/>
                            </a:schemeClr>
                          </a:solidFill>
                        </a:rPr>
                        <a:t>Neuroanatomical level</a:t>
                      </a:r>
                    </a:p>
                    <a:p>
                      <a:pPr marL="285750" indent="-285750">
                        <a:buFont typeface="Arial" pitchFamily="34" charset="0"/>
                        <a:buChar char="•"/>
                      </a:pPr>
                      <a:r>
                        <a:rPr lang="en-US" sz="1800" baseline="0" dirty="0" smtClean="0">
                          <a:solidFill>
                            <a:schemeClr val="bg1">
                              <a:lumMod val="65000"/>
                            </a:schemeClr>
                          </a:solidFill>
                        </a:rPr>
                        <a:t>Mind level</a:t>
                      </a:r>
                    </a:p>
                    <a:p>
                      <a:endParaRPr lang="en-US" dirty="0"/>
                    </a:p>
                  </a:txBody>
                  <a:tcPr/>
                </a:tc>
                <a:tc>
                  <a:txBody>
                    <a:bodyPr/>
                    <a:lstStyle/>
                    <a:p>
                      <a:endParaRPr lang="en-US" dirty="0"/>
                    </a:p>
                  </a:txBody>
                  <a:tcPr/>
                </a:tc>
              </a:tr>
              <a:tr h="1943100">
                <a:tc>
                  <a:txBody>
                    <a:bodyPr/>
                    <a:lstStyle/>
                    <a:p>
                      <a:r>
                        <a:rPr lang="en-US" sz="2000" dirty="0" smtClean="0"/>
                        <a:t>Acting like humans</a:t>
                      </a:r>
                    </a:p>
                    <a:p>
                      <a:pPr marL="342900" indent="-342900">
                        <a:buFont typeface="Arial" pitchFamily="34" charset="0"/>
                        <a:buChar char="•"/>
                      </a:pPr>
                      <a:r>
                        <a:rPr lang="en-US" sz="2000" dirty="0" smtClean="0"/>
                        <a:t>Understand language</a:t>
                      </a:r>
                    </a:p>
                    <a:p>
                      <a:pPr marL="342900" indent="-342900">
                        <a:buFont typeface="Arial" pitchFamily="34" charset="0"/>
                        <a:buChar char="•"/>
                      </a:pPr>
                      <a:r>
                        <a:rPr lang="en-US" sz="2000" dirty="0" smtClean="0"/>
                        <a:t>Game</a:t>
                      </a:r>
                      <a:r>
                        <a:rPr lang="en-US" sz="2000" baseline="0" dirty="0" smtClean="0"/>
                        <a:t> AI, control NPCs</a:t>
                      </a:r>
                      <a:endParaRPr lang="en-US" sz="2000" dirty="0" smtClean="0"/>
                    </a:p>
                    <a:p>
                      <a:pPr marL="342900" indent="-342900">
                        <a:buFont typeface="Arial" pitchFamily="34" charset="0"/>
                        <a:buChar char="•"/>
                      </a:pPr>
                      <a:r>
                        <a:rPr lang="en-US" sz="2000" dirty="0" smtClean="0"/>
                        <a:t>Control the body</a:t>
                      </a:r>
                    </a:p>
                    <a:p>
                      <a:pPr marL="342900" indent="-342900">
                        <a:buFont typeface="Arial" pitchFamily="34" charset="0"/>
                        <a:buChar char="•"/>
                      </a:pPr>
                      <a:r>
                        <a:rPr lang="en-US" sz="2000" dirty="0" smtClean="0"/>
                        <a:t>The Turing Test</a:t>
                      </a:r>
                      <a:endParaRPr lang="en-US" sz="2000" dirty="0"/>
                    </a:p>
                  </a:txBody>
                  <a:tcPr/>
                </a:tc>
                <a:tc>
                  <a:txBody>
                    <a:bodyPr/>
                    <a:lstStyle/>
                    <a:p>
                      <a:endParaRPr lang="en-US" dirty="0"/>
                    </a:p>
                  </a:txBody>
                  <a:tcPr/>
                </a:tc>
              </a:tr>
            </a:tbl>
          </a:graphicData>
        </a:graphic>
      </p:graphicFrame>
      <p:sp>
        <p:nvSpPr>
          <p:cNvPr id="5" name="TextBox 4"/>
          <p:cNvSpPr txBox="1"/>
          <p:nvPr/>
        </p:nvSpPr>
        <p:spPr>
          <a:xfrm>
            <a:off x="2514600" y="1126923"/>
            <a:ext cx="4486998" cy="523220"/>
          </a:xfrm>
          <a:prstGeom prst="rect">
            <a:avLst/>
          </a:prstGeom>
          <a:noFill/>
        </p:spPr>
        <p:txBody>
          <a:bodyPr wrap="none" rtlCol="0">
            <a:spAutoFit/>
          </a:bodyPr>
          <a:lstStyle/>
          <a:p>
            <a:r>
              <a:rPr lang="en-US" sz="2800" dirty="0" smtClean="0"/>
              <a:t>Human                       </a:t>
            </a:r>
            <a:r>
              <a:rPr lang="en-US" sz="2800" dirty="0" smtClean="0">
                <a:solidFill>
                  <a:schemeClr val="bg1">
                    <a:lumMod val="65000"/>
                  </a:schemeClr>
                </a:solidFill>
              </a:rPr>
              <a:t>Rational</a:t>
            </a:r>
            <a:endParaRPr lang="en-US" sz="2800" dirty="0">
              <a:solidFill>
                <a:schemeClr val="bg1">
                  <a:lumMod val="65000"/>
                </a:schemeClr>
              </a:solidFill>
            </a:endParaRPr>
          </a:p>
        </p:txBody>
      </p:sp>
      <p:sp>
        <p:nvSpPr>
          <p:cNvPr id="6" name="TextBox 5"/>
          <p:cNvSpPr txBox="1"/>
          <p:nvPr/>
        </p:nvSpPr>
        <p:spPr>
          <a:xfrm>
            <a:off x="304800" y="2218267"/>
            <a:ext cx="1422184" cy="2677656"/>
          </a:xfrm>
          <a:prstGeom prst="rect">
            <a:avLst/>
          </a:prstGeom>
          <a:noFill/>
        </p:spPr>
        <p:txBody>
          <a:bodyPr wrap="none" rtlCol="0">
            <a:spAutoFit/>
          </a:bodyPr>
          <a:lstStyle/>
          <a:p>
            <a:r>
              <a:rPr lang="en-US" sz="2800" dirty="0" smtClean="0">
                <a:solidFill>
                  <a:schemeClr val="bg1">
                    <a:lumMod val="65000"/>
                  </a:schemeClr>
                </a:solidFill>
              </a:rPr>
              <a:t>Thinking</a:t>
            </a:r>
          </a:p>
          <a:p>
            <a:endParaRPr lang="en-US" sz="2800" dirty="0"/>
          </a:p>
          <a:p>
            <a:endParaRPr lang="en-US" sz="2800" dirty="0" smtClean="0"/>
          </a:p>
          <a:p>
            <a:endParaRPr lang="en-US" sz="2800" dirty="0"/>
          </a:p>
          <a:p>
            <a:endParaRPr lang="en-US" sz="2800" dirty="0" smtClean="0"/>
          </a:p>
          <a:p>
            <a:r>
              <a:rPr lang="en-US" sz="2800" dirty="0" smtClean="0"/>
              <a:t>    Acting</a:t>
            </a:r>
            <a:endParaRPr lang="en-US" sz="2800" dirty="0"/>
          </a:p>
        </p:txBody>
      </p:sp>
    </p:spTree>
    <p:extLst>
      <p:ext uri="{BB962C8B-B14F-4D97-AF65-F5344CB8AC3E}">
        <p14:creationId xmlns:p14="http://schemas.microsoft.com/office/powerpoint/2010/main" val="27267639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Varieties of Artificial Neural Networks</a:t>
            </a:r>
            <a:endParaRPr lang="en-US" dirty="0"/>
          </a:p>
        </p:txBody>
      </p:sp>
      <p:sp>
        <p:nvSpPr>
          <p:cNvPr id="3" name="Content Placeholder 2"/>
          <p:cNvSpPr>
            <a:spLocks noGrp="1"/>
          </p:cNvSpPr>
          <p:nvPr>
            <p:ph idx="1"/>
          </p:nvPr>
        </p:nvSpPr>
        <p:spPr/>
        <p:txBody>
          <a:bodyPr/>
          <a:lstStyle/>
          <a:p>
            <a:r>
              <a:rPr lang="en-US" dirty="0" smtClean="0"/>
              <a:t>Neurons that are not Perceptrons.</a:t>
            </a:r>
          </a:p>
          <a:p>
            <a:r>
              <a:rPr lang="en-US" dirty="0" smtClean="0"/>
              <a:t>Multiple neurons, often organized in layers.</a:t>
            </a:r>
            <a:endParaRPr lang="en-US" dirty="0"/>
          </a:p>
        </p:txBody>
      </p:sp>
    </p:spTree>
    <p:extLst>
      <p:ext uri="{BB962C8B-B14F-4D97-AF65-F5344CB8AC3E}">
        <p14:creationId xmlns:p14="http://schemas.microsoft.com/office/powerpoint/2010/main" val="1036902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Feed-forward network</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57400"/>
            <a:ext cx="4133850" cy="32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3711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Recurrent Neural Networks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981200"/>
            <a:ext cx="4248150" cy="383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010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Hopfield Network</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81200"/>
            <a:ext cx="44958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503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 Learning the Past Tense                   of English Verbs</a:t>
            </a:r>
            <a:endParaRPr lang="en-US" dirty="0"/>
          </a:p>
        </p:txBody>
      </p:sp>
      <p:sp>
        <p:nvSpPr>
          <p:cNvPr id="3" name="Content Placeholder 2"/>
          <p:cNvSpPr>
            <a:spLocks noGrp="1"/>
          </p:cNvSpPr>
          <p:nvPr>
            <p:ph idx="1"/>
          </p:nvPr>
        </p:nvSpPr>
        <p:spPr>
          <a:xfrm>
            <a:off x="457200" y="1600201"/>
            <a:ext cx="7543800" cy="914400"/>
          </a:xfrm>
        </p:spPr>
        <p:txBody>
          <a:bodyPr/>
          <a:lstStyle/>
          <a:p>
            <a:r>
              <a:rPr lang="en-US" dirty="0" err="1" smtClean="0"/>
              <a:t>Rumelhart</a:t>
            </a:r>
            <a:r>
              <a:rPr lang="en-US" dirty="0" smtClean="0"/>
              <a:t> and McClelland, 1980s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35200"/>
            <a:ext cx="688994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6499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 Learning the Past Tense                   of English Verbs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1552575"/>
            <a:ext cx="69723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3569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 Learning the Past Tense                   of English Verbs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159"/>
            <a:ext cx="6705843" cy="563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3349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Networks</a:t>
            </a:r>
            <a:endParaRPr lang="en-US" dirty="0"/>
          </a:p>
        </p:txBody>
      </p:sp>
      <p:sp>
        <p:nvSpPr>
          <p:cNvPr id="3" name="Content Placeholder 2"/>
          <p:cNvSpPr>
            <a:spLocks noGrp="1"/>
          </p:cNvSpPr>
          <p:nvPr>
            <p:ph idx="1"/>
          </p:nvPr>
        </p:nvSpPr>
        <p:spPr>
          <a:xfrm>
            <a:off x="457200" y="1600200"/>
            <a:ext cx="8458200" cy="4525963"/>
          </a:xfrm>
        </p:spPr>
        <p:txBody>
          <a:bodyPr>
            <a:normAutofit lnSpcReduction="10000"/>
          </a:bodyPr>
          <a:lstStyle/>
          <a:p>
            <a:r>
              <a:rPr lang="en-US" dirty="0" smtClean="0"/>
              <a:t>Alluring because of their biological inspiration</a:t>
            </a:r>
          </a:p>
          <a:p>
            <a:pPr lvl="1"/>
            <a:r>
              <a:rPr lang="en-US" dirty="0" smtClean="0"/>
              <a:t>degrade gracefully</a:t>
            </a:r>
          </a:p>
          <a:p>
            <a:pPr lvl="1"/>
            <a:r>
              <a:rPr lang="en-US" dirty="0" smtClean="0"/>
              <a:t>handle noisy inputs well</a:t>
            </a:r>
          </a:p>
          <a:p>
            <a:pPr lvl="1"/>
            <a:r>
              <a:rPr lang="en-US" dirty="0" smtClean="0"/>
              <a:t>good for classification</a:t>
            </a:r>
          </a:p>
          <a:p>
            <a:pPr lvl="1"/>
            <a:r>
              <a:rPr lang="en-US" dirty="0" smtClean="0"/>
              <a:t>model human learning (to some extent)</a:t>
            </a:r>
          </a:p>
          <a:p>
            <a:pPr lvl="1"/>
            <a:r>
              <a:rPr lang="en-US" dirty="0" smtClean="0"/>
              <a:t>don’t need to be programmed</a:t>
            </a:r>
          </a:p>
          <a:p>
            <a:r>
              <a:rPr lang="en-US" dirty="0" smtClean="0"/>
              <a:t>Limited </a:t>
            </a:r>
          </a:p>
          <a:p>
            <a:pPr lvl="1"/>
            <a:r>
              <a:rPr lang="en-US" dirty="0" smtClean="0"/>
              <a:t>hard to understand, impossible to debug</a:t>
            </a:r>
          </a:p>
          <a:p>
            <a:pPr lvl="1"/>
            <a:r>
              <a:rPr lang="en-US" dirty="0" smtClean="0"/>
              <a:t>not appropriate for symbolic information processing</a:t>
            </a:r>
            <a:endParaRPr lang="en-US" dirty="0"/>
          </a:p>
        </p:txBody>
      </p:sp>
    </p:spTree>
    <p:extLst>
      <p:ext uri="{BB962C8B-B14F-4D97-AF65-F5344CB8AC3E}">
        <p14:creationId xmlns:p14="http://schemas.microsoft.com/office/powerpoint/2010/main" val="8017669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a:t>
            </a:r>
            <a:endParaRPr lang="en-US" dirty="0"/>
          </a:p>
        </p:txBody>
      </p:sp>
      <p:sp>
        <p:nvSpPr>
          <p:cNvPr id="3" name="Content Placeholder 2"/>
          <p:cNvSpPr>
            <a:spLocks noGrp="1"/>
          </p:cNvSpPr>
          <p:nvPr>
            <p:ph idx="1"/>
          </p:nvPr>
        </p:nvSpPr>
        <p:spPr/>
        <p:txBody>
          <a:bodyPr/>
          <a:lstStyle/>
          <a:p>
            <a:r>
              <a:rPr lang="en-US" dirty="0" smtClean="0"/>
              <a:t>Hot and trendy</a:t>
            </a:r>
          </a:p>
          <a:p>
            <a:r>
              <a:rPr lang="en-US" dirty="0" smtClean="0"/>
              <a:t>Wikipedia: “model high-level abstractions in data by using multiple processing layers”</a:t>
            </a:r>
          </a:p>
          <a:p>
            <a:r>
              <a:rPr lang="en-US" dirty="0" smtClean="0"/>
              <a:t>Rebranding of neural networks?</a:t>
            </a:r>
          </a:p>
          <a:p>
            <a:r>
              <a:rPr lang="en-US" dirty="0" smtClean="0"/>
              <a:t>Term introduced by Prof. Rina Dechter at UCI</a:t>
            </a:r>
          </a:p>
          <a:p>
            <a:r>
              <a:rPr lang="en-US" dirty="0" smtClean="0"/>
              <a:t>Used for important </a:t>
            </a:r>
            <a:r>
              <a:rPr lang="en-US" dirty="0"/>
              <a:t>persuasive applications: </a:t>
            </a:r>
            <a:r>
              <a:rPr lang="en-US" sz="2800" dirty="0">
                <a:hlinkClick r:id="rId2"/>
              </a:rPr>
              <a:t>https://</a:t>
            </a:r>
            <a:r>
              <a:rPr lang="en-US" sz="2800" dirty="0" smtClean="0">
                <a:hlinkClick r:id="rId2"/>
              </a:rPr>
              <a:t>www.youtube.com/watch?v=TK4qLwTye_s</a:t>
            </a:r>
            <a:r>
              <a:rPr lang="en-US" sz="2800" dirty="0" smtClean="0"/>
              <a:t> </a:t>
            </a:r>
            <a:endParaRPr lang="en-US" dirty="0"/>
          </a:p>
        </p:txBody>
      </p:sp>
    </p:spTree>
    <p:extLst>
      <p:ext uri="{BB962C8B-B14F-4D97-AF65-F5344CB8AC3E}">
        <p14:creationId xmlns:p14="http://schemas.microsoft.com/office/powerpoint/2010/main" val="13837470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898809"/>
            <a:ext cx="8382000" cy="2215991"/>
          </a:xfrm>
          <a:prstGeom prst="rect">
            <a:avLst/>
          </a:prstGeom>
          <a:noFill/>
        </p:spPr>
        <p:txBody>
          <a:bodyPr wrap="square" lIns="91440" tIns="45720" rIns="91440" bIns="45720">
            <a:spAutoFit/>
          </a:bodyPr>
          <a:lstStyle/>
          <a:p>
            <a:pPr algn="ctr"/>
            <a:r>
              <a:rPr lang="en-US" sz="138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All clear?</a:t>
            </a:r>
            <a:endParaRPr lang="en-US" sz="138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70420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that think rationally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32605083"/>
              </p:ext>
            </p:extLst>
          </p:nvPr>
        </p:nvGraphicFramePr>
        <p:xfrm>
          <a:off x="1752600" y="1676400"/>
          <a:ext cx="5715000" cy="3886200"/>
        </p:xfrm>
        <a:graphic>
          <a:graphicData uri="http://schemas.openxmlformats.org/drawingml/2006/table">
            <a:tbl>
              <a:tblPr firstRow="1" bandRow="1">
                <a:tableStyleId>{5940675A-B579-460E-94D1-54222C63F5DA}</a:tableStyleId>
              </a:tblPr>
              <a:tblGrid>
                <a:gridCol w="2857500"/>
                <a:gridCol w="2857500"/>
              </a:tblGrid>
              <a:tr h="1943100">
                <a:tc>
                  <a:txBody>
                    <a:bodyPr/>
                    <a:lstStyle/>
                    <a:p>
                      <a:r>
                        <a:rPr lang="en-US" sz="1800" dirty="0" smtClean="0">
                          <a:solidFill>
                            <a:schemeClr val="bg1">
                              <a:lumMod val="65000"/>
                            </a:schemeClr>
                          </a:solidFill>
                        </a:rPr>
                        <a:t>Thinking</a:t>
                      </a:r>
                      <a:r>
                        <a:rPr lang="en-US" sz="1800" baseline="0" dirty="0" smtClean="0">
                          <a:solidFill>
                            <a:schemeClr val="bg1">
                              <a:lumMod val="65000"/>
                            </a:schemeClr>
                          </a:solidFill>
                        </a:rPr>
                        <a:t> like humans</a:t>
                      </a:r>
                    </a:p>
                    <a:p>
                      <a:pPr marL="0" indent="0">
                        <a:buFont typeface="Arial" pitchFamily="34" charset="0"/>
                        <a:buNone/>
                      </a:pPr>
                      <a:r>
                        <a:rPr lang="en-US" sz="1800" baseline="0" dirty="0" smtClean="0">
                          <a:solidFill>
                            <a:schemeClr val="bg1">
                              <a:lumMod val="65000"/>
                            </a:schemeClr>
                          </a:solidFill>
                        </a:rPr>
                        <a:t>“Cognitive science”</a:t>
                      </a:r>
                    </a:p>
                    <a:p>
                      <a:pPr marL="285750" indent="-285750">
                        <a:buFont typeface="Arial" pitchFamily="34" charset="0"/>
                        <a:buChar char="•"/>
                      </a:pPr>
                      <a:r>
                        <a:rPr lang="en-US" sz="1800" baseline="0" dirty="0" smtClean="0">
                          <a:solidFill>
                            <a:schemeClr val="bg1">
                              <a:lumMod val="65000"/>
                            </a:schemeClr>
                          </a:solidFill>
                        </a:rPr>
                        <a:t>Neuron level</a:t>
                      </a:r>
                    </a:p>
                    <a:p>
                      <a:pPr marL="285750" indent="-285750">
                        <a:buFont typeface="Arial" pitchFamily="34" charset="0"/>
                        <a:buChar char="•"/>
                      </a:pPr>
                      <a:r>
                        <a:rPr lang="en-US" sz="1800" baseline="0" dirty="0" smtClean="0">
                          <a:solidFill>
                            <a:schemeClr val="bg1">
                              <a:lumMod val="65000"/>
                            </a:schemeClr>
                          </a:solidFill>
                        </a:rPr>
                        <a:t>Neuroanatomical level</a:t>
                      </a:r>
                    </a:p>
                    <a:p>
                      <a:pPr marL="285750" indent="-285750">
                        <a:buFont typeface="Arial" pitchFamily="34" charset="0"/>
                        <a:buChar char="•"/>
                      </a:pPr>
                      <a:r>
                        <a:rPr lang="en-US" sz="1800" baseline="0" dirty="0" smtClean="0">
                          <a:solidFill>
                            <a:schemeClr val="bg1">
                              <a:lumMod val="65000"/>
                            </a:schemeClr>
                          </a:solidFill>
                        </a:rPr>
                        <a:t>Mind level</a:t>
                      </a:r>
                    </a:p>
                    <a:p>
                      <a:endParaRPr lang="en-US" dirty="0"/>
                    </a:p>
                  </a:txBody>
                  <a:tcPr/>
                </a:tc>
                <a:tc>
                  <a:txBody>
                    <a:bodyPr/>
                    <a:lstStyle/>
                    <a:p>
                      <a:r>
                        <a:rPr lang="en-US" sz="2000" dirty="0" smtClean="0"/>
                        <a:t>Thinking rationally</a:t>
                      </a:r>
                    </a:p>
                    <a:p>
                      <a:pPr marL="342900" indent="-342900">
                        <a:buFont typeface="Arial" pitchFamily="34" charset="0"/>
                        <a:buChar char="•"/>
                      </a:pPr>
                      <a:r>
                        <a:rPr lang="en-US" sz="2000" dirty="0" smtClean="0"/>
                        <a:t>Aristotle,</a:t>
                      </a:r>
                      <a:r>
                        <a:rPr lang="en-US" sz="2000" baseline="0" dirty="0" smtClean="0"/>
                        <a:t> syllogisms</a:t>
                      </a:r>
                    </a:p>
                    <a:p>
                      <a:pPr marL="342900" indent="-342900">
                        <a:buFont typeface="Arial" pitchFamily="34" charset="0"/>
                        <a:buChar char="•"/>
                      </a:pPr>
                      <a:r>
                        <a:rPr lang="en-US" sz="2000" baseline="0" dirty="0" smtClean="0"/>
                        <a:t>Logic</a:t>
                      </a:r>
                    </a:p>
                    <a:p>
                      <a:pPr marL="342900" indent="-342900">
                        <a:buFont typeface="Arial" pitchFamily="34" charset="0"/>
                        <a:buChar char="•"/>
                      </a:pPr>
                      <a:r>
                        <a:rPr lang="en-US" sz="2000" baseline="0" dirty="0" smtClean="0"/>
                        <a:t>“Laws of thought”</a:t>
                      </a:r>
                      <a:endParaRPr lang="en-US" sz="2000" dirty="0"/>
                    </a:p>
                  </a:txBody>
                  <a:tcPr/>
                </a:tc>
              </a:tr>
              <a:tr h="1943100">
                <a:tc>
                  <a:txBody>
                    <a:bodyPr/>
                    <a:lstStyle/>
                    <a:p>
                      <a:r>
                        <a:rPr lang="en-US" sz="1800" dirty="0" smtClean="0">
                          <a:solidFill>
                            <a:schemeClr val="bg1">
                              <a:lumMod val="65000"/>
                            </a:schemeClr>
                          </a:solidFill>
                        </a:rPr>
                        <a:t>Acting like humans</a:t>
                      </a:r>
                    </a:p>
                    <a:p>
                      <a:pPr marL="342900" indent="-342900">
                        <a:buFont typeface="Arial" pitchFamily="34" charset="0"/>
                        <a:buChar char="•"/>
                      </a:pPr>
                      <a:r>
                        <a:rPr lang="en-US" sz="1800" dirty="0" smtClean="0">
                          <a:solidFill>
                            <a:schemeClr val="bg1">
                              <a:lumMod val="65000"/>
                            </a:schemeClr>
                          </a:solidFill>
                        </a:rPr>
                        <a:t>Understand language</a:t>
                      </a:r>
                    </a:p>
                    <a:p>
                      <a:pPr marL="342900" indent="-342900">
                        <a:buFont typeface="Arial" pitchFamily="34" charset="0"/>
                        <a:buChar char="•"/>
                      </a:pPr>
                      <a:r>
                        <a:rPr lang="en-US" sz="1800" dirty="0" smtClean="0">
                          <a:solidFill>
                            <a:schemeClr val="bg1">
                              <a:lumMod val="65000"/>
                            </a:schemeClr>
                          </a:solidFill>
                        </a:rPr>
                        <a:t>Game AI, control NPCs</a:t>
                      </a:r>
                    </a:p>
                    <a:p>
                      <a:pPr marL="342900" indent="-342900">
                        <a:buFont typeface="Arial" pitchFamily="34" charset="0"/>
                        <a:buChar char="•"/>
                      </a:pPr>
                      <a:r>
                        <a:rPr lang="en-US" sz="1800" dirty="0" smtClean="0">
                          <a:solidFill>
                            <a:schemeClr val="bg1">
                              <a:lumMod val="65000"/>
                            </a:schemeClr>
                          </a:solidFill>
                        </a:rPr>
                        <a:t>Control the body</a:t>
                      </a:r>
                    </a:p>
                    <a:p>
                      <a:pPr marL="342900" indent="-342900">
                        <a:buFont typeface="Arial" pitchFamily="34" charset="0"/>
                        <a:buChar char="•"/>
                      </a:pPr>
                      <a:r>
                        <a:rPr lang="en-US" sz="1800" dirty="0" smtClean="0">
                          <a:solidFill>
                            <a:schemeClr val="bg1">
                              <a:lumMod val="65000"/>
                            </a:schemeClr>
                          </a:solidFill>
                        </a:rPr>
                        <a:t>The Turing Test</a:t>
                      </a:r>
                    </a:p>
                    <a:p>
                      <a:endParaRPr lang="en-US" dirty="0"/>
                    </a:p>
                  </a:txBody>
                  <a:tcPr/>
                </a:tc>
                <a:tc>
                  <a:txBody>
                    <a:bodyPr/>
                    <a:lstStyle/>
                    <a:p>
                      <a:endParaRPr lang="en-US" dirty="0"/>
                    </a:p>
                  </a:txBody>
                  <a:tcPr/>
                </a:tc>
              </a:tr>
            </a:tbl>
          </a:graphicData>
        </a:graphic>
      </p:graphicFrame>
      <p:sp>
        <p:nvSpPr>
          <p:cNvPr id="5" name="TextBox 4"/>
          <p:cNvSpPr txBox="1"/>
          <p:nvPr/>
        </p:nvSpPr>
        <p:spPr>
          <a:xfrm>
            <a:off x="2514600" y="1126923"/>
            <a:ext cx="4486998" cy="523220"/>
          </a:xfrm>
          <a:prstGeom prst="rect">
            <a:avLst/>
          </a:prstGeom>
          <a:noFill/>
        </p:spPr>
        <p:txBody>
          <a:bodyPr wrap="none" rtlCol="0">
            <a:spAutoFit/>
          </a:bodyPr>
          <a:lstStyle/>
          <a:p>
            <a:r>
              <a:rPr lang="en-US" sz="2800" dirty="0" smtClean="0">
                <a:solidFill>
                  <a:schemeClr val="bg1">
                    <a:lumMod val="65000"/>
                  </a:schemeClr>
                </a:solidFill>
              </a:rPr>
              <a:t>Human</a:t>
            </a:r>
            <a:r>
              <a:rPr lang="en-US" sz="2800" dirty="0" smtClean="0"/>
              <a:t>                       Rational</a:t>
            </a:r>
            <a:endParaRPr lang="en-US" sz="2800" dirty="0"/>
          </a:p>
        </p:txBody>
      </p:sp>
      <p:sp>
        <p:nvSpPr>
          <p:cNvPr id="6" name="TextBox 5"/>
          <p:cNvSpPr txBox="1"/>
          <p:nvPr/>
        </p:nvSpPr>
        <p:spPr>
          <a:xfrm>
            <a:off x="304800" y="2218267"/>
            <a:ext cx="1422184" cy="2677656"/>
          </a:xfrm>
          <a:prstGeom prst="rect">
            <a:avLst/>
          </a:prstGeom>
          <a:noFill/>
        </p:spPr>
        <p:txBody>
          <a:bodyPr wrap="none" rtlCol="0">
            <a:spAutoFit/>
          </a:bodyPr>
          <a:lstStyle/>
          <a:p>
            <a:r>
              <a:rPr lang="en-US" sz="2800" dirty="0" smtClean="0"/>
              <a:t>Thinking</a:t>
            </a:r>
          </a:p>
          <a:p>
            <a:endParaRPr lang="en-US" sz="2800" dirty="0"/>
          </a:p>
          <a:p>
            <a:endParaRPr lang="en-US" sz="2800" dirty="0" smtClean="0"/>
          </a:p>
          <a:p>
            <a:endParaRPr lang="en-US" sz="2800" dirty="0"/>
          </a:p>
          <a:p>
            <a:endParaRPr lang="en-US" sz="2800" dirty="0" smtClean="0"/>
          </a:p>
          <a:p>
            <a:r>
              <a:rPr lang="en-US" sz="2800" dirty="0" smtClean="0"/>
              <a:t>    </a:t>
            </a:r>
            <a:r>
              <a:rPr lang="en-US" sz="2800" dirty="0" smtClean="0">
                <a:solidFill>
                  <a:schemeClr val="bg1">
                    <a:lumMod val="65000"/>
                  </a:schemeClr>
                </a:solidFill>
              </a:rPr>
              <a:t>Acting</a:t>
            </a:r>
            <a:endParaRPr lang="en-US" sz="2800" dirty="0">
              <a:solidFill>
                <a:schemeClr val="bg1">
                  <a:lumMod val="65000"/>
                </a:schemeClr>
              </a:solidFill>
            </a:endParaRPr>
          </a:p>
        </p:txBody>
      </p:sp>
    </p:spTree>
    <p:extLst>
      <p:ext uri="{BB962C8B-B14F-4D97-AF65-F5344CB8AC3E}">
        <p14:creationId xmlns:p14="http://schemas.microsoft.com/office/powerpoint/2010/main" val="3005932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that act rationally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76859932"/>
              </p:ext>
            </p:extLst>
          </p:nvPr>
        </p:nvGraphicFramePr>
        <p:xfrm>
          <a:off x="1752600" y="1676400"/>
          <a:ext cx="5715000" cy="3886200"/>
        </p:xfrm>
        <a:graphic>
          <a:graphicData uri="http://schemas.openxmlformats.org/drawingml/2006/table">
            <a:tbl>
              <a:tblPr firstRow="1" bandRow="1">
                <a:tableStyleId>{5940675A-B579-460E-94D1-54222C63F5DA}</a:tableStyleId>
              </a:tblPr>
              <a:tblGrid>
                <a:gridCol w="2857500"/>
                <a:gridCol w="2857500"/>
              </a:tblGrid>
              <a:tr h="1943100">
                <a:tc>
                  <a:txBody>
                    <a:bodyPr/>
                    <a:lstStyle/>
                    <a:p>
                      <a:r>
                        <a:rPr lang="en-US" sz="1800" dirty="0" smtClean="0">
                          <a:solidFill>
                            <a:schemeClr val="bg1">
                              <a:lumMod val="65000"/>
                            </a:schemeClr>
                          </a:solidFill>
                        </a:rPr>
                        <a:t>Thinking</a:t>
                      </a:r>
                      <a:r>
                        <a:rPr lang="en-US" sz="1800" baseline="0" dirty="0" smtClean="0">
                          <a:solidFill>
                            <a:schemeClr val="bg1">
                              <a:lumMod val="65000"/>
                            </a:schemeClr>
                          </a:solidFill>
                        </a:rPr>
                        <a:t> like humans</a:t>
                      </a:r>
                    </a:p>
                    <a:p>
                      <a:pPr marL="0" indent="0">
                        <a:buFont typeface="Arial" pitchFamily="34" charset="0"/>
                        <a:buNone/>
                      </a:pPr>
                      <a:r>
                        <a:rPr lang="en-US" sz="1800" baseline="0" dirty="0" smtClean="0">
                          <a:solidFill>
                            <a:schemeClr val="bg1">
                              <a:lumMod val="65000"/>
                            </a:schemeClr>
                          </a:solidFill>
                        </a:rPr>
                        <a:t>“Cognitive science”</a:t>
                      </a:r>
                    </a:p>
                    <a:p>
                      <a:pPr marL="285750" indent="-285750">
                        <a:buFont typeface="Arial" pitchFamily="34" charset="0"/>
                        <a:buChar char="•"/>
                      </a:pPr>
                      <a:r>
                        <a:rPr lang="en-US" sz="1800" baseline="0" dirty="0" smtClean="0">
                          <a:solidFill>
                            <a:schemeClr val="bg1">
                              <a:lumMod val="65000"/>
                            </a:schemeClr>
                          </a:solidFill>
                        </a:rPr>
                        <a:t>Neuron level</a:t>
                      </a:r>
                    </a:p>
                    <a:p>
                      <a:pPr marL="285750" indent="-285750">
                        <a:buFont typeface="Arial" pitchFamily="34" charset="0"/>
                        <a:buChar char="•"/>
                      </a:pPr>
                      <a:r>
                        <a:rPr lang="en-US" sz="1800" baseline="0" dirty="0" smtClean="0">
                          <a:solidFill>
                            <a:schemeClr val="bg1">
                              <a:lumMod val="65000"/>
                            </a:schemeClr>
                          </a:solidFill>
                        </a:rPr>
                        <a:t>Neuroanatomical level</a:t>
                      </a:r>
                    </a:p>
                    <a:p>
                      <a:pPr marL="285750" indent="-285750">
                        <a:buFont typeface="Arial" pitchFamily="34" charset="0"/>
                        <a:buChar char="•"/>
                      </a:pPr>
                      <a:r>
                        <a:rPr lang="en-US" sz="1800" baseline="0" dirty="0" smtClean="0">
                          <a:solidFill>
                            <a:schemeClr val="bg1">
                              <a:lumMod val="65000"/>
                            </a:schemeClr>
                          </a:solidFill>
                        </a:rPr>
                        <a:t>Mind level</a:t>
                      </a:r>
                    </a:p>
                    <a:p>
                      <a:endParaRPr lang="en-US" dirty="0"/>
                    </a:p>
                  </a:txBody>
                  <a:tcPr/>
                </a:tc>
                <a:tc>
                  <a:txBody>
                    <a:bodyPr/>
                    <a:lstStyle/>
                    <a:p>
                      <a:r>
                        <a:rPr lang="en-US" sz="1800" dirty="0" smtClean="0">
                          <a:solidFill>
                            <a:schemeClr val="bg1">
                              <a:lumMod val="65000"/>
                            </a:schemeClr>
                          </a:solidFill>
                        </a:rPr>
                        <a:t>Thinking rationally</a:t>
                      </a:r>
                    </a:p>
                    <a:p>
                      <a:pPr marL="342900" indent="-342900">
                        <a:buFont typeface="Arial" pitchFamily="34" charset="0"/>
                        <a:buChar char="•"/>
                      </a:pPr>
                      <a:r>
                        <a:rPr lang="en-US" sz="1800" dirty="0" smtClean="0">
                          <a:solidFill>
                            <a:schemeClr val="bg1">
                              <a:lumMod val="65000"/>
                            </a:schemeClr>
                          </a:solidFill>
                        </a:rPr>
                        <a:t>Aristotle,</a:t>
                      </a:r>
                      <a:r>
                        <a:rPr lang="en-US" sz="1800" baseline="0" dirty="0" smtClean="0">
                          <a:solidFill>
                            <a:schemeClr val="bg1">
                              <a:lumMod val="65000"/>
                            </a:schemeClr>
                          </a:solidFill>
                        </a:rPr>
                        <a:t> syllogisms</a:t>
                      </a:r>
                    </a:p>
                    <a:p>
                      <a:pPr marL="342900" indent="-342900">
                        <a:buFont typeface="Arial" pitchFamily="34" charset="0"/>
                        <a:buChar char="•"/>
                      </a:pPr>
                      <a:r>
                        <a:rPr lang="en-US" sz="1800" baseline="0" dirty="0" smtClean="0">
                          <a:solidFill>
                            <a:schemeClr val="bg1">
                              <a:lumMod val="65000"/>
                            </a:schemeClr>
                          </a:solidFill>
                        </a:rPr>
                        <a:t>Logic</a:t>
                      </a:r>
                    </a:p>
                    <a:p>
                      <a:pPr marL="342900" indent="-342900">
                        <a:buFont typeface="Arial" pitchFamily="34" charset="0"/>
                        <a:buChar char="•"/>
                      </a:pPr>
                      <a:r>
                        <a:rPr lang="en-US" sz="1800" baseline="0" dirty="0" smtClean="0">
                          <a:solidFill>
                            <a:schemeClr val="bg1">
                              <a:lumMod val="65000"/>
                            </a:schemeClr>
                          </a:solidFill>
                        </a:rPr>
                        <a:t>“Laws of thought”</a:t>
                      </a:r>
                      <a:endParaRPr lang="en-US" sz="1800" dirty="0" smtClean="0">
                        <a:solidFill>
                          <a:schemeClr val="bg1">
                            <a:lumMod val="65000"/>
                          </a:schemeClr>
                        </a:solidFill>
                      </a:endParaRPr>
                    </a:p>
                    <a:p>
                      <a:endParaRPr lang="en-US" dirty="0"/>
                    </a:p>
                  </a:txBody>
                  <a:tcPr/>
                </a:tc>
              </a:tr>
              <a:tr h="1943100">
                <a:tc>
                  <a:txBody>
                    <a:bodyPr/>
                    <a:lstStyle/>
                    <a:p>
                      <a:r>
                        <a:rPr lang="en-US" sz="1800" dirty="0" smtClean="0">
                          <a:solidFill>
                            <a:schemeClr val="bg1">
                              <a:lumMod val="65000"/>
                            </a:schemeClr>
                          </a:solidFill>
                        </a:rPr>
                        <a:t>Acting like humans</a:t>
                      </a:r>
                    </a:p>
                    <a:p>
                      <a:pPr marL="342900" indent="-342900">
                        <a:buFont typeface="Arial" pitchFamily="34" charset="0"/>
                        <a:buChar char="•"/>
                      </a:pPr>
                      <a:r>
                        <a:rPr lang="en-US" sz="1800" dirty="0" smtClean="0">
                          <a:solidFill>
                            <a:schemeClr val="bg1">
                              <a:lumMod val="65000"/>
                            </a:schemeClr>
                          </a:solidFill>
                        </a:rPr>
                        <a:t>Understand language</a:t>
                      </a:r>
                    </a:p>
                    <a:p>
                      <a:pPr marL="342900" indent="-342900">
                        <a:buFont typeface="Arial" pitchFamily="34" charset="0"/>
                        <a:buChar char="•"/>
                      </a:pPr>
                      <a:r>
                        <a:rPr lang="en-US" sz="1800" dirty="0" smtClean="0">
                          <a:solidFill>
                            <a:schemeClr val="bg1">
                              <a:lumMod val="65000"/>
                            </a:schemeClr>
                          </a:solidFill>
                        </a:rPr>
                        <a:t>Game AI, control NPCs</a:t>
                      </a:r>
                    </a:p>
                    <a:p>
                      <a:pPr marL="342900" indent="-342900">
                        <a:buFont typeface="Arial" pitchFamily="34" charset="0"/>
                        <a:buChar char="•"/>
                      </a:pPr>
                      <a:r>
                        <a:rPr lang="en-US" sz="1800" dirty="0" smtClean="0">
                          <a:solidFill>
                            <a:schemeClr val="bg1">
                              <a:lumMod val="65000"/>
                            </a:schemeClr>
                          </a:solidFill>
                        </a:rPr>
                        <a:t>Control the body</a:t>
                      </a:r>
                    </a:p>
                    <a:p>
                      <a:pPr marL="342900" indent="-342900">
                        <a:buFont typeface="Arial" pitchFamily="34" charset="0"/>
                        <a:buChar char="•"/>
                      </a:pPr>
                      <a:r>
                        <a:rPr lang="en-US" sz="1800" dirty="0" smtClean="0">
                          <a:solidFill>
                            <a:schemeClr val="bg1">
                              <a:lumMod val="65000"/>
                            </a:schemeClr>
                          </a:solidFill>
                        </a:rPr>
                        <a:t>The Turing Test</a:t>
                      </a:r>
                    </a:p>
                    <a:p>
                      <a:endParaRPr lang="en-US" dirty="0"/>
                    </a:p>
                  </a:txBody>
                  <a:tcPr/>
                </a:tc>
                <a:tc>
                  <a:txBody>
                    <a:bodyPr/>
                    <a:lstStyle/>
                    <a:p>
                      <a:r>
                        <a:rPr lang="en-US" sz="2000" dirty="0" smtClean="0"/>
                        <a:t>Acting rationally</a:t>
                      </a:r>
                    </a:p>
                    <a:p>
                      <a:pPr marL="342900" indent="-342900">
                        <a:buFont typeface="Arial" pitchFamily="34" charset="0"/>
                        <a:buChar char="•"/>
                      </a:pPr>
                      <a:r>
                        <a:rPr lang="en-US" sz="2000" dirty="0" smtClean="0"/>
                        <a:t>Business approach</a:t>
                      </a:r>
                    </a:p>
                    <a:p>
                      <a:pPr marL="342900" indent="-342900">
                        <a:buFont typeface="Arial" pitchFamily="34" charset="0"/>
                        <a:buChar char="•"/>
                      </a:pPr>
                      <a:r>
                        <a:rPr lang="en-US" sz="2000" dirty="0" smtClean="0"/>
                        <a:t>Results</a:t>
                      </a:r>
                      <a:r>
                        <a:rPr lang="en-US" sz="2000" baseline="0" dirty="0" smtClean="0"/>
                        <a:t> oriented</a:t>
                      </a:r>
                      <a:endParaRPr lang="en-US" sz="2000" dirty="0" smtClean="0"/>
                    </a:p>
                    <a:p>
                      <a:endParaRPr lang="en-US" dirty="0"/>
                    </a:p>
                  </a:txBody>
                  <a:tcPr/>
                </a:tc>
              </a:tr>
            </a:tbl>
          </a:graphicData>
        </a:graphic>
      </p:graphicFrame>
      <p:sp>
        <p:nvSpPr>
          <p:cNvPr id="5" name="TextBox 4"/>
          <p:cNvSpPr txBox="1"/>
          <p:nvPr/>
        </p:nvSpPr>
        <p:spPr>
          <a:xfrm>
            <a:off x="2514600" y="1126923"/>
            <a:ext cx="4486998" cy="523220"/>
          </a:xfrm>
          <a:prstGeom prst="rect">
            <a:avLst/>
          </a:prstGeom>
          <a:noFill/>
        </p:spPr>
        <p:txBody>
          <a:bodyPr wrap="none" rtlCol="0">
            <a:spAutoFit/>
          </a:bodyPr>
          <a:lstStyle/>
          <a:p>
            <a:r>
              <a:rPr lang="en-US" sz="2800" dirty="0" smtClean="0"/>
              <a:t>Human                       Rational</a:t>
            </a:r>
            <a:endParaRPr lang="en-US" sz="2800" dirty="0"/>
          </a:p>
        </p:txBody>
      </p:sp>
      <p:sp>
        <p:nvSpPr>
          <p:cNvPr id="6" name="TextBox 5"/>
          <p:cNvSpPr txBox="1"/>
          <p:nvPr/>
        </p:nvSpPr>
        <p:spPr>
          <a:xfrm>
            <a:off x="304800" y="2218267"/>
            <a:ext cx="1422184" cy="2677656"/>
          </a:xfrm>
          <a:prstGeom prst="rect">
            <a:avLst/>
          </a:prstGeom>
          <a:noFill/>
        </p:spPr>
        <p:txBody>
          <a:bodyPr wrap="none" rtlCol="0">
            <a:spAutoFit/>
          </a:bodyPr>
          <a:lstStyle/>
          <a:p>
            <a:r>
              <a:rPr lang="en-US" sz="2800" dirty="0" smtClean="0"/>
              <a:t>Thinking</a:t>
            </a:r>
          </a:p>
          <a:p>
            <a:endParaRPr lang="en-US" sz="2800" dirty="0"/>
          </a:p>
          <a:p>
            <a:endParaRPr lang="en-US" sz="2800" dirty="0" smtClean="0"/>
          </a:p>
          <a:p>
            <a:endParaRPr lang="en-US" sz="2800" dirty="0"/>
          </a:p>
          <a:p>
            <a:endParaRPr lang="en-US" sz="2800" dirty="0" smtClean="0"/>
          </a:p>
          <a:p>
            <a:r>
              <a:rPr lang="en-US" sz="2800" dirty="0" smtClean="0"/>
              <a:t>    Acting</a:t>
            </a:r>
            <a:endParaRPr lang="en-US" sz="2800" dirty="0"/>
          </a:p>
        </p:txBody>
      </p:sp>
    </p:spTree>
    <p:extLst>
      <p:ext uri="{BB962C8B-B14F-4D97-AF65-F5344CB8AC3E}">
        <p14:creationId xmlns:p14="http://schemas.microsoft.com/office/powerpoint/2010/main" val="3541327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 of A.I. applications</a:t>
            </a:r>
            <a:endParaRPr lang="en-US" dirty="0"/>
          </a:p>
        </p:txBody>
      </p:sp>
      <p:sp>
        <p:nvSpPr>
          <p:cNvPr id="3" name="Content Placeholder 2"/>
          <p:cNvSpPr>
            <a:spLocks noGrp="1"/>
          </p:cNvSpPr>
          <p:nvPr>
            <p:ph idx="1"/>
          </p:nvPr>
        </p:nvSpPr>
        <p:spPr/>
        <p:txBody>
          <a:bodyPr/>
          <a:lstStyle/>
          <a:p>
            <a:r>
              <a:rPr lang="en-US" dirty="0" smtClean="0"/>
              <a:t>Natural language processing – translation, summarization, IR, “smart search”</a:t>
            </a:r>
          </a:p>
          <a:p>
            <a:r>
              <a:rPr lang="en-US" dirty="0" smtClean="0"/>
              <a:t>Game playing – chess, poker, Jeopardy!, video games</a:t>
            </a:r>
          </a:p>
          <a:p>
            <a:r>
              <a:rPr lang="en-US" dirty="0" smtClean="0"/>
              <a:t>Of interest to businesses – machine learning, scheduling</a:t>
            </a:r>
          </a:p>
          <a:p>
            <a:r>
              <a:rPr lang="en-US" dirty="0" smtClean="0"/>
              <a:t>Artificial Neural Networks</a:t>
            </a:r>
          </a:p>
          <a:p>
            <a:pPr marL="0" indent="0">
              <a:buNone/>
            </a:pPr>
            <a:endParaRPr lang="en-US" dirty="0"/>
          </a:p>
        </p:txBody>
      </p:sp>
    </p:spTree>
    <p:extLst>
      <p:ext uri="{BB962C8B-B14F-4D97-AF65-F5344CB8AC3E}">
        <p14:creationId xmlns:p14="http://schemas.microsoft.com/office/powerpoint/2010/main" val="4244454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Language Processing</a:t>
            </a:r>
            <a:endParaRPr lang="en-US" dirty="0"/>
          </a:p>
        </p:txBody>
      </p:sp>
      <p:sp>
        <p:nvSpPr>
          <p:cNvPr id="3" name="Content Placeholder 2"/>
          <p:cNvSpPr>
            <a:spLocks noGrp="1"/>
          </p:cNvSpPr>
          <p:nvPr>
            <p:ph idx="1"/>
          </p:nvPr>
        </p:nvSpPr>
        <p:spPr/>
        <p:txBody>
          <a:bodyPr/>
          <a:lstStyle/>
          <a:p>
            <a:r>
              <a:rPr lang="en-US" dirty="0" smtClean="0"/>
              <a:t>Uniquely human</a:t>
            </a:r>
          </a:p>
          <a:p>
            <a:r>
              <a:rPr lang="en-US" dirty="0" smtClean="0"/>
              <a:t>Commercially valuable</a:t>
            </a:r>
          </a:p>
          <a:p>
            <a:r>
              <a:rPr lang="en-US" dirty="0" smtClean="0"/>
              <a:t>Traditional “big” AI research area.</a:t>
            </a:r>
          </a:p>
          <a:p>
            <a:endParaRPr lang="en-US" dirty="0"/>
          </a:p>
          <a:p>
            <a:r>
              <a:rPr lang="en-US" dirty="0" smtClean="0"/>
              <a:t>Upper left approach (think like humans)</a:t>
            </a:r>
            <a:endParaRPr lang="en-US" dirty="0"/>
          </a:p>
        </p:txBody>
      </p:sp>
    </p:spTree>
    <p:extLst>
      <p:ext uri="{BB962C8B-B14F-4D97-AF65-F5344CB8AC3E}">
        <p14:creationId xmlns:p14="http://schemas.microsoft.com/office/powerpoint/2010/main" val="2398567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1734</TotalTime>
  <Words>1532</Words>
  <Application>Microsoft Office PowerPoint</Application>
  <PresentationFormat>On-screen Show (4:3)</PresentationFormat>
  <Paragraphs>372</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Artificial Intelligence  ICS 62 May, 2016</vt:lpstr>
      <vt:lpstr>Defining Artificial Intelligence</vt:lpstr>
      <vt:lpstr>Approaches to A. I.</vt:lpstr>
      <vt:lpstr>Systems that think like humans</vt:lpstr>
      <vt:lpstr>Systems that act like humans</vt:lpstr>
      <vt:lpstr>Systems that think rationally</vt:lpstr>
      <vt:lpstr>Systems that act rationally</vt:lpstr>
      <vt:lpstr>Tour of A.I. applications</vt:lpstr>
      <vt:lpstr>Natural Language Processing</vt:lpstr>
      <vt:lpstr>Parse trees</vt:lpstr>
      <vt:lpstr>The Vauquois Triangle </vt:lpstr>
      <vt:lpstr>Parsing challenges</vt:lpstr>
      <vt:lpstr>Parsing challenges</vt:lpstr>
      <vt:lpstr>Parsing challenges</vt:lpstr>
      <vt:lpstr>Parsing challenges</vt:lpstr>
      <vt:lpstr>Statistical Approach to NLP</vt:lpstr>
      <vt:lpstr>PowerPoint Presentation</vt:lpstr>
      <vt:lpstr>AI for playing games</vt:lpstr>
      <vt:lpstr>Tic tac toe and minimax</vt:lpstr>
      <vt:lpstr>Chess and minimax</vt:lpstr>
      <vt:lpstr>Poker AIs</vt:lpstr>
      <vt:lpstr>Jeopardy! and IBM’s Watson</vt:lpstr>
      <vt:lpstr>How Watson works</vt:lpstr>
      <vt:lpstr>Jeopardy! and IBM’s Watson</vt:lpstr>
      <vt:lpstr>AI in video games – Madden</vt:lpstr>
      <vt:lpstr>AI in video games - Halo</vt:lpstr>
      <vt:lpstr>AI in video games – Façade </vt:lpstr>
      <vt:lpstr>AI in video games</vt:lpstr>
      <vt:lpstr>Commercial applications of AI</vt:lpstr>
      <vt:lpstr>Machine Learning</vt:lpstr>
      <vt:lpstr>Another classified data set to learn from – should we play golf today?</vt:lpstr>
      <vt:lpstr>Decision Trees</vt:lpstr>
      <vt:lpstr>Scheduling / timetabling</vt:lpstr>
      <vt:lpstr>Scheduling / timetabling</vt:lpstr>
      <vt:lpstr>Local search</vt:lpstr>
      <vt:lpstr>Recap – Approaches to A. I.</vt:lpstr>
      <vt:lpstr>Recap – many A.I. applications</vt:lpstr>
      <vt:lpstr>Recap – Approaches to A. I.</vt:lpstr>
      <vt:lpstr>(Artificial) Neural Networks</vt:lpstr>
      <vt:lpstr>Brain - Neurons</vt:lpstr>
      <vt:lpstr>Brain – Network of Neurons</vt:lpstr>
      <vt:lpstr>Modeling the Neural Network</vt:lpstr>
      <vt:lpstr>von Neumann Architecture</vt:lpstr>
      <vt:lpstr>Animal Neural Architecture</vt:lpstr>
      <vt:lpstr>The Percepton</vt:lpstr>
      <vt:lpstr>The Perceptron</vt:lpstr>
      <vt:lpstr>Perceptrons can be combined to make a network</vt:lpstr>
      <vt:lpstr>How to “program” a Perceptron?</vt:lpstr>
      <vt:lpstr>Perceptron Learning Rule</vt:lpstr>
      <vt:lpstr>Varieties of Artificial Neural Networks</vt:lpstr>
      <vt:lpstr>Feed-forward network</vt:lpstr>
      <vt:lpstr>Recurrent Neural Networks</vt:lpstr>
      <vt:lpstr>Hopfield Network</vt:lpstr>
      <vt:lpstr>On Learning the Past Tense                   of English Verbs</vt:lpstr>
      <vt:lpstr>On Learning the Past Tense                   of English Verbs</vt:lpstr>
      <vt:lpstr>On Learning the Past Tense                   of English Verbs</vt:lpstr>
      <vt:lpstr>Neural Networks</vt:lpstr>
      <vt:lpstr>Deep learning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dc:title>
  <dc:creator>Frost,Dan</dc:creator>
  <cp:lastModifiedBy>Frost,Dan</cp:lastModifiedBy>
  <cp:revision>77</cp:revision>
  <dcterms:created xsi:type="dcterms:W3CDTF">2011-09-23T22:45:10Z</dcterms:created>
  <dcterms:modified xsi:type="dcterms:W3CDTF">2016-05-17T20:02:51Z</dcterms:modified>
</cp:coreProperties>
</file>