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0" r:id="rId7"/>
    <p:sldId id="267" r:id="rId8"/>
    <p:sldId id="261" r:id="rId9"/>
    <p:sldId id="275" r:id="rId10"/>
    <p:sldId id="262" r:id="rId11"/>
    <p:sldId id="264" r:id="rId12"/>
    <p:sldId id="265" r:id="rId13"/>
    <p:sldId id="263" r:id="rId14"/>
    <p:sldId id="271" r:id="rId15"/>
    <p:sldId id="266" r:id="rId16"/>
    <p:sldId id="268" r:id="rId17"/>
    <p:sldId id="269" r:id="rId18"/>
    <p:sldId id="272" r:id="rId19"/>
    <p:sldId id="273" r:id="rId20"/>
    <p:sldId id="274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5050"/>
    <a:srgbClr val="99CCFF"/>
    <a:srgbClr val="66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40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1CEFB6-A062-4419-B75E-926E56CAEE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8061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80C9A-9B2D-4986-9180-AE979A317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2706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AD845C-490D-4589-A8E7-64997DCEC9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412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666F0-7B4E-4080-9E3E-E444791D85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121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A1517-4043-4501-8154-AF5EF4998D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644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763F72-34FE-4B50-80C0-D61B8C05FC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98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61208C-8346-406B-B198-688F6B86F2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464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A0CB83-8A00-4F08-B164-6F5F845962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118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24A93E-9516-47CF-A671-5EE356101E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790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09C51-9EB1-4486-9297-45755E8EB4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382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FB714-784C-4DB8-859E-1317B38484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8405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143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ED94B58-8667-419A-A7D9-0266D3D3F3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 b="1"/>
              <a:t>Object-Oriented programming in C++</a:t>
            </a:r>
            <a:endParaRPr lang="en-US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Classes as units of encapsulation</a:t>
            </a:r>
          </a:p>
          <a:p>
            <a:r>
              <a:rPr lang="en-US" altLang="en-US" sz="2400"/>
              <a:t>Information Hiding</a:t>
            </a:r>
          </a:p>
          <a:p>
            <a:r>
              <a:rPr lang="en-US" altLang="en-US" sz="2400"/>
              <a:t>Inheritance </a:t>
            </a:r>
          </a:p>
          <a:p>
            <a:r>
              <a:rPr lang="en-US" altLang="en-US" sz="2400"/>
              <a:t>polymorphism and dynamic dispatching</a:t>
            </a:r>
          </a:p>
          <a:p>
            <a:r>
              <a:rPr lang="en-US" altLang="en-US" sz="2400"/>
              <a:t>Storage management</a:t>
            </a:r>
          </a:p>
          <a:p>
            <a:r>
              <a:rPr lang="en-US" altLang="en-US" sz="2400"/>
              <a:t>multiple inheritance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Classes and private types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If all data members are private, class is identical to a private </a:t>
            </a:r>
            <a:r>
              <a:rPr lang="en-US" altLang="en-US" sz="2400" dirty="0" smtClean="0"/>
              <a:t>type (or ADT): </a:t>
            </a:r>
            <a:r>
              <a:rPr lang="en-US" altLang="en-US" sz="2400" dirty="0"/>
              <a:t>visible methods, including assignment.</a:t>
            </a:r>
          </a:p>
          <a:p>
            <a:r>
              <a:rPr lang="en-US" altLang="en-US" sz="2400" dirty="0"/>
              <a:t>A </a:t>
            </a:r>
            <a:r>
              <a:rPr lang="en-US" altLang="en-US" sz="2400" dirty="0" err="1">
                <a:solidFill>
                  <a:srgbClr val="00FFFF"/>
                </a:solidFill>
              </a:rPr>
              <a:t>struct</a:t>
            </a:r>
            <a:r>
              <a:rPr lang="en-US" altLang="en-US" sz="2400" dirty="0"/>
              <a:t> is a class with all public members</a:t>
            </a:r>
          </a:p>
          <a:p>
            <a:r>
              <a:rPr lang="en-US" altLang="en-US" sz="2400" dirty="0"/>
              <a:t>How much to reveal is up to programmer</a:t>
            </a:r>
          </a:p>
          <a:p>
            <a:r>
              <a:rPr lang="en-US" altLang="en-US" sz="2400" dirty="0"/>
              <a:t>define functions to retrieve (</a:t>
            </a:r>
            <a:r>
              <a:rPr lang="en-US" altLang="en-US" sz="2400" dirty="0">
                <a:solidFill>
                  <a:srgbClr val="FF5050"/>
                </a:solidFill>
              </a:rPr>
              <a:t>not modify</a:t>
            </a:r>
            <a:r>
              <a:rPr lang="en-US" altLang="en-US" sz="2400" dirty="0"/>
              <a:t>) private data</a:t>
            </a:r>
          </a:p>
          <a:p>
            <a:pPr>
              <a:buFontTx/>
              <a:buNone/>
            </a:pPr>
            <a:r>
              <a:rPr lang="en-US" altLang="en-US" sz="2400" dirty="0"/>
              <a:t>         </a:t>
            </a:r>
            <a:r>
              <a:rPr lang="en-US" altLang="en-US" sz="2000" dirty="0" err="1">
                <a:solidFill>
                  <a:srgbClr val="00FFFF"/>
                </a:solidFill>
              </a:rPr>
              <a:t>int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xcoord</a:t>
            </a:r>
            <a:r>
              <a:rPr lang="en-US" altLang="en-US" sz="2000" dirty="0"/>
              <a:t> () { </a:t>
            </a:r>
            <a:r>
              <a:rPr lang="en-US" altLang="en-US" sz="2000" dirty="0">
                <a:solidFill>
                  <a:srgbClr val="00FFFF"/>
                </a:solidFill>
              </a:rPr>
              <a:t>return</a:t>
            </a:r>
            <a:r>
              <a:rPr lang="en-US" altLang="en-US" sz="2000" dirty="0"/>
              <a:t> x;};</a:t>
            </a:r>
          </a:p>
          <a:p>
            <a:pPr>
              <a:buFontTx/>
              <a:buNone/>
            </a:pPr>
            <a:r>
              <a:rPr lang="en-US" altLang="en-US" sz="2000" dirty="0"/>
              <a:t>           </a:t>
            </a:r>
            <a:r>
              <a:rPr lang="en-US" altLang="en-US" sz="2000" dirty="0" err="1">
                <a:solidFill>
                  <a:srgbClr val="00FFFF"/>
                </a:solidFill>
              </a:rPr>
              <a:t>int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ycoord</a:t>
            </a:r>
            <a:r>
              <a:rPr lang="en-US" altLang="en-US" sz="2000" dirty="0"/>
              <a:t> () { </a:t>
            </a:r>
            <a:r>
              <a:rPr lang="en-US" altLang="en-US" sz="2000" dirty="0">
                <a:solidFill>
                  <a:srgbClr val="00FFFF"/>
                </a:solidFill>
              </a:rPr>
              <a:t>return</a:t>
            </a:r>
            <a:r>
              <a:rPr lang="en-US" altLang="en-US" sz="2000" dirty="0"/>
              <a:t> y;};</a:t>
            </a:r>
          </a:p>
          <a:p>
            <a:pPr>
              <a:buFontTx/>
              <a:buNone/>
            </a:pPr>
            <a:r>
              <a:rPr lang="en-US" altLang="en-US" sz="2000" dirty="0"/>
              <a:t>           p2.x = 15;                       </a:t>
            </a:r>
            <a:r>
              <a:rPr lang="en-US" altLang="en-US" sz="2000" dirty="0">
                <a:solidFill>
                  <a:srgbClr val="FF5050"/>
                </a:solidFill>
              </a:rPr>
              <a:t>//  error, data member x is private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 b="1"/>
              <a:t>Destructors</a:t>
            </a:r>
            <a:endParaRPr lang="en-US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If constructor allocates dynamic </a:t>
            </a:r>
            <a:r>
              <a:rPr lang="en-US" altLang="en-US" sz="2400" dirty="0" smtClean="0"/>
              <a:t>storage (with new), </a:t>
            </a:r>
            <a:r>
              <a:rPr lang="en-US" altLang="en-US" sz="2400" dirty="0"/>
              <a:t>need to </a:t>
            </a:r>
            <a:r>
              <a:rPr lang="en-US" altLang="en-US" sz="2400" dirty="0" smtClean="0"/>
              <a:t>reclaim (free) </a:t>
            </a:r>
            <a:r>
              <a:rPr lang="en-US" altLang="en-US" sz="2400" dirty="0"/>
              <a:t>it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dirty="0"/>
              <a:t>         </a:t>
            </a:r>
            <a:r>
              <a:rPr lang="en-US" altLang="en-US" sz="2000" dirty="0">
                <a:solidFill>
                  <a:srgbClr val="00FFFF"/>
                </a:solidFill>
              </a:rPr>
              <a:t>class</a:t>
            </a:r>
            <a:r>
              <a:rPr lang="en-US" altLang="en-US" sz="2000" dirty="0"/>
              <a:t> stack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          </a:t>
            </a:r>
            <a:r>
              <a:rPr lang="en-US" altLang="en-US" sz="2000" dirty="0" err="1">
                <a:solidFill>
                  <a:srgbClr val="00FFFF"/>
                </a:solidFill>
              </a:rPr>
              <a:t>int</a:t>
            </a:r>
            <a:r>
              <a:rPr lang="en-US" altLang="en-US" sz="2000" dirty="0"/>
              <a:t>* contents;    </a:t>
            </a:r>
            <a:r>
              <a:rPr lang="en-US" altLang="en-US" sz="2000" dirty="0" err="1">
                <a:solidFill>
                  <a:srgbClr val="00FFFF"/>
                </a:solidFill>
              </a:rPr>
              <a:t>int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sz</a:t>
            </a:r>
            <a:r>
              <a:rPr lang="en-US" altLang="en-US" sz="2000" dirty="0"/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      </a:t>
            </a:r>
            <a:r>
              <a:rPr lang="en-US" altLang="en-US" sz="2000" dirty="0">
                <a:solidFill>
                  <a:srgbClr val="00FFFF"/>
                </a:solidFill>
              </a:rPr>
              <a:t>public</a:t>
            </a:r>
            <a:r>
              <a:rPr lang="en-US" altLang="en-US" sz="2000" dirty="0"/>
              <a:t>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          stack (</a:t>
            </a:r>
            <a:r>
              <a:rPr lang="en-US" altLang="en-US" sz="2000" dirty="0" err="1">
                <a:solidFill>
                  <a:srgbClr val="00FFFF"/>
                </a:solidFill>
              </a:rPr>
              <a:t>int</a:t>
            </a:r>
            <a:r>
              <a:rPr lang="en-US" altLang="en-US" sz="2000" dirty="0"/>
              <a:t> size) { contents = </a:t>
            </a:r>
            <a:r>
              <a:rPr lang="en-US" altLang="en-US" sz="2000" dirty="0">
                <a:solidFill>
                  <a:srgbClr val="00FFFF"/>
                </a:solidFill>
              </a:rPr>
              <a:t>new</a:t>
            </a:r>
            <a:r>
              <a:rPr lang="en-US" altLang="en-US" sz="2000" dirty="0"/>
              <a:t> </a:t>
            </a:r>
            <a:r>
              <a:rPr lang="en-US" altLang="en-US" sz="2000" dirty="0" err="1">
                <a:solidFill>
                  <a:srgbClr val="00FFFF"/>
                </a:solidFill>
              </a:rPr>
              <a:t>int</a:t>
            </a:r>
            <a:r>
              <a:rPr lang="en-US" altLang="en-US" sz="2000" dirty="0">
                <a:solidFill>
                  <a:srgbClr val="00FFFF"/>
                </a:solidFill>
              </a:rPr>
              <a:t> </a:t>
            </a:r>
            <a:r>
              <a:rPr lang="en-US" altLang="en-US" sz="2000" dirty="0"/>
              <a:t>[ </a:t>
            </a:r>
            <a:r>
              <a:rPr lang="en-US" altLang="en-US" sz="2000" dirty="0" err="1"/>
              <a:t>sz</a:t>
            </a:r>
            <a:r>
              <a:rPr lang="en-US" altLang="en-US" sz="2000" dirty="0"/>
              <a:t> = size];};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          </a:t>
            </a:r>
            <a:r>
              <a:rPr lang="en-US" altLang="en-US" sz="2000" dirty="0">
                <a:solidFill>
                  <a:srgbClr val="00FFFF"/>
                </a:solidFill>
              </a:rPr>
              <a:t>void</a:t>
            </a:r>
            <a:r>
              <a:rPr lang="en-US" altLang="en-US" sz="2000" dirty="0"/>
              <a:t> push 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          </a:t>
            </a:r>
            <a:r>
              <a:rPr lang="en-US" altLang="en-US" sz="2000" dirty="0" err="1">
                <a:solidFill>
                  <a:srgbClr val="00FFFF"/>
                </a:solidFill>
              </a:rPr>
              <a:t>int</a:t>
            </a:r>
            <a:r>
              <a:rPr lang="en-US" altLang="en-US" sz="2000" dirty="0"/>
              <a:t> pop ();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 dirty="0"/>
              <a:t>              </a:t>
            </a:r>
            <a:r>
              <a:rPr lang="en-US" altLang="en-US" sz="2000" dirty="0" err="1">
                <a:solidFill>
                  <a:srgbClr val="00FFFF"/>
                </a:solidFill>
              </a:rPr>
              <a:t>int</a:t>
            </a:r>
            <a:r>
              <a:rPr lang="en-US" altLang="en-US" sz="2000" dirty="0"/>
              <a:t> size () { </a:t>
            </a:r>
            <a:r>
              <a:rPr lang="en-US" altLang="en-US" sz="2000" dirty="0">
                <a:solidFill>
                  <a:srgbClr val="00FFFF"/>
                </a:solidFill>
              </a:rPr>
              <a:t>return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sz</a:t>
            </a:r>
            <a:r>
              <a:rPr lang="en-US" altLang="en-US" sz="2000" dirty="0"/>
              <a:t>;}; }</a:t>
            </a:r>
          </a:p>
          <a:p>
            <a:pPr>
              <a:buFontTx/>
              <a:buNone/>
            </a:pPr>
            <a:r>
              <a:rPr lang="en-US" altLang="en-US" dirty="0"/>
              <a:t>       </a:t>
            </a:r>
            <a:r>
              <a:rPr lang="en-US" altLang="en-US" sz="2000" dirty="0"/>
              <a:t>stack </a:t>
            </a:r>
            <a:r>
              <a:rPr lang="en-US" altLang="en-US" sz="2000" dirty="0" err="1"/>
              <a:t>my_stack</a:t>
            </a:r>
            <a:r>
              <a:rPr lang="en-US" altLang="en-US" sz="2000" dirty="0"/>
              <a:t> (100);    </a:t>
            </a:r>
            <a:r>
              <a:rPr lang="en-US" altLang="en-US" sz="2000" dirty="0">
                <a:solidFill>
                  <a:srgbClr val="FFFF00"/>
                </a:solidFill>
              </a:rPr>
              <a:t>//  allocate storage dynamically</a:t>
            </a:r>
            <a:endParaRPr lang="en-US" altLang="en-US" sz="2000" dirty="0"/>
          </a:p>
          <a:p>
            <a:pPr>
              <a:buFontTx/>
              <a:buNone/>
            </a:pPr>
            <a:r>
              <a:rPr lang="en-US" altLang="en-US" sz="2000" dirty="0"/>
              <a:t>            </a:t>
            </a:r>
            <a:r>
              <a:rPr lang="en-US" altLang="en-US" sz="2000" dirty="0">
                <a:solidFill>
                  <a:srgbClr val="FF5050"/>
                </a:solidFill>
              </a:rPr>
              <a:t>//  when is </a:t>
            </a:r>
            <a:r>
              <a:rPr lang="en-US" altLang="en-US" sz="2000" dirty="0" err="1"/>
              <a:t>my_stack.contents</a:t>
            </a:r>
            <a:r>
              <a:rPr lang="en-US" altLang="en-US" sz="2000" dirty="0">
                <a:solidFill>
                  <a:srgbClr val="FF5050"/>
                </a:solidFill>
              </a:rPr>
              <a:t> released?</a:t>
            </a:r>
            <a:r>
              <a:rPr lang="en-US" altLang="en-US" sz="2000" dirty="0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 sz="2400"/>
              <a:t>If constructor uses resources, class needs a destructor</a:t>
            </a:r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User cannot deallocate data because data member is private: system must do it</a:t>
            </a:r>
          </a:p>
          <a:p>
            <a:pPr>
              <a:buFontTx/>
              <a:buNone/>
            </a:pPr>
            <a:r>
              <a:rPr lang="en-US" altLang="en-US"/>
              <a:t>    </a:t>
            </a:r>
            <a:r>
              <a:rPr lang="en-US" altLang="en-US" sz="2400"/>
              <a:t>~stack ( ) {</a:t>
            </a:r>
            <a:r>
              <a:rPr lang="en-US" altLang="en-US" sz="2400">
                <a:solidFill>
                  <a:srgbClr val="00FFFF"/>
                </a:solidFill>
              </a:rPr>
              <a:t>delete</a:t>
            </a:r>
            <a:r>
              <a:rPr lang="en-US" altLang="en-US" sz="2400"/>
              <a:t>[ ] contents;};</a:t>
            </a:r>
          </a:p>
          <a:p>
            <a:r>
              <a:rPr lang="en-US" altLang="en-US" sz="2400">
                <a:solidFill>
                  <a:srgbClr val="FFFF00"/>
                </a:solidFill>
              </a:rPr>
              <a:t>inventive syntax:</a:t>
            </a:r>
            <a:r>
              <a:rPr lang="en-US" altLang="en-US" sz="2400"/>
              <a:t> negation of constructor</a:t>
            </a:r>
          </a:p>
          <a:p>
            <a:r>
              <a:rPr lang="en-US" altLang="en-US" sz="2400"/>
              <a:t>Called </a:t>
            </a:r>
            <a:r>
              <a:rPr lang="en-US" altLang="en-US" sz="2400">
                <a:solidFill>
                  <a:srgbClr val="FFFF00"/>
                </a:solidFill>
              </a:rPr>
              <a:t>automatically</a:t>
            </a:r>
            <a:r>
              <a:rPr lang="en-US" altLang="en-US" sz="2400"/>
              <a:t> when object goes out of scope</a:t>
            </a:r>
          </a:p>
          <a:p>
            <a:r>
              <a:rPr lang="en-US" altLang="en-US" sz="2400"/>
              <a:t>Almost never called explicitly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Copy and assignment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/>
              <a:t>        point p3 (10,20);</a:t>
            </a:r>
          </a:p>
          <a:p>
            <a:pPr>
              <a:buFontTx/>
              <a:buNone/>
            </a:pPr>
            <a:r>
              <a:rPr lang="en-US" altLang="en-US" sz="2400"/>
              <a:t>        point p5 = p3;               </a:t>
            </a:r>
            <a:r>
              <a:rPr lang="en-US" altLang="en-US" sz="2400">
                <a:solidFill>
                  <a:srgbClr val="FFFF00"/>
                </a:solidFill>
              </a:rPr>
              <a:t>// componentwise copy</a:t>
            </a:r>
          </a:p>
          <a:p>
            <a:pPr>
              <a:buFontTx/>
              <a:buNone/>
            </a:pPr>
            <a:endParaRPr lang="en-US" altLang="en-US" sz="2400"/>
          </a:p>
          <a:p>
            <a:r>
              <a:rPr lang="en-US" altLang="en-US" sz="2400"/>
              <a:t>This can lead to unwanted sharing:</a:t>
            </a:r>
          </a:p>
          <a:p>
            <a:pPr>
              <a:buFontTx/>
              <a:buNone/>
            </a:pPr>
            <a:r>
              <a:rPr lang="en-US" altLang="en-US" sz="2400"/>
              <a:t>        stack stack1 (200);</a:t>
            </a:r>
          </a:p>
          <a:p>
            <a:pPr>
              <a:buFontTx/>
              <a:buNone/>
            </a:pPr>
            <a:r>
              <a:rPr lang="en-US" altLang="en-US" sz="2400"/>
              <a:t>        stack stack2 = stack1;    </a:t>
            </a:r>
            <a:r>
              <a:rPr lang="en-US" altLang="en-US" sz="2400">
                <a:solidFill>
                  <a:srgbClr val="FFFF00"/>
                </a:solidFill>
              </a:rPr>
              <a:t>// stack1.contents shared</a:t>
            </a:r>
            <a:endParaRPr lang="en-US" altLang="en-US" sz="2400"/>
          </a:p>
          <a:p>
            <a:pPr>
              <a:buFontTx/>
              <a:buNone/>
            </a:pPr>
            <a:r>
              <a:rPr lang="en-US" altLang="en-US" sz="2400"/>
              <a:t>        stack2.push (15);            </a:t>
            </a:r>
            <a:r>
              <a:rPr lang="en-US" altLang="en-US" sz="2400">
                <a:solidFill>
                  <a:srgbClr val="FF5050"/>
                </a:solidFill>
              </a:rPr>
              <a:t>//  stack1 is modified</a:t>
            </a:r>
            <a:endParaRPr lang="en-US" altLang="en-US" sz="2400"/>
          </a:p>
          <a:p>
            <a:pPr>
              <a:buFontTx/>
              <a:buNone/>
            </a:pPr>
            <a:endParaRPr lang="en-US" altLang="en-US" sz="2400"/>
          </a:p>
          <a:p>
            <a:r>
              <a:rPr lang="en-US" altLang="en-US" sz="2400"/>
              <a:t>Need to redefine assignment and copy</a:t>
            </a:r>
          </a:p>
          <a:p>
            <a:pPr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Kinds of constructors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Default		  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smtClean="0"/>
              <a:t>Parameterized	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x)</a:t>
            </a:r>
          </a:p>
          <a:p>
            <a:r>
              <a:rPr lang="en-US" dirty="0" smtClean="0"/>
              <a:t>Copy constructor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MyClass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 source)</a:t>
            </a:r>
          </a:p>
          <a:p>
            <a:r>
              <a:rPr lang="en-US" dirty="0" smtClean="0"/>
              <a:t>Conversion constructor</a:t>
            </a:r>
          </a:p>
          <a:p>
            <a:r>
              <a:rPr lang="en-US" dirty="0" smtClean="0"/>
              <a:t>Move constructor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85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Copy constructor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altLang="en-US" sz="2000"/>
              <a:t>      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2000"/>
              <a:t>      stack (</a:t>
            </a:r>
            <a:r>
              <a:rPr lang="en-US" altLang="en-US" sz="2000">
                <a:solidFill>
                  <a:srgbClr val="00FFFF"/>
                </a:solidFill>
              </a:rPr>
              <a:t>const</a:t>
            </a:r>
            <a:r>
              <a:rPr lang="en-US" altLang="en-US" sz="2000"/>
              <a:t> stack&amp; s) {         </a:t>
            </a:r>
            <a:r>
              <a:rPr lang="en-US" altLang="en-US" sz="2000">
                <a:solidFill>
                  <a:srgbClr val="FFFF00"/>
                </a:solidFill>
              </a:rPr>
              <a:t>// reference to existing object</a:t>
            </a:r>
            <a:endParaRPr lang="en-US" altLang="en-US" sz="2000"/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2000"/>
              <a:t>           contents = </a:t>
            </a:r>
            <a:r>
              <a:rPr lang="en-US" altLang="en-US" sz="2000">
                <a:solidFill>
                  <a:srgbClr val="00FFFF"/>
                </a:solidFill>
              </a:rPr>
              <a:t>new int </a:t>
            </a:r>
            <a:r>
              <a:rPr lang="en-US" altLang="en-US" sz="2000"/>
              <a:t>[ sz = s.size()];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2000">
                <a:solidFill>
                  <a:srgbClr val="00FFFF"/>
                </a:solidFill>
              </a:rPr>
              <a:t>           for</a:t>
            </a:r>
            <a:r>
              <a:rPr lang="en-US" altLang="en-US" sz="2000"/>
              <a:t> (</a:t>
            </a:r>
            <a:r>
              <a:rPr lang="en-US" altLang="en-US" sz="2000">
                <a:solidFill>
                  <a:srgbClr val="00FFFF"/>
                </a:solidFill>
              </a:rPr>
              <a:t>int</a:t>
            </a:r>
            <a:r>
              <a:rPr lang="en-US" altLang="en-US" sz="2000"/>
              <a:t> I = 0; I &lt;sz; I++) contents [I] = s.contents [I];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2000"/>
              <a:t>       }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2000"/>
              <a:t>       stack s1 (100);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2000"/>
              <a:t>       …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en-US" altLang="en-US" sz="2000"/>
              <a:t>       stack s2 = s1;                        </a:t>
            </a:r>
            <a:r>
              <a:rPr lang="en-US" altLang="en-US" sz="2000">
                <a:solidFill>
                  <a:srgbClr val="FFFF00"/>
                </a:solidFill>
              </a:rPr>
              <a:t>// invokes copy constructor</a:t>
            </a:r>
            <a:endParaRPr lang="en-US" altLang="en-US"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Redefining assignment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>
                <a:solidFill>
                  <a:srgbClr val="FFFF00"/>
                </a:solidFill>
              </a:rPr>
              <a:t>assignment can also be redefined to avoid unwanted sharing</a:t>
            </a:r>
          </a:p>
          <a:p>
            <a:r>
              <a:rPr lang="en-US" altLang="en-US" sz="2000">
                <a:solidFill>
                  <a:srgbClr val="FFFF00"/>
                </a:solidFill>
              </a:rPr>
              <a:t>operator returns a reference, so it can be used  efficiently in chained assignments:       </a:t>
            </a:r>
            <a:r>
              <a:rPr lang="en-US" altLang="en-US" sz="2000"/>
              <a:t>one = two = three</a:t>
            </a:r>
            <a:r>
              <a:rPr lang="en-US" altLang="en-US" sz="2000">
                <a:solidFill>
                  <a:srgbClr val="FFFF00"/>
                </a:solidFill>
              </a:rPr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          stack &amp; </a:t>
            </a:r>
            <a:r>
              <a:rPr lang="en-US" altLang="en-US" sz="2000">
                <a:solidFill>
                  <a:srgbClr val="00FFFF"/>
                </a:solidFill>
              </a:rPr>
              <a:t>operator</a:t>
            </a:r>
            <a:r>
              <a:rPr lang="en-US" altLang="en-US" sz="2000"/>
              <a:t>= (</a:t>
            </a:r>
            <a:r>
              <a:rPr lang="en-US" altLang="en-US" sz="2000">
                <a:solidFill>
                  <a:srgbClr val="00FFFF"/>
                </a:solidFill>
              </a:rPr>
              <a:t>const</a:t>
            </a:r>
            <a:r>
              <a:rPr lang="en-US" altLang="en-US" sz="2000"/>
              <a:t> stack&amp; s)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            </a:t>
            </a:r>
            <a:r>
              <a:rPr lang="en-US" altLang="en-US" sz="2000">
                <a:solidFill>
                  <a:srgbClr val="00FFFF"/>
                </a:solidFill>
              </a:rPr>
              <a:t>if</a:t>
            </a:r>
            <a:r>
              <a:rPr lang="en-US" altLang="en-US" sz="2000"/>
              <a:t> (</a:t>
            </a:r>
            <a:r>
              <a:rPr lang="en-US" altLang="en-US" sz="2000">
                <a:solidFill>
                  <a:srgbClr val="00FFFF"/>
                </a:solidFill>
              </a:rPr>
              <a:t>this</a:t>
            </a:r>
            <a:r>
              <a:rPr lang="en-US" altLang="en-US" sz="2000"/>
              <a:t> != &amp;s) {                           </a:t>
            </a:r>
            <a:r>
              <a:rPr lang="en-US" altLang="en-US" sz="2000">
                <a:solidFill>
                  <a:srgbClr val="FFFF00"/>
                </a:solidFill>
              </a:rPr>
              <a:t>// beware of self-assignment</a:t>
            </a:r>
            <a:endParaRPr lang="en-US" altLang="en-US" sz="20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               </a:t>
            </a:r>
            <a:r>
              <a:rPr lang="en-US" altLang="en-US" sz="2000">
                <a:solidFill>
                  <a:srgbClr val="00FFFF"/>
                </a:solidFill>
              </a:rPr>
              <a:t>delete</a:t>
            </a:r>
            <a:r>
              <a:rPr lang="en-US" altLang="en-US" sz="2000"/>
              <a:t> [] contents;                  </a:t>
            </a:r>
            <a:r>
              <a:rPr lang="en-US" altLang="en-US" sz="2000">
                <a:solidFill>
                  <a:srgbClr val="FFFF00"/>
                </a:solidFill>
              </a:rPr>
              <a:t>// discard old value</a:t>
            </a:r>
            <a:endParaRPr lang="en-US" altLang="en-US" sz="200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               contents = </a:t>
            </a:r>
            <a:r>
              <a:rPr lang="en-US" altLang="en-US" sz="2000">
                <a:solidFill>
                  <a:srgbClr val="00FFFF"/>
                </a:solidFill>
              </a:rPr>
              <a:t>new</a:t>
            </a:r>
            <a:r>
              <a:rPr lang="en-US" altLang="en-US" sz="2000"/>
              <a:t> </a:t>
            </a:r>
            <a:r>
              <a:rPr lang="en-US" altLang="en-US" sz="2000">
                <a:solidFill>
                  <a:srgbClr val="00FFFF"/>
                </a:solidFill>
              </a:rPr>
              <a:t>int</a:t>
            </a:r>
            <a:r>
              <a:rPr lang="en-US" altLang="en-US" sz="2000"/>
              <a:t> [sz = s.size ()];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               </a:t>
            </a:r>
            <a:r>
              <a:rPr lang="en-US" altLang="en-US" sz="2000">
                <a:solidFill>
                  <a:srgbClr val="00FFFF"/>
                </a:solidFill>
              </a:rPr>
              <a:t>for</a:t>
            </a:r>
            <a:r>
              <a:rPr lang="en-US" altLang="en-US" sz="2000"/>
              <a:t> (</a:t>
            </a:r>
            <a:r>
              <a:rPr lang="en-US" altLang="en-US" sz="2000">
                <a:solidFill>
                  <a:srgbClr val="00FFFF"/>
                </a:solidFill>
              </a:rPr>
              <a:t>int</a:t>
            </a:r>
            <a:r>
              <a:rPr lang="en-US" altLang="en-US" sz="2000"/>
              <a:t> I = 0; I &lt;sz; I++) contents [I] = s.contents [I];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            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            </a:t>
            </a:r>
            <a:r>
              <a:rPr lang="en-US" altLang="en-US" sz="2000">
                <a:solidFill>
                  <a:srgbClr val="00FFFF"/>
                </a:solidFill>
              </a:rPr>
              <a:t>return</a:t>
            </a:r>
            <a:r>
              <a:rPr lang="en-US" altLang="en-US" sz="2000"/>
              <a:t> *</a:t>
            </a:r>
            <a:r>
              <a:rPr lang="en-US" altLang="en-US" sz="2000">
                <a:solidFill>
                  <a:srgbClr val="00FFFF"/>
                </a:solidFill>
              </a:rPr>
              <a:t>this</a:t>
            </a:r>
            <a:r>
              <a:rPr lang="en-US" altLang="en-US" sz="2000"/>
              <a:t>; 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000"/>
              <a:t>            stack s1 (100), s2 (200); …    s1 = s2; </a:t>
            </a:r>
            <a:r>
              <a:rPr lang="en-US" altLang="en-US" sz="2000">
                <a:solidFill>
                  <a:srgbClr val="FFFF00"/>
                </a:solidFill>
              </a:rPr>
              <a:t>// transfer contents</a:t>
            </a:r>
            <a:endParaRPr lang="en-US" altLang="en-US" sz="2000"/>
          </a:p>
          <a:p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Anomalies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An array whose component type is a class can only be declared if there is a parameterless constructor for the class. There is no way to pass parameters to the constructor.</a:t>
            </a:r>
          </a:p>
          <a:p>
            <a:endParaRPr lang="en-US" altLang="en-US" sz="2400"/>
          </a:p>
          <a:p>
            <a:pPr>
              <a:buFontTx/>
              <a:buNone/>
            </a:pPr>
            <a:r>
              <a:rPr lang="en-US" altLang="en-US"/>
              <a:t>         </a:t>
            </a:r>
            <a:r>
              <a:rPr lang="en-US" altLang="en-US" sz="2400"/>
              <a:t>polygon point [10];      </a:t>
            </a:r>
            <a:r>
              <a:rPr lang="en-US" altLang="en-US" sz="2400">
                <a:solidFill>
                  <a:srgbClr val="FFFF00"/>
                </a:solidFill>
              </a:rPr>
              <a:t>// ok</a:t>
            </a:r>
          </a:p>
          <a:p>
            <a:pPr>
              <a:buFontTx/>
              <a:buNone/>
            </a:pPr>
            <a:r>
              <a:rPr lang="en-US" altLang="en-US" sz="2400"/>
              <a:t>            turing stack [2];           </a:t>
            </a:r>
            <a:r>
              <a:rPr lang="en-US" altLang="en-US" sz="2400">
                <a:solidFill>
                  <a:srgbClr val="FFFF00"/>
                </a:solidFill>
              </a:rPr>
              <a:t>//  illegal</a:t>
            </a:r>
            <a:endParaRPr lang="en-US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Friends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class’s “friend” can access its private members.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lass Window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friend class Game;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width_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281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&amp;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Safer than pointer</a:t>
            </a:r>
          </a:p>
          <a:p>
            <a:pPr lvl="1"/>
            <a:r>
              <a:rPr lang="en-US" dirty="0" smtClean="0"/>
              <a:t>Cannot be null, so cannot be declared but not defined</a:t>
            </a:r>
          </a:p>
          <a:p>
            <a:pPr marL="1828800" lvl="4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&amp;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compilerUnhappy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	// error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22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Classes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Encapsulation of type and related operations</a:t>
            </a:r>
          </a:p>
          <a:p>
            <a:pPr lvl="1">
              <a:buFontTx/>
              <a:buNone/>
            </a:pPr>
            <a:r>
              <a:rPr lang="en-US" altLang="en-US" sz="2000">
                <a:solidFill>
                  <a:srgbClr val="99CCFF"/>
                </a:solidFill>
              </a:rPr>
              <a:t>class</a:t>
            </a:r>
            <a:r>
              <a:rPr lang="en-US" altLang="en-US" sz="2000"/>
              <a:t> point {</a:t>
            </a:r>
          </a:p>
          <a:p>
            <a:pPr lvl="1">
              <a:buFontTx/>
              <a:buNone/>
            </a:pPr>
            <a:r>
              <a:rPr lang="en-US" altLang="en-US" sz="2000"/>
              <a:t>         </a:t>
            </a:r>
            <a:r>
              <a:rPr lang="en-US" altLang="en-US" sz="2000">
                <a:solidFill>
                  <a:srgbClr val="99CCFF"/>
                </a:solidFill>
              </a:rPr>
              <a:t>double</a:t>
            </a:r>
            <a:r>
              <a:rPr lang="en-US" altLang="en-US" sz="2000"/>
              <a:t> x,y;                         </a:t>
            </a:r>
            <a:r>
              <a:rPr lang="en-US" altLang="en-US" sz="2000">
                <a:solidFill>
                  <a:srgbClr val="FFFF00"/>
                </a:solidFill>
              </a:rPr>
              <a:t>// private data members</a:t>
            </a:r>
            <a:endParaRPr lang="en-US" altLang="en-US" sz="2000"/>
          </a:p>
          <a:p>
            <a:pPr lvl="1">
              <a:buFontTx/>
              <a:buNone/>
            </a:pPr>
            <a:r>
              <a:rPr lang="en-US" altLang="en-US" sz="2000"/>
              <a:t>    </a:t>
            </a:r>
            <a:r>
              <a:rPr lang="en-US" altLang="en-US" sz="2000">
                <a:solidFill>
                  <a:srgbClr val="99CCFF"/>
                </a:solidFill>
              </a:rPr>
              <a:t>public</a:t>
            </a:r>
            <a:r>
              <a:rPr lang="en-US" altLang="en-US" sz="2000"/>
              <a:t>:</a:t>
            </a:r>
          </a:p>
          <a:p>
            <a:pPr lvl="1">
              <a:buFontTx/>
              <a:buNone/>
            </a:pPr>
            <a:r>
              <a:rPr lang="en-US" altLang="en-US" sz="2000"/>
              <a:t>        point (</a:t>
            </a:r>
            <a:r>
              <a:rPr lang="en-US" altLang="en-US" sz="2000">
                <a:solidFill>
                  <a:srgbClr val="99CCFF"/>
                </a:solidFill>
              </a:rPr>
              <a:t>int</a:t>
            </a:r>
            <a:r>
              <a:rPr lang="en-US" altLang="en-US" sz="2000"/>
              <a:t> x0, </a:t>
            </a:r>
            <a:r>
              <a:rPr lang="en-US" altLang="en-US" sz="2000">
                <a:solidFill>
                  <a:srgbClr val="99CCFF"/>
                </a:solidFill>
              </a:rPr>
              <a:t>int</a:t>
            </a:r>
            <a:r>
              <a:rPr lang="en-US" altLang="en-US" sz="2000"/>
              <a:t> y0);            </a:t>
            </a:r>
            <a:r>
              <a:rPr lang="en-US" altLang="en-US" sz="2000">
                <a:solidFill>
                  <a:srgbClr val="FFFF00"/>
                </a:solidFill>
              </a:rPr>
              <a:t>//  public methods</a:t>
            </a:r>
          </a:p>
          <a:p>
            <a:pPr lvl="1">
              <a:buFontTx/>
              <a:buNone/>
            </a:pPr>
            <a:r>
              <a:rPr lang="en-US" altLang="en-US" sz="2000">
                <a:solidFill>
                  <a:srgbClr val="FFFF00"/>
                </a:solidFill>
              </a:rPr>
              <a:t>        </a:t>
            </a:r>
            <a:r>
              <a:rPr lang="en-US" altLang="en-US" sz="2000"/>
              <a:t>point () { x = 0; y = 0;};        </a:t>
            </a:r>
            <a:r>
              <a:rPr lang="en-US" altLang="en-US" sz="2000">
                <a:solidFill>
                  <a:srgbClr val="FFFF00"/>
                </a:solidFill>
              </a:rPr>
              <a:t>//  a constructor</a:t>
            </a:r>
            <a:endParaRPr lang="en-US" altLang="en-US" sz="2000"/>
          </a:p>
          <a:p>
            <a:pPr lvl="1">
              <a:buFontTx/>
              <a:buNone/>
            </a:pPr>
            <a:r>
              <a:rPr lang="en-US" altLang="en-US" sz="2000"/>
              <a:t>         </a:t>
            </a:r>
            <a:r>
              <a:rPr lang="en-US" altLang="en-US" sz="2000">
                <a:solidFill>
                  <a:srgbClr val="99CCFF"/>
                </a:solidFill>
              </a:rPr>
              <a:t>void</a:t>
            </a:r>
            <a:r>
              <a:rPr lang="en-US" altLang="en-US" sz="2000"/>
              <a:t> move (</a:t>
            </a:r>
            <a:r>
              <a:rPr lang="en-US" altLang="en-US" sz="2000">
                <a:solidFill>
                  <a:srgbClr val="99CCFF"/>
                </a:solidFill>
              </a:rPr>
              <a:t>int</a:t>
            </a:r>
            <a:r>
              <a:rPr lang="en-US" altLang="en-US" sz="2000"/>
              <a:t> dx, </a:t>
            </a:r>
            <a:r>
              <a:rPr lang="en-US" altLang="en-US" sz="2000">
                <a:solidFill>
                  <a:srgbClr val="99CCFF"/>
                </a:solidFill>
              </a:rPr>
              <a:t>int</a:t>
            </a:r>
            <a:r>
              <a:rPr lang="en-US" altLang="en-US" sz="2000"/>
              <a:t> dy);</a:t>
            </a:r>
          </a:p>
          <a:p>
            <a:pPr lvl="1">
              <a:buFontTx/>
              <a:buNone/>
            </a:pPr>
            <a:r>
              <a:rPr lang="en-US" altLang="en-US" sz="2000"/>
              <a:t>         </a:t>
            </a:r>
            <a:r>
              <a:rPr lang="en-US" altLang="en-US" sz="2000">
                <a:solidFill>
                  <a:srgbClr val="99CCFF"/>
                </a:solidFill>
              </a:rPr>
              <a:t>void</a:t>
            </a:r>
            <a:r>
              <a:rPr lang="en-US" altLang="en-US" sz="2000"/>
              <a:t> rotate (</a:t>
            </a:r>
            <a:r>
              <a:rPr lang="en-US" altLang="en-US" sz="2000">
                <a:solidFill>
                  <a:srgbClr val="99CCFF"/>
                </a:solidFill>
              </a:rPr>
              <a:t>double</a:t>
            </a:r>
            <a:r>
              <a:rPr lang="en-US" altLang="en-US" sz="2000"/>
              <a:t> alpha);</a:t>
            </a:r>
          </a:p>
          <a:p>
            <a:pPr lvl="1">
              <a:buFontTx/>
              <a:buNone/>
            </a:pPr>
            <a:r>
              <a:rPr lang="en-US" altLang="en-US" sz="2000"/>
              <a:t>         </a:t>
            </a:r>
            <a:r>
              <a:rPr lang="en-US" altLang="en-US" sz="2000">
                <a:solidFill>
                  <a:srgbClr val="99CCFF"/>
                </a:solidFill>
              </a:rPr>
              <a:t>int</a:t>
            </a:r>
            <a:r>
              <a:rPr lang="en-US" altLang="en-US" sz="2000"/>
              <a:t> distance (point p);</a:t>
            </a:r>
          </a:p>
          <a:p>
            <a:pPr lvl="1">
              <a:buFontTx/>
              <a:buNone/>
            </a:pPr>
            <a:r>
              <a:rPr lang="en-US" altLang="en-US" sz="2000"/>
              <a:t>}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r>
              <a:rPr lang="en-US" dirty="0" smtClean="0"/>
              <a:t>Inheritable and </a:t>
            </a:r>
            <a:r>
              <a:rPr lang="en-US" dirty="0" err="1" smtClean="0"/>
              <a:t>overridable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class Parent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virtual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::string talk();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	class Child : public Parent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::string talk();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Parent*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adam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new Child();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adam</a:t>
            </a: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sz="2000" smtClean="0">
                <a:latin typeface="Courier New" panose="02070309020205020404" pitchFamily="49" charset="0"/>
                <a:cs typeface="Courier New" panose="02070309020205020404" pitchFamily="49" charset="0"/>
              </a:rPr>
              <a:t>&gt;talk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087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 Studio debug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DEBUG mode, Visual Studio “initializes” uninitialized heap memory with 0xCDCDCDCD.</a:t>
            </a:r>
          </a:p>
          <a:p>
            <a:r>
              <a:rPr lang="en-US" dirty="0" smtClean="0"/>
              <a:t>If you see this, you probably have a pointer you haven’t given a value to.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683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A class is a type : objects are instances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/>
              <a:t>     point p1 (10, 20);    </a:t>
            </a:r>
            <a:r>
              <a:rPr lang="en-US" altLang="en-US" sz="2000">
                <a:solidFill>
                  <a:srgbClr val="FFFF00"/>
                </a:solidFill>
              </a:rPr>
              <a:t>// call constructor with given arguments</a:t>
            </a:r>
            <a:endParaRPr lang="en-US" altLang="en-US" sz="2000"/>
          </a:p>
          <a:p>
            <a:pPr>
              <a:buFontTx/>
              <a:buNone/>
            </a:pPr>
            <a:r>
              <a:rPr lang="en-US" altLang="en-US" sz="2000"/>
              <a:t>     point p2;                 </a:t>
            </a:r>
            <a:r>
              <a:rPr lang="en-US" altLang="en-US" sz="2000">
                <a:solidFill>
                  <a:srgbClr val="FFFF00"/>
                </a:solidFill>
              </a:rPr>
              <a:t>//  call default constructor</a:t>
            </a:r>
            <a:endParaRPr lang="en-US" altLang="en-US" sz="2000"/>
          </a:p>
          <a:p>
            <a:pPr>
              <a:buFontTx/>
              <a:buNone/>
            </a:pPr>
            <a:endParaRPr lang="en-US" altLang="en-US" sz="2000"/>
          </a:p>
          <a:p>
            <a:pPr>
              <a:buFontTx/>
              <a:buNone/>
            </a:pPr>
            <a:r>
              <a:rPr lang="en-US" altLang="en-US" sz="2000"/>
              <a:t>Methods are functions with an implicit argument</a:t>
            </a:r>
          </a:p>
          <a:p>
            <a:pPr>
              <a:buFontTx/>
              <a:buNone/>
            </a:pPr>
            <a:r>
              <a:rPr lang="en-US" altLang="en-US" sz="2000"/>
              <a:t>     p1.move (1, -1);       </a:t>
            </a:r>
            <a:r>
              <a:rPr lang="en-US" altLang="en-US" sz="2000">
                <a:solidFill>
                  <a:srgbClr val="FFFF00"/>
                </a:solidFill>
              </a:rPr>
              <a:t>//  special syntax to indicate object</a:t>
            </a:r>
          </a:p>
          <a:p>
            <a:pPr>
              <a:buFontTx/>
              <a:buNone/>
            </a:pPr>
            <a:endParaRPr lang="en-US" altLang="en-US" sz="2000"/>
          </a:p>
          <a:p>
            <a:pPr>
              <a:buFontTx/>
              <a:buNone/>
            </a:pPr>
            <a:r>
              <a:rPr lang="en-US" altLang="en-US" sz="2000"/>
              <a:t>     </a:t>
            </a:r>
            <a:r>
              <a:rPr lang="en-US" altLang="en-US" sz="2000">
                <a:solidFill>
                  <a:srgbClr val="FFFF00"/>
                </a:solidFill>
              </a:rPr>
              <a:t>// in other languages might write    </a:t>
            </a:r>
            <a:r>
              <a:rPr lang="en-US" altLang="en-US" sz="2000" i="1">
                <a:solidFill>
                  <a:srgbClr val="FFFF00"/>
                </a:solidFill>
              </a:rPr>
              <a:t>move (p1, 1, -1)</a:t>
            </a:r>
          </a:p>
          <a:p>
            <a:pPr>
              <a:buFontTx/>
              <a:buNone/>
            </a:pPr>
            <a:r>
              <a:rPr lang="en-US" altLang="en-US" sz="2000" i="1">
                <a:solidFill>
                  <a:srgbClr val="FFFF00"/>
                </a:solidFill>
              </a:rPr>
              <a:t>     </a:t>
            </a:r>
            <a:r>
              <a:rPr lang="en-US" altLang="en-US" sz="2000">
                <a:solidFill>
                  <a:srgbClr val="FFFF00"/>
                </a:solidFill>
              </a:rPr>
              <a:t>//  special syntax inspired by message-passing metaphor:</a:t>
            </a:r>
          </a:p>
          <a:p>
            <a:pPr>
              <a:buFontTx/>
              <a:buNone/>
            </a:pPr>
            <a:r>
              <a:rPr lang="en-US" altLang="en-US" sz="2000">
                <a:solidFill>
                  <a:srgbClr val="FFFF00"/>
                </a:solidFill>
              </a:rPr>
              <a:t>     </a:t>
            </a:r>
            <a:r>
              <a:rPr lang="en-US" altLang="en-US" sz="2000">
                <a:solidFill>
                  <a:srgbClr val="FF5050"/>
                </a:solidFill>
              </a:rPr>
              <a:t>//  objects are autonomous entities that exchange messages</a:t>
            </a:r>
            <a:r>
              <a:rPr lang="en-US" altLang="en-US" sz="2000">
                <a:solidFill>
                  <a:srgbClr val="FFFF00"/>
                </a:solidFill>
              </a:rPr>
              <a:t>.</a:t>
            </a: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Implementing methods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/>
              <a:t> No equivalent of a body: each method can be defined separately</a:t>
            </a:r>
          </a:p>
          <a:p>
            <a:pPr>
              <a:buFontTx/>
              <a:buNone/>
            </a:pPr>
            <a:endParaRPr lang="en-US" altLang="en-US" sz="2000"/>
          </a:p>
          <a:p>
            <a:pPr>
              <a:buFontTx/>
              <a:buNone/>
            </a:pPr>
            <a:r>
              <a:rPr lang="en-US" altLang="en-US" sz="2000"/>
              <a:t>      </a:t>
            </a:r>
            <a:r>
              <a:rPr lang="en-US" altLang="en-US" sz="2000">
                <a:solidFill>
                  <a:srgbClr val="00FFFF"/>
                </a:solidFill>
              </a:rPr>
              <a:t>void</a:t>
            </a:r>
            <a:r>
              <a:rPr lang="en-US" altLang="en-US" sz="2000"/>
              <a:t> point::rotate (</a:t>
            </a:r>
            <a:r>
              <a:rPr lang="en-US" altLang="en-US" sz="2000">
                <a:solidFill>
                  <a:srgbClr val="00FFFF"/>
                </a:solidFill>
              </a:rPr>
              <a:t>double</a:t>
            </a:r>
            <a:r>
              <a:rPr lang="en-US" altLang="en-US" sz="2000"/>
              <a:t> alpha) {</a:t>
            </a:r>
          </a:p>
          <a:p>
            <a:pPr>
              <a:buFontTx/>
              <a:buNone/>
            </a:pPr>
            <a:r>
              <a:rPr lang="en-US" altLang="en-US" sz="2000"/>
              <a:t>           x = x * cos (alpha) -  y * sin (alpha);</a:t>
            </a:r>
          </a:p>
          <a:p>
            <a:pPr>
              <a:buFontTx/>
              <a:buNone/>
            </a:pPr>
            <a:r>
              <a:rPr lang="en-US" altLang="en-US" sz="2000"/>
              <a:t>           y = y * cos (alpha) + x * cos (alpha);</a:t>
            </a:r>
          </a:p>
          <a:p>
            <a:pPr>
              <a:buFontTx/>
              <a:buNone/>
            </a:pPr>
            <a:r>
              <a:rPr lang="en-US" altLang="en-US" sz="2000"/>
              <a:t>      };</a:t>
            </a:r>
          </a:p>
          <a:p>
            <a:pPr>
              <a:buFontTx/>
              <a:buNone/>
            </a:pPr>
            <a:r>
              <a:rPr lang="en-US" altLang="en-US" sz="2000"/>
              <a:t>      </a:t>
            </a:r>
            <a:r>
              <a:rPr lang="en-US" altLang="en-US" sz="2000">
                <a:solidFill>
                  <a:srgbClr val="FFFF00"/>
                </a:solidFill>
              </a:rPr>
              <a:t>//  x and y are the data members of the object on which the</a:t>
            </a:r>
          </a:p>
          <a:p>
            <a:pPr>
              <a:buFontTx/>
              <a:buNone/>
            </a:pPr>
            <a:r>
              <a:rPr lang="en-US" altLang="en-US" sz="2000">
                <a:solidFill>
                  <a:srgbClr val="FFFF00"/>
                </a:solidFill>
              </a:rPr>
              <a:t>      // method is being called.</a:t>
            </a:r>
          </a:p>
          <a:p>
            <a:pPr>
              <a:buFontTx/>
              <a:buNone/>
            </a:pPr>
            <a:r>
              <a:rPr lang="en-US" altLang="en-US" sz="2000">
                <a:solidFill>
                  <a:srgbClr val="FFFF00"/>
                </a:solidFill>
              </a:rPr>
              <a:t>      // if method is defined in class declaration, it is inlined.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 and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 dirty="0" smtClean="0"/>
              <a:t>Declaration: specify type and name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x;</a:t>
            </a:r>
          </a:p>
          <a:p>
            <a:pPr lvl="1"/>
            <a:r>
              <a:rPr lang="en-US" dirty="0" smtClean="0"/>
              <a:t>double foo(</a:t>
            </a:r>
            <a:r>
              <a:rPr lang="en-US" dirty="0" err="1" smtClean="0"/>
              <a:t>std</a:t>
            </a:r>
            <a:r>
              <a:rPr lang="en-US" dirty="0" smtClean="0"/>
              <a:t>::string name);</a:t>
            </a:r>
          </a:p>
          <a:p>
            <a:r>
              <a:rPr lang="en-US" dirty="0" smtClean="0"/>
              <a:t>Definition: everything else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double </a:t>
            </a:r>
            <a:r>
              <a:rPr lang="en-US" sz="2800" dirty="0" err="1" smtClean="0"/>
              <a:t>MyClass</a:t>
            </a:r>
            <a:r>
              <a:rPr lang="en-US" sz="2800" dirty="0" smtClean="0"/>
              <a:t>::foo(</a:t>
            </a:r>
            <a:r>
              <a:rPr lang="en-US" sz="2800" dirty="0" err="1" smtClean="0"/>
              <a:t>std</a:t>
            </a:r>
            <a:r>
              <a:rPr lang="en-US" sz="2800" dirty="0" smtClean="0"/>
              <a:t>::string name) {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	return -1;}</a:t>
            </a:r>
          </a:p>
          <a:p>
            <a:r>
              <a:rPr lang="en-US" dirty="0" smtClean="0"/>
              <a:t>Can do both at once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x = 3;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947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 b="1"/>
              <a:t>Constructors</a:t>
            </a: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One of the best innovations of C++</a:t>
            </a:r>
          </a:p>
          <a:p>
            <a:r>
              <a:rPr lang="en-US" altLang="en-US" sz="2400"/>
              <a:t>special method (s) invoked automatically when an object of the class is declared</a:t>
            </a:r>
          </a:p>
          <a:p>
            <a:pPr>
              <a:buFontTx/>
              <a:buNone/>
            </a:pPr>
            <a:r>
              <a:rPr lang="en-US" altLang="en-US" sz="2400"/>
              <a:t>             </a:t>
            </a:r>
            <a:r>
              <a:rPr lang="en-US" altLang="en-US" sz="2000"/>
              <a:t>point (</a:t>
            </a:r>
            <a:r>
              <a:rPr lang="en-US" altLang="en-US" sz="2000">
                <a:solidFill>
                  <a:srgbClr val="00FFFF"/>
                </a:solidFill>
              </a:rPr>
              <a:t>int</a:t>
            </a:r>
            <a:r>
              <a:rPr lang="en-US" altLang="en-US" sz="2000"/>
              <a:t> x1, </a:t>
            </a:r>
            <a:r>
              <a:rPr lang="en-US" altLang="en-US" sz="2000">
                <a:solidFill>
                  <a:srgbClr val="00FFFF"/>
                </a:solidFill>
              </a:rPr>
              <a:t>int</a:t>
            </a:r>
            <a:r>
              <a:rPr lang="en-US" altLang="en-US" sz="2000"/>
              <a:t> x2);</a:t>
            </a:r>
          </a:p>
          <a:p>
            <a:pPr>
              <a:buFontTx/>
              <a:buNone/>
            </a:pPr>
            <a:r>
              <a:rPr lang="en-US" altLang="en-US" sz="2000"/>
              <a:t>                point ();</a:t>
            </a:r>
          </a:p>
          <a:p>
            <a:pPr>
              <a:buFontTx/>
              <a:buNone/>
            </a:pPr>
            <a:r>
              <a:rPr lang="en-US" altLang="en-US" sz="2000"/>
              <a:t>                point (</a:t>
            </a:r>
            <a:r>
              <a:rPr lang="en-US" altLang="en-US" sz="2000">
                <a:solidFill>
                  <a:srgbClr val="00FFFF"/>
                </a:solidFill>
              </a:rPr>
              <a:t>double</a:t>
            </a:r>
            <a:r>
              <a:rPr lang="en-US" altLang="en-US" sz="2000"/>
              <a:t> alpha; </a:t>
            </a:r>
            <a:r>
              <a:rPr lang="en-US" altLang="en-US" sz="2000">
                <a:solidFill>
                  <a:srgbClr val="00FFFF"/>
                </a:solidFill>
              </a:rPr>
              <a:t>double</a:t>
            </a:r>
            <a:r>
              <a:rPr lang="en-US" altLang="en-US" sz="2000"/>
              <a:t> r);</a:t>
            </a:r>
            <a:r>
              <a:rPr lang="en-US" altLang="en-US" sz="2400"/>
              <a:t>  </a:t>
            </a:r>
          </a:p>
          <a:p>
            <a:pPr>
              <a:buFontTx/>
              <a:buNone/>
            </a:pPr>
            <a:r>
              <a:rPr lang="en-US" altLang="en-US" sz="2400"/>
              <a:t>             </a:t>
            </a:r>
            <a:r>
              <a:rPr lang="en-US" altLang="en-US" sz="2000"/>
              <a:t>point p1 (10,10), p2; p3 (pi / 4, 2.5);</a:t>
            </a:r>
            <a:r>
              <a:rPr lang="en-US" altLang="en-US" sz="2400"/>
              <a:t>       </a:t>
            </a:r>
          </a:p>
          <a:p>
            <a:r>
              <a:rPr lang="en-US" altLang="en-US" sz="2400">
                <a:solidFill>
                  <a:srgbClr val="FFFF00"/>
                </a:solidFill>
              </a:rPr>
              <a:t>Name of method is name of class</a:t>
            </a:r>
          </a:p>
          <a:p>
            <a:r>
              <a:rPr lang="en-US" altLang="en-US" sz="2400">
                <a:solidFill>
                  <a:srgbClr val="FFFF00"/>
                </a:solidFill>
              </a:rPr>
              <a:t>Declaration has no return type.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/>
              <a:t>The target of an operation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>
                <a:solidFill>
                  <a:srgbClr val="FFFF00"/>
                </a:solidFill>
              </a:rPr>
              <a:t>The implicit parameter in a method call can be retrieved through </a:t>
            </a:r>
            <a:r>
              <a:rPr lang="en-US" altLang="en-US" sz="2400" b="1">
                <a:solidFill>
                  <a:srgbClr val="00FFFF"/>
                </a:solidFill>
              </a:rPr>
              <a:t>this</a:t>
            </a:r>
            <a:r>
              <a:rPr lang="en-US" altLang="en-US" sz="2400">
                <a:solidFill>
                  <a:srgbClr val="FFFF00"/>
                </a:solidFill>
              </a:rPr>
              <a:t>:</a:t>
            </a:r>
          </a:p>
          <a:p>
            <a:pPr>
              <a:buFontTx/>
              <a:buNone/>
            </a:pPr>
            <a:r>
              <a:rPr lang="en-US" altLang="en-US" sz="2000"/>
              <a:t>           </a:t>
            </a:r>
            <a:r>
              <a:rPr lang="en-US" altLang="en-US" sz="2000">
                <a:solidFill>
                  <a:srgbClr val="00FFFF"/>
                </a:solidFill>
              </a:rPr>
              <a:t>class</a:t>
            </a:r>
            <a:r>
              <a:rPr lang="en-US" altLang="en-US" sz="2000"/>
              <a:t> Collection {</a:t>
            </a:r>
          </a:p>
          <a:p>
            <a:pPr>
              <a:buFontTx/>
              <a:buNone/>
            </a:pPr>
            <a:r>
              <a:rPr lang="en-US" altLang="en-US" sz="2000"/>
              <a:t>               Collection&amp; insert (thing x) {     </a:t>
            </a:r>
            <a:r>
              <a:rPr lang="en-US" altLang="en-US" sz="2000">
                <a:solidFill>
                  <a:srgbClr val="FFFF00"/>
                </a:solidFill>
              </a:rPr>
              <a:t>// return reference</a:t>
            </a:r>
            <a:endParaRPr lang="en-US" altLang="en-US" sz="2000"/>
          </a:p>
          <a:p>
            <a:pPr>
              <a:buFontTx/>
              <a:buNone/>
            </a:pPr>
            <a:r>
              <a:rPr lang="en-US" altLang="en-US" sz="2000"/>
              <a:t>                   …  modify data structure</a:t>
            </a:r>
          </a:p>
          <a:p>
            <a:pPr>
              <a:buFontTx/>
              <a:buNone/>
            </a:pPr>
            <a:r>
              <a:rPr lang="en-US" altLang="en-US" sz="2000"/>
              <a:t>                   </a:t>
            </a:r>
            <a:r>
              <a:rPr lang="en-US" altLang="en-US" sz="2000">
                <a:solidFill>
                  <a:srgbClr val="00FFFF"/>
                </a:solidFill>
              </a:rPr>
              <a:t>return</a:t>
            </a:r>
            <a:r>
              <a:rPr lang="en-US" altLang="en-US" sz="2000"/>
              <a:t> *</a:t>
            </a:r>
            <a:r>
              <a:rPr lang="en-US" altLang="en-US" sz="2000">
                <a:solidFill>
                  <a:srgbClr val="00FFFF"/>
                </a:solidFill>
              </a:rPr>
              <a:t>this</a:t>
            </a:r>
            <a:r>
              <a:rPr lang="en-US" altLang="en-US" sz="2000"/>
              <a:t>;                           </a:t>
            </a:r>
            <a:r>
              <a:rPr lang="en-US" altLang="en-US" sz="2000">
                <a:solidFill>
                  <a:srgbClr val="FFFF00"/>
                </a:solidFill>
              </a:rPr>
              <a:t>// to modified object</a:t>
            </a:r>
            <a:endParaRPr lang="en-US" altLang="en-US" sz="2000"/>
          </a:p>
          <a:p>
            <a:pPr>
              <a:buFontTx/>
              <a:buNone/>
            </a:pPr>
            <a:r>
              <a:rPr lang="en-US" altLang="en-US" sz="2000"/>
              <a:t>               };</a:t>
            </a:r>
          </a:p>
          <a:p>
            <a:pPr>
              <a:buFontTx/>
              <a:buNone/>
            </a:pPr>
            <a:r>
              <a:rPr lang="en-US" altLang="en-US" sz="2000"/>
              <a:t>            };</a:t>
            </a:r>
          </a:p>
          <a:p>
            <a:pPr>
              <a:buFontTx/>
              <a:buNone/>
            </a:pPr>
            <a:r>
              <a:rPr lang="en-US" altLang="en-US" sz="2000"/>
              <a:t>            my_collection.insert (x1).insert (x2);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altLang="en-US" b="1"/>
              <a:t>Static members</a:t>
            </a:r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Need to have computable attributes for class itself, independent of specific object; e.g. number of objects created.</a:t>
            </a:r>
          </a:p>
          <a:p>
            <a:r>
              <a:rPr lang="en-US" altLang="en-US" sz="2400" dirty="0"/>
              <a:t>Static qualifier indicates that entity is unique for the </a:t>
            </a:r>
            <a:r>
              <a:rPr lang="en-US" altLang="en-US" sz="2400" dirty="0" smtClean="0"/>
              <a:t>class (not one for each object)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               </a:t>
            </a:r>
            <a:r>
              <a:rPr lang="en-US" altLang="en-US" sz="2000" dirty="0">
                <a:solidFill>
                  <a:srgbClr val="00FFFF"/>
                </a:solidFill>
              </a:rPr>
              <a:t>static</a:t>
            </a:r>
            <a:r>
              <a:rPr lang="en-US" altLang="en-US" sz="2000" dirty="0"/>
              <a:t> </a:t>
            </a:r>
            <a:r>
              <a:rPr lang="en-US" altLang="en-US" sz="2000" dirty="0" err="1">
                <a:solidFill>
                  <a:srgbClr val="00FFFF"/>
                </a:solidFill>
              </a:rPr>
              <a:t>int</a:t>
            </a:r>
            <a:r>
              <a:rPr lang="en-US" altLang="en-US" sz="2000" dirty="0"/>
              <a:t> </a:t>
            </a:r>
            <a:r>
              <a:rPr lang="en-US" altLang="en-US" sz="2000" dirty="0" err="1"/>
              <a:t>num_objects</a:t>
            </a:r>
            <a:r>
              <a:rPr lang="en-US" altLang="en-US" sz="2000" dirty="0"/>
              <a:t> = 0;</a:t>
            </a:r>
          </a:p>
          <a:p>
            <a:pPr>
              <a:buFontTx/>
              <a:buNone/>
            </a:pPr>
            <a:r>
              <a:rPr lang="en-US" altLang="en-US" sz="2000" dirty="0"/>
              <a:t>                  point () { </a:t>
            </a:r>
            <a:r>
              <a:rPr lang="en-US" altLang="en-US" sz="2000" dirty="0" err="1"/>
              <a:t>num_objects</a:t>
            </a:r>
            <a:r>
              <a:rPr lang="en-US" altLang="en-US" sz="2000" dirty="0"/>
              <a:t>++;};  </a:t>
            </a:r>
            <a:r>
              <a:rPr lang="en-US" altLang="en-US" sz="2000" dirty="0">
                <a:solidFill>
                  <a:srgbClr val="FFFF00"/>
                </a:solidFill>
              </a:rPr>
              <a:t>// ditto for other constructors</a:t>
            </a:r>
            <a:endParaRPr lang="en-US" altLang="en-US" sz="2000" dirty="0"/>
          </a:p>
          <a:p>
            <a:r>
              <a:rPr lang="en-US" altLang="en-US" sz="2400" dirty="0"/>
              <a:t>Can access static data using </a:t>
            </a:r>
            <a:r>
              <a:rPr lang="en-US" altLang="en-US" sz="2400" dirty="0">
                <a:solidFill>
                  <a:srgbClr val="FF5050"/>
                </a:solidFill>
              </a:rPr>
              <a:t>class name</a:t>
            </a:r>
            <a:r>
              <a:rPr lang="en-US" altLang="en-US" sz="2400" dirty="0"/>
              <a:t> or </a:t>
            </a:r>
            <a:r>
              <a:rPr lang="en-US" altLang="en-US" sz="2400" dirty="0">
                <a:solidFill>
                  <a:srgbClr val="FF5050"/>
                </a:solidFill>
              </a:rPr>
              <a:t>object name:</a:t>
            </a:r>
          </a:p>
          <a:p>
            <a:pPr>
              <a:buFontTx/>
              <a:buNone/>
            </a:pPr>
            <a:r>
              <a:rPr lang="en-US" altLang="en-US" sz="2400" dirty="0"/>
              <a:t>        </a:t>
            </a:r>
            <a:r>
              <a:rPr lang="en-US" altLang="en-US" sz="2000" dirty="0">
                <a:solidFill>
                  <a:srgbClr val="00FFFF"/>
                </a:solidFill>
              </a:rPr>
              <a:t>if</a:t>
            </a:r>
            <a:r>
              <a:rPr lang="en-US" altLang="en-US" sz="2000" dirty="0"/>
              <a:t> (</a:t>
            </a:r>
            <a:r>
              <a:rPr lang="en-US" altLang="en-US" sz="2000" dirty="0" err="1"/>
              <a:t>point.num_objects</a:t>
            </a:r>
            <a:r>
              <a:rPr lang="en-US" altLang="en-US" sz="2000" dirty="0"/>
              <a:t> != p1.num_objects) error ();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method can be static: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class Decoder {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	static bool decode(</a:t>
            </a:r>
            <a:r>
              <a:rPr lang="en-US" sz="2400" dirty="0" err="1" smtClean="0"/>
              <a:t>int</a:t>
            </a:r>
            <a:r>
              <a:rPr lang="en-US" sz="2400" dirty="0" smtClean="0"/>
              <a:t> x);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}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usage:  </a:t>
            </a:r>
            <a:r>
              <a:rPr lang="en-US" sz="2400" dirty="0" smtClean="0"/>
              <a:t>Decoder::decode(93);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dirty="0" smtClean="0"/>
              <a:t>* In C++ a class cannot be static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801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1115</Words>
  <Application>Microsoft Office PowerPoint</Application>
  <PresentationFormat>On-screen Show (4:3)</PresentationFormat>
  <Paragraphs>175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Object-Oriented programming in C++</vt:lpstr>
      <vt:lpstr>Classes</vt:lpstr>
      <vt:lpstr>A class is a type : objects are instances</vt:lpstr>
      <vt:lpstr>Implementing methods</vt:lpstr>
      <vt:lpstr>Declaration and definition</vt:lpstr>
      <vt:lpstr>Constructors</vt:lpstr>
      <vt:lpstr>The target of an operation</vt:lpstr>
      <vt:lpstr>Static members</vt:lpstr>
      <vt:lpstr>Static methods</vt:lpstr>
      <vt:lpstr>Classes and private types</vt:lpstr>
      <vt:lpstr>Destructors</vt:lpstr>
      <vt:lpstr>If constructor uses resources, class needs a destructor</vt:lpstr>
      <vt:lpstr>Copy and assignment</vt:lpstr>
      <vt:lpstr>Kinds of constructors</vt:lpstr>
      <vt:lpstr>Copy constructor</vt:lpstr>
      <vt:lpstr>Redefining assignment</vt:lpstr>
      <vt:lpstr>Anomalies</vt:lpstr>
      <vt:lpstr>Friends </vt:lpstr>
      <vt:lpstr>&amp;</vt:lpstr>
      <vt:lpstr>virtual functions</vt:lpstr>
      <vt:lpstr>Visual Studio debug</vt:lpstr>
    </vt:vector>
  </TitlesOfParts>
  <Company>New York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in C++</dc:title>
  <dc:creator>Schonberg</dc:creator>
  <cp:lastModifiedBy>Frost,Dan</cp:lastModifiedBy>
  <cp:revision>14</cp:revision>
  <dcterms:created xsi:type="dcterms:W3CDTF">2000-10-30T19:39:20Z</dcterms:created>
  <dcterms:modified xsi:type="dcterms:W3CDTF">2016-02-22T20:18:35Z</dcterms:modified>
</cp:coreProperties>
</file>