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16"/>
  </p:notes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13" d="100"/>
          <a:sy n="113" d="100"/>
        </p:scale>
        <p:origin x="-330"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31BFD8C-F554-4300-80FD-B7FB0AF5CB19}" type="datetimeFigureOut">
              <a:rPr lang="en-US" smtClean="0"/>
              <a:t>2/28/2016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92D411-2FCB-42F0-BC46-1AE0910C8894}" type="slidenum">
              <a:rPr lang="en-US" smtClean="0"/>
              <a:t>‹#›</a:t>
            </a:fld>
            <a:endParaRPr lang="en-US"/>
          </a:p>
        </p:txBody>
      </p:sp>
    </p:spTree>
    <p:extLst>
      <p:ext uri="{BB962C8B-B14F-4D97-AF65-F5344CB8AC3E}">
        <p14:creationId xmlns:p14="http://schemas.microsoft.com/office/powerpoint/2010/main" val="798989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C30BA0-DA9F-4042-8E36-02A002AC27FB}" type="datetimeFigureOut">
              <a:rPr lang="en-US" smtClean="0"/>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751B2-AF52-4BCD-8E2F-BE78DDEA8D12}" type="slidenum">
              <a:rPr lang="en-US" smtClean="0"/>
              <a:t>‹#›</a:t>
            </a:fld>
            <a:endParaRPr lang="en-US"/>
          </a:p>
        </p:txBody>
      </p:sp>
    </p:spTree>
    <p:extLst>
      <p:ext uri="{BB962C8B-B14F-4D97-AF65-F5344CB8AC3E}">
        <p14:creationId xmlns:p14="http://schemas.microsoft.com/office/powerpoint/2010/main" val="4083483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C30BA0-DA9F-4042-8E36-02A002AC27FB}" type="datetimeFigureOut">
              <a:rPr lang="en-US" smtClean="0"/>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751B2-AF52-4BCD-8E2F-BE78DDEA8D12}" type="slidenum">
              <a:rPr lang="en-US" smtClean="0"/>
              <a:t>‹#›</a:t>
            </a:fld>
            <a:endParaRPr lang="en-US"/>
          </a:p>
        </p:txBody>
      </p:sp>
    </p:spTree>
    <p:extLst>
      <p:ext uri="{BB962C8B-B14F-4D97-AF65-F5344CB8AC3E}">
        <p14:creationId xmlns:p14="http://schemas.microsoft.com/office/powerpoint/2010/main" val="2697015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C30BA0-DA9F-4042-8E36-02A002AC27FB}" type="datetimeFigureOut">
              <a:rPr lang="en-US" smtClean="0"/>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751B2-AF52-4BCD-8E2F-BE78DDEA8D12}" type="slidenum">
              <a:rPr lang="en-US" smtClean="0"/>
              <a:t>‹#›</a:t>
            </a:fld>
            <a:endParaRPr lang="en-US"/>
          </a:p>
        </p:txBody>
      </p:sp>
    </p:spTree>
    <p:extLst>
      <p:ext uri="{BB962C8B-B14F-4D97-AF65-F5344CB8AC3E}">
        <p14:creationId xmlns:p14="http://schemas.microsoft.com/office/powerpoint/2010/main" val="2279528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C30BA0-DA9F-4042-8E36-02A002AC27FB}" type="datetimeFigureOut">
              <a:rPr lang="en-US" smtClean="0"/>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751B2-AF52-4BCD-8E2F-BE78DDEA8D12}" type="slidenum">
              <a:rPr lang="en-US" smtClean="0"/>
              <a:t>‹#›</a:t>
            </a:fld>
            <a:endParaRPr lang="en-US"/>
          </a:p>
        </p:txBody>
      </p:sp>
    </p:spTree>
    <p:extLst>
      <p:ext uri="{BB962C8B-B14F-4D97-AF65-F5344CB8AC3E}">
        <p14:creationId xmlns:p14="http://schemas.microsoft.com/office/powerpoint/2010/main" val="994254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C30BA0-DA9F-4042-8E36-02A002AC27FB}" type="datetimeFigureOut">
              <a:rPr lang="en-US" smtClean="0"/>
              <a:t>2/28/2016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1751B2-AF52-4BCD-8E2F-BE78DDEA8D12}" type="slidenum">
              <a:rPr lang="en-US" smtClean="0"/>
              <a:t>‹#›</a:t>
            </a:fld>
            <a:endParaRPr lang="en-US"/>
          </a:p>
        </p:txBody>
      </p:sp>
    </p:spTree>
    <p:extLst>
      <p:ext uri="{BB962C8B-B14F-4D97-AF65-F5344CB8AC3E}">
        <p14:creationId xmlns:p14="http://schemas.microsoft.com/office/powerpoint/2010/main" val="979897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C30BA0-DA9F-4042-8E36-02A002AC27FB}" type="datetimeFigureOut">
              <a:rPr lang="en-US" smtClean="0"/>
              <a:t>2/28/2016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751B2-AF52-4BCD-8E2F-BE78DDEA8D12}" type="slidenum">
              <a:rPr lang="en-US" smtClean="0"/>
              <a:t>‹#›</a:t>
            </a:fld>
            <a:endParaRPr lang="en-US"/>
          </a:p>
        </p:txBody>
      </p:sp>
    </p:spTree>
    <p:extLst>
      <p:ext uri="{BB962C8B-B14F-4D97-AF65-F5344CB8AC3E}">
        <p14:creationId xmlns:p14="http://schemas.microsoft.com/office/powerpoint/2010/main" val="4159686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C30BA0-DA9F-4042-8E36-02A002AC27FB}" type="datetimeFigureOut">
              <a:rPr lang="en-US" smtClean="0"/>
              <a:t>2/28/2016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1751B2-AF52-4BCD-8E2F-BE78DDEA8D12}" type="slidenum">
              <a:rPr lang="en-US" smtClean="0"/>
              <a:t>‹#›</a:t>
            </a:fld>
            <a:endParaRPr lang="en-US"/>
          </a:p>
        </p:txBody>
      </p:sp>
    </p:spTree>
    <p:extLst>
      <p:ext uri="{BB962C8B-B14F-4D97-AF65-F5344CB8AC3E}">
        <p14:creationId xmlns:p14="http://schemas.microsoft.com/office/powerpoint/2010/main" val="4866670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C30BA0-DA9F-4042-8E36-02A002AC27FB}" type="datetimeFigureOut">
              <a:rPr lang="en-US" smtClean="0"/>
              <a:t>2/28/2016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1751B2-AF52-4BCD-8E2F-BE78DDEA8D12}" type="slidenum">
              <a:rPr lang="en-US" smtClean="0"/>
              <a:t>‹#›</a:t>
            </a:fld>
            <a:endParaRPr lang="en-US"/>
          </a:p>
        </p:txBody>
      </p:sp>
    </p:spTree>
    <p:extLst>
      <p:ext uri="{BB962C8B-B14F-4D97-AF65-F5344CB8AC3E}">
        <p14:creationId xmlns:p14="http://schemas.microsoft.com/office/powerpoint/2010/main" val="2921993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C30BA0-DA9F-4042-8E36-02A002AC27FB}" type="datetimeFigureOut">
              <a:rPr lang="en-US" smtClean="0"/>
              <a:t>2/28/2016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1751B2-AF52-4BCD-8E2F-BE78DDEA8D12}" type="slidenum">
              <a:rPr lang="en-US" smtClean="0"/>
              <a:t>‹#›</a:t>
            </a:fld>
            <a:endParaRPr lang="en-US"/>
          </a:p>
        </p:txBody>
      </p:sp>
    </p:spTree>
    <p:extLst>
      <p:ext uri="{BB962C8B-B14F-4D97-AF65-F5344CB8AC3E}">
        <p14:creationId xmlns:p14="http://schemas.microsoft.com/office/powerpoint/2010/main" val="7425518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C30BA0-DA9F-4042-8E36-02A002AC27FB}" type="datetimeFigureOut">
              <a:rPr lang="en-US" smtClean="0"/>
              <a:t>2/28/2016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751B2-AF52-4BCD-8E2F-BE78DDEA8D12}" type="slidenum">
              <a:rPr lang="en-US" smtClean="0"/>
              <a:t>‹#›</a:t>
            </a:fld>
            <a:endParaRPr lang="en-US"/>
          </a:p>
        </p:txBody>
      </p:sp>
    </p:spTree>
    <p:extLst>
      <p:ext uri="{BB962C8B-B14F-4D97-AF65-F5344CB8AC3E}">
        <p14:creationId xmlns:p14="http://schemas.microsoft.com/office/powerpoint/2010/main" val="1309143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C30BA0-DA9F-4042-8E36-02A002AC27FB}" type="datetimeFigureOut">
              <a:rPr lang="en-US" smtClean="0"/>
              <a:t>2/28/2016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1751B2-AF52-4BCD-8E2F-BE78DDEA8D12}" type="slidenum">
              <a:rPr lang="en-US" smtClean="0"/>
              <a:t>‹#›</a:t>
            </a:fld>
            <a:endParaRPr lang="en-US"/>
          </a:p>
        </p:txBody>
      </p:sp>
    </p:spTree>
    <p:extLst>
      <p:ext uri="{BB962C8B-B14F-4D97-AF65-F5344CB8AC3E}">
        <p14:creationId xmlns:p14="http://schemas.microsoft.com/office/powerpoint/2010/main" val="319124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C30BA0-DA9F-4042-8E36-02A002AC27FB}" type="datetimeFigureOut">
              <a:rPr lang="en-US" smtClean="0"/>
              <a:t>2/28/2016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1751B2-AF52-4BCD-8E2F-BE78DDEA8D12}" type="slidenum">
              <a:rPr lang="en-US" smtClean="0"/>
              <a:t>‹#›</a:t>
            </a:fld>
            <a:endParaRPr lang="en-US"/>
          </a:p>
        </p:txBody>
      </p:sp>
    </p:spTree>
    <p:extLst>
      <p:ext uri="{BB962C8B-B14F-4D97-AF65-F5344CB8AC3E}">
        <p14:creationId xmlns:p14="http://schemas.microsoft.com/office/powerpoint/2010/main" val="293872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0.wav"/><Relationship Id="rId1" Type="http://schemas.microsoft.com/office/2007/relationships/media" Target="../media/media10.wav"/><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1.wav"/><Relationship Id="rId1" Type="http://schemas.microsoft.com/office/2007/relationships/media" Target="../media/media11.wav"/><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2.wav"/><Relationship Id="rId1" Type="http://schemas.microsoft.com/office/2007/relationships/media" Target="../media/media12.wav"/><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3.wav"/><Relationship Id="rId1" Type="http://schemas.microsoft.com/office/2007/relationships/media" Target="../media/media13.wav"/><Relationship Id="rId5" Type="http://schemas.openxmlformats.org/officeDocument/2006/relationships/image" Target="../media/image1.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4.wav"/><Relationship Id="rId1" Type="http://schemas.microsoft.com/office/2007/relationships/media" Target="../media/media14.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4.wav"/><Relationship Id="rId1" Type="http://schemas.microsoft.com/office/2007/relationships/media" Target="../media/media4.wav"/><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wav"/><Relationship Id="rId1" Type="http://schemas.microsoft.com/office/2007/relationships/media" Target="../media/media7.wav"/><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8.wav"/><Relationship Id="rId1" Type="http://schemas.microsoft.com/office/2007/relationships/media" Target="../media/media8.wav"/><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9.wav"/><Relationship Id="rId1" Type="http://schemas.microsoft.com/office/2007/relationships/media" Target="../media/media9.wav"/><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Game Programming Patterns</a:t>
            </a:r>
            <a:br>
              <a:rPr lang="en-US" dirty="0" smtClean="0"/>
            </a:br>
            <a:r>
              <a:rPr lang="en-US" dirty="0" smtClean="0"/>
              <a:t>Update</a:t>
            </a:r>
            <a:endParaRPr lang="en-US" dirty="0"/>
          </a:p>
        </p:txBody>
      </p:sp>
      <p:sp>
        <p:nvSpPr>
          <p:cNvPr id="3" name="Subtitle 2"/>
          <p:cNvSpPr>
            <a:spLocks noGrp="1"/>
          </p:cNvSpPr>
          <p:nvPr>
            <p:ph type="subTitle" idx="1"/>
          </p:nvPr>
        </p:nvSpPr>
        <p:spPr/>
        <p:txBody>
          <a:bodyPr>
            <a:normAutofit/>
          </a:bodyPr>
          <a:lstStyle/>
          <a:p>
            <a:r>
              <a:rPr lang="en-US" dirty="0" smtClean="0"/>
              <a:t>From the book by</a:t>
            </a:r>
          </a:p>
          <a:p>
            <a:r>
              <a:rPr lang="en-US" dirty="0" smtClean="0"/>
              <a:t>Robert Nystrom</a:t>
            </a:r>
          </a:p>
          <a:p>
            <a:r>
              <a:rPr lang="en-US" sz="2400" dirty="0" smtClean="0"/>
              <a:t>http://gameprogrammingpatterns.com</a:t>
            </a:r>
            <a:endParaRPr lang="en-US" sz="2400" dirty="0"/>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
        <p:nvSpPr>
          <p:cNvPr id="4" name="TextBox 3"/>
          <p:cNvSpPr txBox="1"/>
          <p:nvPr/>
        </p:nvSpPr>
        <p:spPr>
          <a:xfrm>
            <a:off x="1981201" y="990600"/>
            <a:ext cx="5334000" cy="1200329"/>
          </a:xfrm>
          <a:prstGeom prst="rect">
            <a:avLst/>
          </a:prstGeom>
          <a:noFill/>
        </p:spPr>
        <p:txBody>
          <a:bodyPr wrap="square" rtlCol="0">
            <a:spAutoFit/>
          </a:bodyPr>
          <a:lstStyle/>
          <a:p>
            <a:r>
              <a:rPr lang="en-US" dirty="0" smtClean="0">
                <a:solidFill>
                  <a:srgbClr val="FF0000"/>
                </a:solidFill>
                <a:latin typeface="Arial" panose="020B0604020202020204" pitchFamily="34" charset="0"/>
                <a:cs typeface="Arial" panose="020B0604020202020204" pitchFamily="34" charset="0"/>
              </a:rPr>
              <a:t>Sorry, the audio does not seem to be automatically starting when you go to a new slide.  You’ll have to press the “play” icon. (Move the cursor over the speaker icon to see the play icon.)</a:t>
            </a:r>
            <a:endParaRPr lang="en-US"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912614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withEffect">
                                  <p:stCondLst>
                                    <p:cond delay="0"/>
                                  </p:stCondLst>
                                  <p:childTnLst>
                                    <p:cmd type="call" cmd="playFrom(0.0)">
                                      <p:cBhvr>
                                        <p:cTn id="6" dur="11174"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1219200"/>
            <a:ext cx="5562600" cy="3416320"/>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Aside:</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This approach involves making a subclass of Entity for everything which has a different behavior in the game.  Lots of </a:t>
            </a:r>
            <a:r>
              <a:rPr lang="en-US" dirty="0" err="1" smtClean="0">
                <a:latin typeface="Arial" panose="020B0604020202020204" pitchFamily="34" charset="0"/>
                <a:cs typeface="Arial" panose="020B0604020202020204" pitchFamily="34" charset="0"/>
              </a:rPr>
              <a:t>subclassing</a:t>
            </a:r>
            <a:r>
              <a:rPr lang="en-US" dirty="0" smtClean="0">
                <a:latin typeface="Arial" panose="020B0604020202020204" pitchFamily="34" charset="0"/>
                <a:cs typeface="Arial" panose="020B0604020202020204" pitchFamily="34" charset="0"/>
              </a:rPr>
              <a:t> often leads to problems.</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Instead, we could use the Component pattern (in the book, not discussed in class) or the Type Object pattern (discussed in class in January).</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For the purposes of simple exposition of the Update pattern, we’ll use </a:t>
            </a:r>
            <a:r>
              <a:rPr lang="en-US" dirty="0" err="1" smtClean="0">
                <a:latin typeface="Arial" panose="020B0604020202020204" pitchFamily="34" charset="0"/>
                <a:cs typeface="Arial" panose="020B0604020202020204" pitchFamily="34" charset="0"/>
              </a:rPr>
              <a:t>subclassing</a:t>
            </a:r>
            <a:r>
              <a:rPr lang="en-US" dirty="0" smtClean="0">
                <a:latin typeface="Arial" panose="020B0604020202020204" pitchFamily="34" charset="0"/>
                <a:cs typeface="Arial" panose="020B0604020202020204" pitchFamily="34" charset="0"/>
              </a:rPr>
              <a:t>.</a:t>
            </a:r>
            <a:endParaRPr lang="en-US" dirty="0">
              <a:latin typeface="Arial" panose="020B0604020202020204" pitchFamily="34" charset="0"/>
              <a:cs typeface="Arial" panose="020B0604020202020204" pitchFamily="34"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7558851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withEffect">
                                  <p:stCondLst>
                                    <p:cond delay="0"/>
                                  </p:stCondLst>
                                  <p:childTnLst>
                                    <p:cmd type="call" cmd="playFrom(0.0)">
                                      <p:cBhvr>
                                        <p:cTn id="6" dur="41508"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304800"/>
            <a:ext cx="6781800" cy="6494085"/>
          </a:xfrm>
          <a:prstGeom prst="rect">
            <a:avLst/>
          </a:prstGeom>
          <a:noFill/>
        </p:spPr>
        <p:txBody>
          <a:bodyPr wrap="square" rtlCol="0">
            <a:spAutoFit/>
          </a:bodyPr>
          <a:lstStyle/>
          <a:p>
            <a:r>
              <a:rPr lang="en-US" sz="1600" dirty="0">
                <a:latin typeface="Courier New" panose="02070309020205020404" pitchFamily="49" charset="0"/>
                <a:cs typeface="Courier New" panose="02070309020205020404" pitchFamily="49" charset="0"/>
              </a:rPr>
              <a:t>class Skeleton : public Entity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a:t>
            </a:r>
          </a:p>
          <a:p>
            <a:r>
              <a:rPr lang="en-US" sz="1600" dirty="0" smtClean="0">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Skeleton</a:t>
            </a:r>
            <a:r>
              <a:rPr lang="en-US" sz="1600" dirty="0">
                <a:latin typeface="Courier New" panose="02070309020205020404" pitchFamily="49" charset="0"/>
                <a:cs typeface="Courier New" panose="02070309020205020404" pitchFamily="49" charset="0"/>
              </a:rPr>
              <a:t>() </a:t>
            </a:r>
            <a:endParaRPr lang="en-US" sz="1600" dirty="0" smtClean="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  : </a:t>
            </a:r>
            <a:r>
              <a:rPr lang="en-US" sz="1600" dirty="0" err="1" smtClean="0">
                <a:latin typeface="Courier New" panose="02070309020205020404" pitchFamily="49" charset="0"/>
                <a:cs typeface="Courier New" panose="02070309020205020404" pitchFamily="49" charset="0"/>
              </a:rPr>
              <a:t>patrollingLeft</a:t>
            </a:r>
            <a:r>
              <a:rPr lang="en-US" sz="1600" dirty="0">
                <a:latin typeface="Courier New" panose="02070309020205020404" pitchFamily="49" charset="0"/>
                <a:cs typeface="Courier New" panose="02070309020205020404" pitchFamily="49" charset="0"/>
              </a:rPr>
              <a:t>_(false)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 </a:t>
            </a:r>
          </a:p>
          <a:p>
            <a:endParaRPr lang="en-US" sz="1600" dirty="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virtual </a:t>
            </a:r>
            <a:r>
              <a:rPr lang="en-US" sz="1600" dirty="0">
                <a:latin typeface="Courier New" panose="02070309020205020404" pitchFamily="49" charset="0"/>
                <a:cs typeface="Courier New" panose="02070309020205020404" pitchFamily="49" charset="0"/>
              </a:rPr>
              <a:t>void update()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 </a:t>
            </a:r>
          </a:p>
          <a:p>
            <a:r>
              <a:rPr lang="en-US" sz="1600" dirty="0" smtClean="0">
                <a:latin typeface="Courier New" panose="02070309020205020404" pitchFamily="49" charset="0"/>
                <a:cs typeface="Courier New" panose="02070309020205020404" pitchFamily="49" charset="0"/>
              </a:rPr>
              <a:t>      if </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patrollingLeft</a:t>
            </a:r>
            <a:r>
              <a:rPr lang="en-US" sz="1600" dirty="0">
                <a:latin typeface="Courier New" panose="02070309020205020404" pitchFamily="49" charset="0"/>
                <a:cs typeface="Courier New" panose="02070309020205020404" pitchFamily="49" charset="0"/>
              </a:rPr>
              <a:t>_)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 </a:t>
            </a:r>
          </a:p>
          <a:p>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setX</a:t>
            </a:r>
            <a:r>
              <a:rPr lang="en-US" sz="1600" dirty="0" smtClean="0">
                <a:latin typeface="Courier New" panose="02070309020205020404" pitchFamily="49" charset="0"/>
                <a:cs typeface="Courier New" panose="02070309020205020404" pitchFamily="49" charset="0"/>
              </a:rPr>
              <a:t>(x</a:t>
            </a:r>
            <a:r>
              <a:rPr lang="en-US" sz="1600" dirty="0">
                <a:latin typeface="Courier New" panose="02070309020205020404" pitchFamily="49" charset="0"/>
                <a:cs typeface="Courier New" panose="02070309020205020404" pitchFamily="49" charset="0"/>
              </a:rPr>
              <a:t>() - 1);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if </a:t>
            </a:r>
            <a:r>
              <a:rPr lang="en-US" sz="1600" dirty="0">
                <a:latin typeface="Courier New" panose="02070309020205020404" pitchFamily="49" charset="0"/>
                <a:cs typeface="Courier New" panose="02070309020205020404" pitchFamily="49" charset="0"/>
              </a:rPr>
              <a:t>(x() == 0)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patrollingLeft</a:t>
            </a:r>
            <a:r>
              <a:rPr lang="en-US" sz="1600" dirty="0">
                <a:latin typeface="Courier New" panose="02070309020205020404" pitchFamily="49" charset="0"/>
                <a:cs typeface="Courier New" panose="02070309020205020404" pitchFamily="49" charset="0"/>
              </a:rPr>
              <a:t>_ = false</a:t>
            </a:r>
            <a:r>
              <a:rPr lang="en-US" sz="1600" dirty="0" smtClean="0">
                <a:latin typeface="Courier New" panose="02070309020205020404" pitchFamily="49" charset="0"/>
                <a:cs typeface="Courier New" panose="02070309020205020404" pitchFamily="49" charset="0"/>
              </a:rPr>
              <a:t>;</a:t>
            </a:r>
          </a:p>
          <a:p>
            <a:r>
              <a:rPr lang="en-US" sz="1600" dirty="0" smtClean="0">
                <a:latin typeface="Courier New" panose="02070309020205020404" pitchFamily="49" charset="0"/>
                <a:cs typeface="Courier New" panose="02070309020205020404" pitchFamily="49" charset="0"/>
              </a:rPr>
              <a:t>      } </a:t>
            </a:r>
          </a:p>
          <a:p>
            <a:r>
              <a:rPr lang="en-US" sz="1600" dirty="0" smtClean="0">
                <a:latin typeface="Courier New" panose="02070309020205020404" pitchFamily="49" charset="0"/>
                <a:cs typeface="Courier New" panose="02070309020205020404" pitchFamily="49" charset="0"/>
              </a:rPr>
              <a:t>      else </a:t>
            </a:r>
          </a:p>
          <a:p>
            <a:r>
              <a:rPr lang="en-US" sz="1600" dirty="0" smtClean="0">
                <a:latin typeface="Courier New" panose="02070309020205020404" pitchFamily="49" charset="0"/>
                <a:cs typeface="Courier New" panose="02070309020205020404" pitchFamily="49" charset="0"/>
              </a:rPr>
              <a:t>      { </a:t>
            </a:r>
          </a:p>
          <a:p>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setX</a:t>
            </a:r>
            <a:r>
              <a:rPr lang="en-US" sz="1600" dirty="0" smtClean="0">
                <a:latin typeface="Courier New" panose="02070309020205020404" pitchFamily="49" charset="0"/>
                <a:cs typeface="Courier New" panose="02070309020205020404" pitchFamily="49" charset="0"/>
              </a:rPr>
              <a:t>(x</a:t>
            </a:r>
            <a:r>
              <a:rPr lang="en-US" sz="1600" dirty="0">
                <a:latin typeface="Courier New" panose="02070309020205020404" pitchFamily="49" charset="0"/>
                <a:cs typeface="Courier New" panose="02070309020205020404" pitchFamily="49" charset="0"/>
              </a:rPr>
              <a:t>() + 1);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if </a:t>
            </a:r>
            <a:r>
              <a:rPr lang="en-US" sz="1600" dirty="0">
                <a:latin typeface="Courier New" panose="02070309020205020404" pitchFamily="49" charset="0"/>
                <a:cs typeface="Courier New" panose="02070309020205020404" pitchFamily="49" charset="0"/>
              </a:rPr>
              <a:t>(x() == 100)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patrollingLeft</a:t>
            </a:r>
            <a:r>
              <a:rPr lang="en-US" sz="1600" dirty="0">
                <a:latin typeface="Courier New" panose="02070309020205020404" pitchFamily="49" charset="0"/>
                <a:cs typeface="Courier New" panose="02070309020205020404" pitchFamily="49" charset="0"/>
              </a:rPr>
              <a:t>_ = true;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 </a:t>
            </a:r>
          </a:p>
          <a:p>
            <a:r>
              <a:rPr lang="en-US" sz="1600" dirty="0" smtClean="0">
                <a:latin typeface="Courier New" panose="02070309020205020404" pitchFamily="49" charset="0"/>
                <a:cs typeface="Courier New" panose="02070309020205020404" pitchFamily="49" charset="0"/>
              </a:rPr>
              <a:t>   } </a:t>
            </a:r>
          </a:p>
          <a:p>
            <a:r>
              <a:rPr lang="en-US" sz="1600" dirty="0" smtClean="0">
                <a:latin typeface="Courier New" panose="02070309020205020404" pitchFamily="49" charset="0"/>
                <a:cs typeface="Courier New" panose="02070309020205020404" pitchFamily="49" charset="0"/>
              </a:rPr>
              <a:t>private</a:t>
            </a:r>
            <a:r>
              <a:rPr lang="en-US" sz="1600" dirty="0">
                <a:latin typeface="Courier New" panose="02070309020205020404" pitchFamily="49" charset="0"/>
                <a:cs typeface="Courier New" panose="02070309020205020404" pitchFamily="49" charset="0"/>
              </a:rPr>
              <a:t>: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bool </a:t>
            </a:r>
            <a:r>
              <a:rPr lang="en-US" sz="1600" dirty="0" err="1">
                <a:latin typeface="Courier New" panose="02070309020205020404" pitchFamily="49" charset="0"/>
                <a:cs typeface="Courier New" panose="02070309020205020404" pitchFamily="49" charset="0"/>
              </a:rPr>
              <a:t>patrollingLeft</a:t>
            </a:r>
            <a:r>
              <a:rPr lang="en-US" sz="1600" dirty="0">
                <a:latin typeface="Courier New" panose="02070309020205020404" pitchFamily="49" charset="0"/>
                <a:cs typeface="Courier New" panose="02070309020205020404" pitchFamily="49" charset="0"/>
              </a:rPr>
              <a:t>_; </a:t>
            </a:r>
            <a:r>
              <a:rPr lang="en-US" sz="1600" dirty="0" smtClean="0">
                <a:latin typeface="Courier New" panose="02070309020205020404" pitchFamily="49" charset="0"/>
                <a:cs typeface="Courier New" panose="02070309020205020404" pitchFamily="49" charset="0"/>
              </a:rPr>
              <a:t>// field not local variable</a:t>
            </a:r>
          </a:p>
          <a:p>
            <a:r>
              <a:rPr lang="en-US" sz="1600"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70808518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withEffect">
                                  <p:stCondLst>
                                    <p:cond delay="0"/>
                                  </p:stCondLst>
                                  <p:childTnLst>
                                    <p:cmd type="call" cmd="playFrom(0.0)">
                                      <p:cBhvr>
                                        <p:cTn id="6" dur="7392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18603"/>
            <a:ext cx="7391400" cy="5755422"/>
          </a:xfrm>
          <a:prstGeom prst="rect">
            <a:avLst/>
          </a:prstGeom>
          <a:noFill/>
        </p:spPr>
        <p:txBody>
          <a:bodyPr wrap="square" rtlCol="0">
            <a:spAutoFit/>
          </a:bodyPr>
          <a:lstStyle/>
          <a:p>
            <a:r>
              <a:rPr lang="en-US" sz="1600" dirty="0">
                <a:latin typeface="Courier New" panose="02070309020205020404" pitchFamily="49" charset="0"/>
                <a:cs typeface="Courier New" panose="02070309020205020404" pitchFamily="49" charset="0"/>
              </a:rPr>
              <a:t>class Statue : public Entity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a:t>
            </a:r>
          </a:p>
          <a:p>
            <a:r>
              <a:rPr lang="en-US" sz="1600" dirty="0" smtClean="0">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Statue(</a:t>
            </a:r>
            <a:r>
              <a:rPr lang="en-US" sz="1600" dirty="0" err="1" smtClean="0">
                <a:latin typeface="Courier New" panose="02070309020205020404" pitchFamily="49" charset="0"/>
                <a:cs typeface="Courier New" panose="02070309020205020404" pitchFamily="49" charset="0"/>
              </a:rPr>
              <a:t>int</a:t>
            </a:r>
            <a:r>
              <a:rPr lang="en-US" sz="1600" dirty="0" smtClean="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delay)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 </a:t>
            </a:r>
            <a:r>
              <a:rPr lang="en-US" sz="1600" dirty="0">
                <a:latin typeface="Courier New" panose="02070309020205020404" pitchFamily="49" charset="0"/>
                <a:cs typeface="Courier New" panose="02070309020205020404" pitchFamily="49" charset="0"/>
              </a:rPr>
              <a:t>frames_(0),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delay</a:t>
            </a:r>
            <a:r>
              <a:rPr lang="en-US" sz="1600" dirty="0">
                <a:latin typeface="Courier New" panose="02070309020205020404" pitchFamily="49" charset="0"/>
                <a:cs typeface="Courier New" panose="02070309020205020404" pitchFamily="49" charset="0"/>
              </a:rPr>
              <a:t>_(delay)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 </a:t>
            </a:r>
          </a:p>
          <a:p>
            <a:endParaRPr lang="en-US" sz="1600" dirty="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virtual </a:t>
            </a:r>
            <a:r>
              <a:rPr lang="en-US" sz="1600" dirty="0">
                <a:latin typeface="Courier New" panose="02070309020205020404" pitchFamily="49" charset="0"/>
                <a:cs typeface="Courier New" panose="02070309020205020404" pitchFamily="49" charset="0"/>
              </a:rPr>
              <a:t>void update()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 </a:t>
            </a:r>
          </a:p>
          <a:p>
            <a:r>
              <a:rPr lang="en-US" sz="1600" dirty="0" smtClean="0">
                <a:latin typeface="Courier New" panose="02070309020205020404" pitchFamily="49" charset="0"/>
                <a:cs typeface="Courier New" panose="02070309020205020404" pitchFamily="49" charset="0"/>
              </a:rPr>
              <a:t>      if </a:t>
            </a:r>
            <a:r>
              <a:rPr lang="en-US" sz="1600" dirty="0">
                <a:latin typeface="Courier New" panose="02070309020205020404" pitchFamily="49" charset="0"/>
                <a:cs typeface="Courier New" panose="02070309020205020404" pitchFamily="49" charset="0"/>
              </a:rPr>
              <a:t>(++frames_ == delay_)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 </a:t>
            </a:r>
          </a:p>
          <a:p>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shootLightning</a:t>
            </a:r>
            <a:r>
              <a:rPr lang="en-US" sz="1600" dirty="0">
                <a:latin typeface="Courier New" panose="02070309020205020404" pitchFamily="49" charset="0"/>
                <a:cs typeface="Courier New" panose="02070309020205020404" pitchFamily="49" charset="0"/>
              </a:rPr>
              <a:t>();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 </a:t>
            </a:r>
            <a:r>
              <a:rPr lang="en-US" sz="1600" dirty="0">
                <a:latin typeface="Courier New" panose="02070309020205020404" pitchFamily="49" charset="0"/>
                <a:cs typeface="Courier New" panose="02070309020205020404" pitchFamily="49" charset="0"/>
              </a:rPr>
              <a:t>Reset the timer.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frames</a:t>
            </a:r>
            <a:r>
              <a:rPr lang="en-US" sz="1600" dirty="0">
                <a:latin typeface="Courier New" panose="02070309020205020404" pitchFamily="49" charset="0"/>
                <a:cs typeface="Courier New" panose="02070309020205020404" pitchFamily="49" charset="0"/>
              </a:rPr>
              <a:t>_ = 0;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 </a:t>
            </a:r>
          </a:p>
          <a:p>
            <a:r>
              <a:rPr lang="en-US" sz="1600" dirty="0" smtClean="0">
                <a:latin typeface="Courier New" panose="02070309020205020404" pitchFamily="49" charset="0"/>
                <a:cs typeface="Courier New" panose="02070309020205020404" pitchFamily="49" charset="0"/>
              </a:rPr>
              <a:t>   } </a:t>
            </a:r>
          </a:p>
          <a:p>
            <a:r>
              <a:rPr lang="en-US" sz="1600" dirty="0" smtClean="0">
                <a:latin typeface="Courier New" panose="02070309020205020404" pitchFamily="49" charset="0"/>
                <a:cs typeface="Courier New" panose="02070309020205020404" pitchFamily="49" charset="0"/>
              </a:rPr>
              <a:t>private</a:t>
            </a:r>
            <a:r>
              <a:rPr lang="en-US" sz="1600" dirty="0">
                <a:latin typeface="Courier New" panose="02070309020205020404" pitchFamily="49" charset="0"/>
                <a:cs typeface="Courier New" panose="02070309020205020404" pitchFamily="49" charset="0"/>
              </a:rPr>
              <a:t>: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int</a:t>
            </a:r>
            <a:r>
              <a:rPr lang="en-US" sz="1600" dirty="0" smtClean="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frames_;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int</a:t>
            </a:r>
            <a:r>
              <a:rPr lang="en-US" sz="1600" dirty="0" smtClean="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delay_;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void </a:t>
            </a:r>
            <a:r>
              <a:rPr lang="en-US" sz="1600" dirty="0" err="1">
                <a:latin typeface="Courier New" panose="02070309020205020404" pitchFamily="49" charset="0"/>
                <a:cs typeface="Courier New" panose="02070309020205020404" pitchFamily="49" charset="0"/>
              </a:rPr>
              <a:t>shootLightning</a:t>
            </a:r>
            <a:r>
              <a:rPr lang="en-US" sz="1600" dirty="0">
                <a:latin typeface="Courier New" panose="02070309020205020404" pitchFamily="49" charset="0"/>
                <a:cs typeface="Courier New" panose="02070309020205020404" pitchFamily="49" charset="0"/>
              </a:rPr>
              <a:t>()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 // </a:t>
            </a:r>
            <a:r>
              <a:rPr lang="en-US" sz="1600" dirty="0">
                <a:latin typeface="Courier New" panose="02070309020205020404" pitchFamily="49" charset="0"/>
                <a:cs typeface="Courier New" panose="02070309020205020404" pitchFamily="49" charset="0"/>
              </a:rPr>
              <a:t>Shoot the lightning... </a:t>
            </a:r>
            <a:r>
              <a:rPr lang="en-US" sz="1600" dirty="0" smtClean="0">
                <a:latin typeface="Courier New" panose="02070309020205020404" pitchFamily="49" charset="0"/>
                <a:cs typeface="Courier New" panose="02070309020205020404" pitchFamily="49" charset="0"/>
              </a:rPr>
              <a:t>} </a:t>
            </a:r>
          </a:p>
          <a:p>
            <a:r>
              <a:rPr lang="en-US" sz="1600" dirty="0" smtClean="0">
                <a:latin typeface="Courier New" panose="02070309020205020404" pitchFamily="49" charset="0"/>
                <a:cs typeface="Courier New" panose="02070309020205020404" pitchFamily="49" charset="0"/>
              </a:rPr>
              <a:t>};</a:t>
            </a:r>
            <a:endParaRPr lang="en-US" sz="1600" dirty="0">
              <a:latin typeface="Courier New" panose="02070309020205020404" pitchFamily="49" charset="0"/>
              <a:cs typeface="Courier New" panose="02070309020205020404" pitchFamily="49"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11783231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withEffect">
                                  <p:stCondLst>
                                    <p:cond delay="0"/>
                                  </p:stCondLst>
                                  <p:childTnLst>
                                    <p:cmd type="call" cmd="playFrom(0.0)">
                                      <p:cBhvr>
                                        <p:cTn id="6" dur="4490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1" y="762000"/>
            <a:ext cx="6705600" cy="923330"/>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It’s </a:t>
            </a:r>
            <a:r>
              <a:rPr lang="en-US" dirty="0">
                <a:latin typeface="Arial" panose="020B0604020202020204" pitchFamily="34" charset="0"/>
                <a:cs typeface="Arial" panose="020B0604020202020204" pitchFamily="34" charset="0"/>
              </a:rPr>
              <a:t>now much easier to add new entities to the game world because each one brings along everything it needs to take care of itself.</a:t>
            </a:r>
          </a:p>
        </p:txBody>
      </p:sp>
      <p:pic>
        <p:nvPicPr>
          <p:cNvPr id="1026" name="Picture 2" descr="A UML diagram. World has a collection of Entities, each of which has an update() method. Skeleton and Statue both inherit from Entit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4713" y="1752600"/>
            <a:ext cx="6329087" cy="4339076"/>
          </a:xfrm>
          <a:prstGeom prst="rect">
            <a:avLst/>
          </a:prstGeom>
          <a:noFill/>
          <a:extLst>
            <a:ext uri="{909E8E84-426E-40DD-AFC4-6F175D3DCCD1}">
              <a14:hiddenFill xmlns:a14="http://schemas.microsoft.com/office/drawing/2010/main">
                <a:solidFill>
                  <a:srgbClr val="FFFFFF"/>
                </a:solidFill>
              </a14:hiddenFill>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9192029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withEffect">
                                  <p:stCondLst>
                                    <p:cond delay="0"/>
                                  </p:stCondLst>
                                  <p:childTnLst>
                                    <p:cmd type="call" cmd="playFrom(0.0)">
                                      <p:cBhvr>
                                        <p:cTn id="6" dur="4191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685800"/>
            <a:ext cx="6400800" cy="5478423"/>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Some wrinkles and options:</a:t>
            </a:r>
          </a:p>
          <a:p>
            <a:endParaRPr lang="en-US" dirty="0">
              <a:latin typeface="Arial" panose="020B0604020202020204" pitchFamily="34" charset="0"/>
              <a:cs typeface="Arial" panose="020B0604020202020204" pitchFamily="34" charset="0"/>
            </a:endParaRPr>
          </a:p>
          <a:p>
            <a:pPr marL="342900" indent="-342900">
              <a:buAutoNum type="arabicPeriod"/>
            </a:pPr>
            <a:r>
              <a:rPr lang="en-US" dirty="0" smtClean="0">
                <a:latin typeface="Arial" panose="020B0604020202020204" pitchFamily="34" charset="0"/>
                <a:cs typeface="Arial" panose="020B0604020202020204" pitchFamily="34" charset="0"/>
              </a:rPr>
              <a:t>We can support variable time steps by passing  an elapsed time parameter to the update() method.</a:t>
            </a:r>
          </a:p>
          <a:p>
            <a:r>
              <a:rPr lang="en-US" dirty="0" smtClean="0">
                <a:latin typeface="Arial" panose="020B0604020202020204" pitchFamily="34" charset="0"/>
                <a:cs typeface="Arial" panose="020B0604020202020204" pitchFamily="34" charset="0"/>
              </a:rPr>
              <a:t>           </a:t>
            </a:r>
            <a:r>
              <a:rPr lang="en-US" sz="1600" dirty="0" smtClean="0">
                <a:latin typeface="Courier New" panose="02070309020205020404" pitchFamily="49" charset="0"/>
                <a:cs typeface="Courier New" panose="02070309020205020404" pitchFamily="49" charset="0"/>
              </a:rPr>
              <a:t>void </a:t>
            </a:r>
            <a:r>
              <a:rPr lang="en-US" sz="1600" dirty="0">
                <a:latin typeface="Courier New" panose="02070309020205020404" pitchFamily="49" charset="0"/>
                <a:cs typeface="Courier New" panose="02070309020205020404" pitchFamily="49" charset="0"/>
              </a:rPr>
              <a:t>Skeleton::update(double elapsed)</a:t>
            </a:r>
            <a:endParaRPr lang="en-US" sz="1600" dirty="0" smtClean="0">
              <a:latin typeface="Courier New" panose="02070309020205020404" pitchFamily="49" charset="0"/>
              <a:cs typeface="Courier New" panose="02070309020205020404" pitchFamily="49" charset="0"/>
            </a:endParaRPr>
          </a:p>
          <a:p>
            <a:endParaRPr lang="en-US" dirty="0" smtClean="0">
              <a:latin typeface="Arial" panose="020B0604020202020204" pitchFamily="34" charset="0"/>
              <a:cs typeface="Arial" panose="020B0604020202020204" pitchFamily="34" charset="0"/>
            </a:endParaRPr>
          </a:p>
          <a:p>
            <a:pPr marL="342900" indent="-342900">
              <a:buFont typeface="+mj-lt"/>
              <a:buAutoNum type="arabicPeriod" startAt="2"/>
            </a:pPr>
            <a:r>
              <a:rPr lang="en-US" dirty="0" smtClean="0">
                <a:latin typeface="Arial" panose="020B0604020202020204" pitchFamily="34" charset="0"/>
                <a:cs typeface="Arial" panose="020B0604020202020204" pitchFamily="34" charset="0"/>
              </a:rPr>
              <a:t>If some update() methods add to or remove from the object list, we need to handle this.  Perhaps</a:t>
            </a:r>
          </a:p>
          <a:p>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int</a:t>
            </a:r>
            <a:r>
              <a:rPr lang="en-US" sz="1600" dirty="0" smtClean="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numObjectsThisTurn</a:t>
            </a:r>
            <a:r>
              <a:rPr lang="en-US" sz="1600" dirty="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numObjects</a:t>
            </a:r>
            <a:r>
              <a:rPr lang="en-US" sz="1600" dirty="0">
                <a:latin typeface="Courier New" panose="02070309020205020404" pitchFamily="49" charset="0"/>
                <a:cs typeface="Courier New" panose="02070309020205020404" pitchFamily="49" charset="0"/>
              </a:rPr>
              <a:t>_; </a:t>
            </a:r>
            <a:endParaRPr lang="en-US" sz="1600" dirty="0" smtClean="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     for </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int</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 = 0; </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 &lt; </a:t>
            </a:r>
            <a:r>
              <a:rPr lang="en-US" sz="1600" dirty="0" err="1">
                <a:latin typeface="Courier New" panose="02070309020205020404" pitchFamily="49" charset="0"/>
                <a:cs typeface="Courier New" panose="02070309020205020404" pitchFamily="49" charset="0"/>
              </a:rPr>
              <a:t>numObjectsThisTurn</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i</a:t>
            </a:r>
            <a:r>
              <a:rPr lang="en-US" sz="1600" dirty="0" smtClean="0">
                <a:latin typeface="Courier New" panose="02070309020205020404" pitchFamily="49" charset="0"/>
                <a:cs typeface="Courier New" panose="02070309020205020404" pitchFamily="49" charset="0"/>
              </a:rPr>
              <a:t>++)</a:t>
            </a:r>
          </a:p>
          <a:p>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        objects</a:t>
            </a:r>
            <a:r>
              <a:rPr lang="en-US" sz="1600" dirty="0">
                <a:latin typeface="Courier New" panose="02070309020205020404" pitchFamily="49" charset="0"/>
                <a:cs typeface="Courier New" panose="02070309020205020404" pitchFamily="49" charset="0"/>
              </a:rPr>
              <a:t>_[</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]-&gt;update(); </a:t>
            </a:r>
            <a:endParaRPr lang="en-US" sz="1600" dirty="0" smtClean="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     }</a:t>
            </a:r>
          </a:p>
          <a:p>
            <a:pPr marL="342900" indent="-342900">
              <a:buFont typeface="+mj-lt"/>
              <a:buAutoNum type="arabicPeriod" startAt="3"/>
            </a:pPr>
            <a:r>
              <a:rPr lang="en-US" dirty="0" smtClean="0">
                <a:latin typeface="Arial" panose="020B0604020202020204" pitchFamily="34" charset="0"/>
                <a:cs typeface="Arial" panose="020B0604020202020204" pitchFamily="34" charset="0"/>
              </a:rPr>
              <a:t>Does it matter if </a:t>
            </a:r>
            <a:r>
              <a:rPr lang="en-US" dirty="0" err="1" smtClean="0">
                <a:latin typeface="Arial" panose="020B0604020202020204" pitchFamily="34" charset="0"/>
                <a:cs typeface="Arial" panose="020B0604020202020204" pitchFamily="34" charset="0"/>
              </a:rPr>
              <a:t>A.update</a:t>
            </a:r>
            <a:r>
              <a:rPr lang="en-US" dirty="0" smtClean="0">
                <a:latin typeface="Arial" panose="020B0604020202020204" pitchFamily="34" charset="0"/>
                <a:cs typeface="Arial" panose="020B0604020202020204" pitchFamily="34" charset="0"/>
              </a:rPr>
              <a:t>() is called before or after </a:t>
            </a:r>
            <a:r>
              <a:rPr lang="en-US" dirty="0" err="1" smtClean="0">
                <a:latin typeface="Arial" panose="020B0604020202020204" pitchFamily="34" charset="0"/>
                <a:cs typeface="Arial" panose="020B0604020202020204" pitchFamily="34" charset="0"/>
              </a:rPr>
              <a:t>B.update</a:t>
            </a:r>
            <a:r>
              <a:rPr lang="en-US" dirty="0" smtClean="0">
                <a:latin typeface="Arial" panose="020B0604020202020204" pitchFamily="34" charset="0"/>
                <a:cs typeface="Arial" panose="020B0604020202020204" pitchFamily="34" charset="0"/>
              </a:rPr>
              <a:t>()?  If we want to control the order of update calls, we need to add some additional logic.</a:t>
            </a:r>
          </a:p>
          <a:p>
            <a:pPr marL="342900" indent="-342900">
              <a:buFont typeface="+mj-lt"/>
              <a:buAutoNum type="arabicPeriod" startAt="3"/>
            </a:pPr>
            <a:endParaRPr lang="en-US" dirty="0" smtClean="0">
              <a:latin typeface="Arial" panose="020B0604020202020204" pitchFamily="34" charset="0"/>
              <a:cs typeface="Arial" panose="020B0604020202020204" pitchFamily="34" charset="0"/>
            </a:endParaRPr>
          </a:p>
          <a:p>
            <a:pPr marL="342900" indent="-342900">
              <a:buFont typeface="+mj-lt"/>
              <a:buAutoNum type="arabicPeriod" startAt="3"/>
            </a:pPr>
            <a:r>
              <a:rPr lang="en-US" dirty="0" smtClean="0">
                <a:latin typeface="Arial" panose="020B0604020202020204" pitchFamily="34" charset="0"/>
                <a:cs typeface="Arial" panose="020B0604020202020204" pitchFamily="34" charset="0"/>
              </a:rPr>
              <a:t>How are dormant (disabled, off-screen, invisible) Entity objects handled?  Maybe with an “enabled” flag; or put them into another list.</a:t>
            </a:r>
            <a:endParaRPr lang="en-US" dirty="0">
              <a:latin typeface="Arial" panose="020B0604020202020204" pitchFamily="34" charset="0"/>
              <a:cs typeface="Arial" panose="020B0604020202020204" pitchFamily="34"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25193156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withEffect">
                                  <p:stCondLst>
                                    <p:cond delay="0"/>
                                  </p:stCondLst>
                                  <p:childTnLst>
                                    <p:cmd type="call" cmd="playFrom(0.0)">
                                      <p:cBhvr>
                                        <p:cTn id="6" dur="34735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09600" y="609600"/>
            <a:ext cx="7772400" cy="57246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itchFamily="34" charset="0"/>
                <a:cs typeface="Arial" pitchFamily="34" charset="0"/>
              </a:rPr>
              <a:t>Much activity</a:t>
            </a:r>
            <a:r>
              <a:rPr kumimoji="0" lang="en-US" altLang="en-US" sz="1800" b="0" i="0" u="none" strike="noStrike" cap="none" normalizeH="0" dirty="0" smtClean="0">
                <a:ln>
                  <a:noFill/>
                </a:ln>
                <a:solidFill>
                  <a:schemeClr val="tx1"/>
                </a:solidFill>
                <a:effectLst/>
                <a:latin typeface="Arial" pitchFamily="34" charset="0"/>
                <a:cs typeface="Arial" pitchFamily="34" charset="0"/>
              </a:rPr>
              <a:t> that takes place in a game has to be synchronized with the render cycle, so that one quantum of activity happens per frame.</a:t>
            </a:r>
          </a:p>
          <a:p>
            <a:pPr marL="0" marR="0" lvl="0" indent="0" algn="l" defTabSz="914400" rtl="0" eaLnBrk="1" fontAlgn="base" latinLnBrk="0" hangingPunct="1">
              <a:lnSpc>
                <a:spcPct val="100000"/>
              </a:lnSpc>
              <a:spcBef>
                <a:spcPct val="0"/>
              </a:spcBef>
              <a:spcAft>
                <a:spcPct val="0"/>
              </a:spcAft>
              <a:buClrTx/>
              <a:buSzTx/>
              <a:buFontTx/>
              <a:buNone/>
              <a:tabLst/>
            </a:pPr>
            <a:endParaRPr lang="en-US" altLang="en-US" baseline="0" dirty="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altLang="en-US" dirty="0" smtClean="0">
                <a:latin typeface="Arial" pitchFamily="34" charset="0"/>
                <a:cs typeface="Arial" pitchFamily="34" charset="0"/>
              </a:rPr>
              <a:t>It doesn’t work to move a character without regard to the frame rate.  In this example, the skeleton moves (its x value changes), but the player doesn’t see any movement: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smtClean="0">
              <a:ln>
                <a:noFill/>
              </a:ln>
              <a:solidFill>
                <a:schemeClr val="tx1"/>
              </a:solidFill>
              <a:effectLst/>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while (true)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a:t>
            </a:r>
          </a:p>
          <a:p>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  // </a:t>
            </a:r>
            <a:r>
              <a:rPr lang="en-US" sz="1600" dirty="0">
                <a:latin typeface="Courier New" panose="02070309020205020404" pitchFamily="49" charset="0"/>
                <a:cs typeface="Courier New" panose="02070309020205020404" pitchFamily="49" charset="0"/>
              </a:rPr>
              <a:t>Patrol right. </a:t>
            </a:r>
            <a:endParaRPr lang="en-US" sz="1600" dirty="0" smtClean="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  for </a:t>
            </a:r>
            <a:r>
              <a:rPr lang="en-US" sz="1600" dirty="0">
                <a:latin typeface="Courier New" panose="02070309020205020404" pitchFamily="49" charset="0"/>
                <a:cs typeface="Courier New" panose="02070309020205020404" pitchFamily="49" charset="0"/>
              </a:rPr>
              <a:t>(double x = 0; x &lt; 100; x++) </a:t>
            </a:r>
            <a:endParaRPr lang="en-US" sz="1600" dirty="0" smtClean="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  { </a:t>
            </a:r>
          </a:p>
          <a:p>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skeleton.setX</a:t>
            </a:r>
            <a:r>
              <a:rPr lang="en-US" sz="1600" dirty="0" smtClean="0">
                <a:latin typeface="Courier New" panose="02070309020205020404" pitchFamily="49" charset="0"/>
                <a:cs typeface="Courier New" panose="02070309020205020404" pitchFamily="49" charset="0"/>
              </a:rPr>
              <a:t>(x</a:t>
            </a:r>
            <a:r>
              <a:rPr lang="en-US" sz="1600" dirty="0">
                <a:latin typeface="Courier New" panose="02070309020205020404" pitchFamily="49" charset="0"/>
                <a:cs typeface="Courier New" panose="02070309020205020404" pitchFamily="49" charset="0"/>
              </a:rPr>
              <a:t>); </a:t>
            </a:r>
            <a:endParaRPr lang="en-US" sz="1600" dirty="0" smtClean="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  } </a:t>
            </a:r>
          </a:p>
          <a:p>
            <a:endParaRPr lang="en-US" sz="1600" dirty="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 </a:t>
            </a:r>
            <a:r>
              <a:rPr lang="en-US" sz="1600" dirty="0">
                <a:latin typeface="Courier New" panose="02070309020205020404" pitchFamily="49" charset="0"/>
                <a:cs typeface="Courier New" panose="02070309020205020404" pitchFamily="49" charset="0"/>
              </a:rPr>
              <a:t>Patrol left. </a:t>
            </a:r>
            <a:endParaRPr lang="en-US" sz="1600" dirty="0" smtClean="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  for </a:t>
            </a:r>
            <a:r>
              <a:rPr lang="en-US" sz="1600" dirty="0">
                <a:latin typeface="Courier New" panose="02070309020205020404" pitchFamily="49" charset="0"/>
                <a:cs typeface="Courier New" panose="02070309020205020404" pitchFamily="49" charset="0"/>
              </a:rPr>
              <a:t>(double x = 100; x &gt; 0; x--) </a:t>
            </a:r>
            <a:endParaRPr lang="en-US" sz="1600" dirty="0" smtClean="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  { </a:t>
            </a:r>
          </a:p>
          <a:p>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skeleton.setX</a:t>
            </a:r>
            <a:r>
              <a:rPr lang="en-US" sz="1600" dirty="0" smtClean="0">
                <a:latin typeface="Courier New" panose="02070309020205020404" pitchFamily="49" charset="0"/>
                <a:cs typeface="Courier New" panose="02070309020205020404" pitchFamily="49" charset="0"/>
              </a:rPr>
              <a:t>(x</a:t>
            </a:r>
            <a:r>
              <a:rPr lang="en-US" sz="1600" dirty="0">
                <a:latin typeface="Courier New" panose="02070309020205020404" pitchFamily="49" charset="0"/>
                <a:cs typeface="Courier New" panose="02070309020205020404" pitchFamily="49" charset="0"/>
              </a:rPr>
              <a:t>); </a:t>
            </a:r>
            <a:endParaRPr lang="en-US" sz="1600" dirty="0" smtClean="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  }</a:t>
            </a:r>
          </a:p>
          <a:p>
            <a:r>
              <a:rPr lang="en-US" sz="1600" dirty="0" smtClean="0">
                <a:latin typeface="Courier New" panose="02070309020205020404" pitchFamily="49" charset="0"/>
                <a:cs typeface="Courier New" panose="02070309020205020404" pitchFamily="49" charset="0"/>
              </a:rPr>
              <a:t>} </a:t>
            </a:r>
            <a:endParaRPr lang="en-US" sz="1600" dirty="0">
              <a:latin typeface="Courier New" panose="02070309020205020404" pitchFamily="49" charset="0"/>
              <a:cs typeface="Courier New" panose="02070309020205020404" pitchFamily="49"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7787985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withEffect">
                                  <p:stCondLst>
                                    <p:cond delay="0"/>
                                  </p:stCondLst>
                                  <p:childTnLst>
                                    <p:cmd type="call" cmd="playFrom(0.0)">
                                      <p:cBhvr>
                                        <p:cTn id="6" dur="4007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685800"/>
            <a:ext cx="7686720" cy="5601533"/>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Of course what we really want to do is move the skeleton once per frame:</a:t>
            </a:r>
          </a:p>
          <a:p>
            <a:endParaRPr lang="en-US" dirty="0">
              <a:latin typeface="Arial" panose="020B0604020202020204" pitchFamily="34" charset="0"/>
              <a:cs typeface="Arial" panose="020B0604020202020204" pitchFamily="34" charset="0"/>
            </a:endParaRPr>
          </a:p>
          <a:p>
            <a:r>
              <a:rPr lang="en-US" sz="1600" dirty="0">
                <a:latin typeface="Courier New" panose="02070309020205020404" pitchFamily="49" charset="0"/>
                <a:cs typeface="Courier New" panose="02070309020205020404" pitchFamily="49" charset="0"/>
              </a:rPr>
              <a:t>// Main game loop: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while </a:t>
            </a:r>
            <a:r>
              <a:rPr lang="en-US" sz="1600" dirty="0">
                <a:latin typeface="Courier New" panose="02070309020205020404" pitchFamily="49" charset="0"/>
                <a:cs typeface="Courier New" panose="02070309020205020404" pitchFamily="49" charset="0"/>
              </a:rPr>
              <a:t>(true)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a:t>
            </a:r>
          </a:p>
          <a:p>
            <a:r>
              <a:rPr lang="en-US" sz="1600" dirty="0" smtClean="0">
                <a:latin typeface="Courier New" panose="02070309020205020404" pitchFamily="49" charset="0"/>
                <a:cs typeface="Courier New" panose="02070309020205020404" pitchFamily="49" charset="0"/>
              </a:rPr>
              <a:t>   if </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patrollingLeft</a:t>
            </a:r>
            <a:r>
              <a:rPr lang="en-US" sz="1600" dirty="0">
                <a:latin typeface="Courier New" panose="02070309020205020404" pitchFamily="49" charset="0"/>
                <a:cs typeface="Courier New" panose="02070309020205020404" pitchFamily="49" charset="0"/>
              </a:rPr>
              <a:t>)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 </a:t>
            </a:r>
          </a:p>
          <a:p>
            <a:r>
              <a:rPr lang="en-US" sz="1600" dirty="0" smtClean="0">
                <a:latin typeface="Courier New" panose="02070309020205020404" pitchFamily="49" charset="0"/>
                <a:cs typeface="Courier New" panose="02070309020205020404" pitchFamily="49" charset="0"/>
              </a:rPr>
              <a:t>      x-</a:t>
            </a:r>
            <a:r>
              <a:rPr lang="en-US" sz="1600" dirty="0">
                <a:latin typeface="Courier New" panose="02070309020205020404" pitchFamily="49" charset="0"/>
                <a:cs typeface="Courier New" panose="02070309020205020404" pitchFamily="49" charset="0"/>
              </a:rPr>
              <a:t>-;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if </a:t>
            </a:r>
            <a:r>
              <a:rPr lang="en-US" sz="1600" dirty="0">
                <a:latin typeface="Courier New" panose="02070309020205020404" pitchFamily="49" charset="0"/>
                <a:cs typeface="Courier New" panose="02070309020205020404" pitchFamily="49" charset="0"/>
              </a:rPr>
              <a:t>(x == 0)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patrollingLeft</a:t>
            </a:r>
            <a:r>
              <a:rPr lang="en-US" sz="1600" dirty="0" smtClean="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 false;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 </a:t>
            </a:r>
          </a:p>
          <a:p>
            <a:r>
              <a:rPr lang="en-US" sz="1600" dirty="0" smtClean="0">
                <a:latin typeface="Courier New" panose="02070309020205020404" pitchFamily="49" charset="0"/>
                <a:cs typeface="Courier New" panose="02070309020205020404" pitchFamily="49" charset="0"/>
              </a:rPr>
              <a:t>   else </a:t>
            </a:r>
          </a:p>
          <a:p>
            <a:r>
              <a:rPr lang="en-US" sz="1600" dirty="0" smtClean="0">
                <a:latin typeface="Courier New" panose="02070309020205020404" pitchFamily="49" charset="0"/>
                <a:cs typeface="Courier New" panose="02070309020205020404" pitchFamily="49" charset="0"/>
              </a:rPr>
              <a:t>   { </a:t>
            </a:r>
          </a:p>
          <a:p>
            <a:r>
              <a:rPr lang="en-US" sz="1600" dirty="0" smtClean="0">
                <a:latin typeface="Courier New" panose="02070309020205020404" pitchFamily="49" charset="0"/>
                <a:cs typeface="Courier New" panose="02070309020205020404" pitchFamily="49" charset="0"/>
              </a:rPr>
              <a:t>      x</a:t>
            </a:r>
            <a:r>
              <a:rPr lang="en-US" sz="1600" dirty="0">
                <a:latin typeface="Courier New" panose="02070309020205020404" pitchFamily="49" charset="0"/>
                <a:cs typeface="Courier New" panose="02070309020205020404" pitchFamily="49" charset="0"/>
              </a:rPr>
              <a:t>++;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if </a:t>
            </a:r>
            <a:r>
              <a:rPr lang="en-US" sz="1600" dirty="0">
                <a:latin typeface="Courier New" panose="02070309020205020404" pitchFamily="49" charset="0"/>
                <a:cs typeface="Courier New" panose="02070309020205020404" pitchFamily="49" charset="0"/>
              </a:rPr>
              <a:t>(x == 100)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patrollingLeft</a:t>
            </a:r>
            <a:r>
              <a:rPr lang="en-US" sz="1600" dirty="0" smtClean="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 true;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 </a:t>
            </a:r>
          </a:p>
          <a:p>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skeleton.setX</a:t>
            </a:r>
            <a:r>
              <a:rPr lang="en-US" sz="1600" dirty="0" smtClean="0">
                <a:latin typeface="Courier New" panose="02070309020205020404" pitchFamily="49" charset="0"/>
                <a:cs typeface="Courier New" panose="02070309020205020404" pitchFamily="49" charset="0"/>
              </a:rPr>
              <a:t>(x</a:t>
            </a:r>
            <a:r>
              <a:rPr lang="en-US" sz="1600" dirty="0">
                <a:latin typeface="Courier New" panose="02070309020205020404" pitchFamily="49" charset="0"/>
                <a:cs typeface="Courier New" panose="02070309020205020404" pitchFamily="49" charset="0"/>
              </a:rPr>
              <a:t>); </a:t>
            </a:r>
            <a:endParaRPr lang="en-US" sz="1600" dirty="0" smtClean="0">
              <a:latin typeface="Courier New" panose="02070309020205020404" pitchFamily="49" charset="0"/>
              <a:cs typeface="Courier New" panose="02070309020205020404" pitchFamily="49" charset="0"/>
            </a:endParaRPr>
          </a:p>
          <a:p>
            <a:endParaRPr lang="en-US" sz="1600" dirty="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 </a:t>
            </a:r>
            <a:r>
              <a:rPr lang="en-US" sz="1600" dirty="0">
                <a:latin typeface="Courier New" panose="02070309020205020404" pitchFamily="49" charset="0"/>
                <a:cs typeface="Courier New" panose="02070309020205020404" pitchFamily="49" charset="0"/>
              </a:rPr>
              <a:t>Handle user input and render game...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a:t>
            </a:r>
          </a:p>
          <a:p>
            <a:endParaRPr lang="en-US" dirty="0"/>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48457578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withEffect">
                                  <p:stCondLst>
                                    <p:cond delay="0"/>
                                  </p:stCondLst>
                                  <p:childTnLst>
                                    <p:cmd type="call" cmd="playFrom(0.0)">
                                      <p:cBhvr>
                                        <p:cTn id="6" dur="3607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762000"/>
            <a:ext cx="7515840" cy="5078313"/>
          </a:xfrm>
          <a:prstGeom prst="rect">
            <a:avLst/>
          </a:prstGeom>
          <a:noFill/>
        </p:spPr>
        <p:txBody>
          <a:bodyPr wrap="none" rtlCol="0">
            <a:spAutoFit/>
          </a:bodyPr>
          <a:lstStyle/>
          <a:p>
            <a:r>
              <a:rPr lang="en-US" dirty="0" smtClean="0">
                <a:latin typeface="Arial" panose="020B0604020202020204" pitchFamily="34" charset="0"/>
                <a:cs typeface="Arial" panose="020B0604020202020204" pitchFamily="34" charset="0"/>
              </a:rPr>
              <a:t>This works fine, so we keep going and put more stuff into the main loop:</a:t>
            </a:r>
          </a:p>
          <a:p>
            <a:endParaRPr lang="en-US" dirty="0" smtClean="0"/>
          </a:p>
          <a:p>
            <a:r>
              <a:rPr lang="en-US" sz="1600" dirty="0">
                <a:latin typeface="Courier New" panose="02070309020205020404" pitchFamily="49" charset="0"/>
                <a:cs typeface="Courier New" panose="02070309020205020404" pitchFamily="49" charset="0"/>
              </a:rPr>
              <a:t>// Main game loop: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while </a:t>
            </a:r>
            <a:r>
              <a:rPr lang="en-US" sz="1600" dirty="0">
                <a:latin typeface="Courier New" panose="02070309020205020404" pitchFamily="49" charset="0"/>
                <a:cs typeface="Courier New" panose="02070309020205020404" pitchFamily="49" charset="0"/>
              </a:rPr>
              <a:t>(true)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a:t>
            </a:r>
          </a:p>
          <a:p>
            <a:r>
              <a:rPr lang="en-US" sz="1600" dirty="0" smtClean="0">
                <a:latin typeface="Courier New" panose="02070309020205020404" pitchFamily="49" charset="0"/>
                <a:cs typeface="Courier New" panose="02070309020205020404" pitchFamily="49" charset="0"/>
              </a:rPr>
              <a:t>   // Skeleton moving code from before... </a:t>
            </a:r>
          </a:p>
          <a:p>
            <a:r>
              <a:rPr lang="en-US" sz="1600" dirty="0" smtClean="0">
                <a:latin typeface="Courier New" panose="02070309020205020404" pitchFamily="49" charset="0"/>
                <a:cs typeface="Courier New" panose="02070309020205020404" pitchFamily="49" charset="0"/>
              </a:rPr>
              <a:t>   if </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leftStatueFrames</a:t>
            </a:r>
            <a:r>
              <a:rPr lang="en-US" sz="1600" dirty="0">
                <a:latin typeface="Courier New" panose="02070309020205020404" pitchFamily="49" charset="0"/>
                <a:cs typeface="Courier New" panose="02070309020205020404" pitchFamily="49" charset="0"/>
              </a:rPr>
              <a:t> == 90)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 </a:t>
            </a:r>
          </a:p>
          <a:p>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leftStatueFrames</a:t>
            </a:r>
            <a:r>
              <a:rPr lang="en-US" sz="1600" dirty="0" smtClean="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 0;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leftStatue.shootLightning</a:t>
            </a:r>
            <a:r>
              <a:rPr lang="en-US" sz="1600" dirty="0">
                <a:latin typeface="Courier New" panose="02070309020205020404" pitchFamily="49" charset="0"/>
                <a:cs typeface="Courier New" panose="02070309020205020404" pitchFamily="49" charset="0"/>
              </a:rPr>
              <a:t>();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 </a:t>
            </a:r>
          </a:p>
          <a:p>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if </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rightStatueFrames</a:t>
            </a:r>
            <a:r>
              <a:rPr lang="en-US" sz="1600" dirty="0">
                <a:latin typeface="Courier New" panose="02070309020205020404" pitchFamily="49" charset="0"/>
                <a:cs typeface="Courier New" panose="02070309020205020404" pitchFamily="49" charset="0"/>
              </a:rPr>
              <a:t> == 80)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 </a:t>
            </a:r>
          </a:p>
          <a:p>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rightStatueFrames</a:t>
            </a:r>
            <a:r>
              <a:rPr lang="en-US" sz="1600" dirty="0" smtClean="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 0;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rightStatue.shootLightning</a:t>
            </a:r>
            <a:r>
              <a:rPr lang="en-US" sz="1600" dirty="0">
                <a:latin typeface="Courier New" panose="02070309020205020404" pitchFamily="49" charset="0"/>
                <a:cs typeface="Courier New" panose="02070309020205020404" pitchFamily="49" charset="0"/>
              </a:rPr>
              <a:t>();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 </a:t>
            </a:r>
          </a:p>
          <a:p>
            <a:endParaRPr lang="en-US" sz="1600" dirty="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Handle user input and render game...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a:t>
            </a:r>
            <a:endParaRPr lang="en-US" sz="1600" dirty="0">
              <a:latin typeface="Courier New" panose="02070309020205020404" pitchFamily="49" charset="0"/>
              <a:cs typeface="Courier New" panose="02070309020205020404" pitchFamily="49"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7588410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withEffect">
                                  <p:stCondLst>
                                    <p:cond delay="0"/>
                                  </p:stCondLst>
                                  <p:childTnLst>
                                    <p:cmd type="call" cmd="playFrom(0.0)">
                                      <p:cBhvr>
                                        <p:cTn id="6" dur="6792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066800"/>
            <a:ext cx="7010399" cy="341632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You can tell this isn’t trending towards code we’d enjoy maintaining. We’ve got an increasingly large pile of variables and imperative code all stuffed in the game loop, each handling one specific entity in the game. To get them all up and running at the same time, we’ve mushed their code together</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pattern to fix this:  </a:t>
            </a:r>
            <a:r>
              <a:rPr lang="en-US" i="1" dirty="0">
                <a:latin typeface="Arial" panose="020B0604020202020204" pitchFamily="34" charset="0"/>
                <a:cs typeface="Arial" panose="020B0604020202020204" pitchFamily="34" charset="0"/>
              </a:rPr>
              <a:t>each entity in the game should encapsulate its own behavior.</a:t>
            </a:r>
            <a:r>
              <a:rPr lang="en-US" dirty="0">
                <a:latin typeface="Arial" panose="020B0604020202020204" pitchFamily="34" charset="0"/>
                <a:cs typeface="Arial" panose="020B0604020202020204" pitchFamily="34" charset="0"/>
              </a:rPr>
              <a:t> This will keep the game loop uncluttered and make it easy to add and remove entities</a:t>
            </a:r>
            <a:r>
              <a:rPr lang="en-US" dirty="0" smtClean="0">
                <a:latin typeface="Arial" panose="020B0604020202020204" pitchFamily="34" charset="0"/>
                <a:cs typeface="Arial" panose="020B0604020202020204" pitchFamily="34" charset="0"/>
              </a:rPr>
              <a:t>.</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To do this, we need an </a:t>
            </a:r>
            <a:r>
              <a:rPr lang="en-US" i="1" dirty="0">
                <a:latin typeface="Arial" panose="020B0604020202020204" pitchFamily="34" charset="0"/>
                <a:cs typeface="Arial" panose="020B0604020202020204" pitchFamily="34" charset="0"/>
              </a:rPr>
              <a:t>abstraction layer</a:t>
            </a:r>
            <a:r>
              <a:rPr lang="en-US" dirty="0">
                <a:latin typeface="Arial" panose="020B0604020202020204" pitchFamily="34" charset="0"/>
                <a:cs typeface="Arial" panose="020B0604020202020204" pitchFamily="34" charset="0"/>
              </a:rPr>
              <a:t>, and we create that by defining an abstract update() method. </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1691886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withEffect">
                                  <p:stCondLst>
                                    <p:cond delay="0"/>
                                  </p:stCondLst>
                                  <p:childTnLst>
                                    <p:cmd type="call" cmd="playFrom(0.0)">
                                      <p:cBhvr>
                                        <p:cTn id="6" dur="68266"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295399"/>
            <a:ext cx="6553200" cy="2031325"/>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The Update Pattern:</a:t>
            </a:r>
          </a:p>
          <a:p>
            <a:endParaRPr lang="en-US" dirty="0">
              <a:latin typeface="Arial" panose="020B0604020202020204" pitchFamily="34" charset="0"/>
              <a:cs typeface="Arial" panose="020B0604020202020204" pitchFamily="34" charset="0"/>
            </a:endParaRPr>
          </a:p>
          <a:p>
            <a:r>
              <a:rPr lang="en-US" dirty="0" smtClean="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game world</a:t>
            </a:r>
            <a:r>
              <a:rPr lang="en-US" dirty="0">
                <a:latin typeface="Arial" panose="020B0604020202020204" pitchFamily="34" charset="0"/>
                <a:cs typeface="Arial" panose="020B0604020202020204" pitchFamily="34" charset="0"/>
              </a:rPr>
              <a:t> maintains a </a:t>
            </a:r>
            <a:r>
              <a:rPr lang="en-US" b="1" dirty="0">
                <a:latin typeface="Arial" panose="020B0604020202020204" pitchFamily="34" charset="0"/>
                <a:cs typeface="Arial" panose="020B0604020202020204" pitchFamily="34" charset="0"/>
              </a:rPr>
              <a:t>collection of objects</a:t>
            </a:r>
            <a:r>
              <a:rPr lang="en-US" dirty="0">
                <a:latin typeface="Arial" panose="020B0604020202020204" pitchFamily="34" charset="0"/>
                <a:cs typeface="Arial" panose="020B0604020202020204" pitchFamily="34" charset="0"/>
              </a:rPr>
              <a:t>. Each object implements an </a:t>
            </a:r>
            <a:r>
              <a:rPr lang="en-US" b="1" dirty="0">
                <a:latin typeface="Arial" panose="020B0604020202020204" pitchFamily="34" charset="0"/>
                <a:cs typeface="Arial" panose="020B0604020202020204" pitchFamily="34" charset="0"/>
              </a:rPr>
              <a:t>update method</a:t>
            </a:r>
            <a:r>
              <a:rPr lang="en-US" dirty="0">
                <a:latin typeface="Arial" panose="020B0604020202020204" pitchFamily="34" charset="0"/>
                <a:cs typeface="Arial" panose="020B0604020202020204" pitchFamily="34" charset="0"/>
              </a:rPr>
              <a:t> that </a:t>
            </a:r>
            <a:r>
              <a:rPr lang="en-US" b="1" dirty="0">
                <a:latin typeface="Arial" panose="020B0604020202020204" pitchFamily="34" charset="0"/>
                <a:cs typeface="Arial" panose="020B0604020202020204" pitchFamily="34" charset="0"/>
              </a:rPr>
              <a:t>simulates one frame</a:t>
            </a:r>
            <a:r>
              <a:rPr lang="en-US" dirty="0">
                <a:latin typeface="Arial" panose="020B0604020202020204" pitchFamily="34" charset="0"/>
                <a:cs typeface="Arial" panose="020B0604020202020204" pitchFamily="34" charset="0"/>
              </a:rPr>
              <a:t> of the object’s behavior. Each frame, the game updates every object in the </a:t>
            </a:r>
            <a:r>
              <a:rPr lang="en-US" dirty="0" smtClean="0">
                <a:latin typeface="Arial" panose="020B0604020202020204" pitchFamily="34" charset="0"/>
                <a:cs typeface="Arial" panose="020B0604020202020204" pitchFamily="34" charset="0"/>
              </a:rPr>
              <a:t>collection by calling every object’s update method.</a:t>
            </a:r>
            <a:endParaRPr lang="en-US" dirty="0">
              <a:latin typeface="Arial" panose="020B0604020202020204" pitchFamily="34" charset="0"/>
              <a:cs typeface="Arial" panose="020B0604020202020204" pitchFamily="34"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13425170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withEffect">
                                  <p:stCondLst>
                                    <p:cond delay="0"/>
                                  </p:stCondLst>
                                  <p:childTnLst>
                                    <p:cmd type="call" cmd="playFrom(0.0)">
                                      <p:cBhvr>
                                        <p:cTn id="6" dur="22613"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914400"/>
            <a:ext cx="7086600" cy="5016758"/>
          </a:xfrm>
          <a:prstGeom prst="rect">
            <a:avLst/>
          </a:prstGeom>
          <a:noFill/>
        </p:spPr>
        <p:txBody>
          <a:bodyPr wrap="square" rtlCol="0">
            <a:spAutoFit/>
          </a:bodyPr>
          <a:lstStyle/>
          <a:p>
            <a:r>
              <a:rPr lang="en-US" sz="1600" dirty="0">
                <a:latin typeface="Courier New" panose="02070309020205020404" pitchFamily="49" charset="0"/>
                <a:cs typeface="Courier New" panose="02070309020205020404" pitchFamily="49" charset="0"/>
              </a:rPr>
              <a:t>class Entity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a:t>
            </a:r>
          </a:p>
          <a:p>
            <a:r>
              <a:rPr lang="en-US" sz="1600" dirty="0" smtClean="0">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Entity</a:t>
            </a:r>
            <a:r>
              <a:rPr lang="en-US" sz="1600" dirty="0">
                <a:latin typeface="Courier New" panose="02070309020205020404" pitchFamily="49" charset="0"/>
                <a:cs typeface="Courier New" panose="02070309020205020404" pitchFamily="49" charset="0"/>
              </a:rPr>
              <a:t>()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 </a:t>
            </a:r>
            <a:r>
              <a:rPr lang="en-US" sz="1600" dirty="0">
                <a:latin typeface="Courier New" panose="02070309020205020404" pitchFamily="49" charset="0"/>
                <a:cs typeface="Courier New" panose="02070309020205020404" pitchFamily="49" charset="0"/>
              </a:rPr>
              <a:t>x_(0), y_(0)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 </a:t>
            </a:r>
          </a:p>
          <a:p>
            <a:endParaRPr lang="en-US" sz="1600" dirty="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virtual </a:t>
            </a:r>
            <a:r>
              <a:rPr lang="en-US" sz="1600" dirty="0">
                <a:latin typeface="Courier New" panose="02070309020205020404" pitchFamily="49" charset="0"/>
                <a:cs typeface="Courier New" panose="02070309020205020404" pitchFamily="49" charset="0"/>
              </a:rPr>
              <a:t>~Entity() {}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virtual </a:t>
            </a:r>
            <a:r>
              <a:rPr lang="en-US" sz="1600" dirty="0">
                <a:latin typeface="Courier New" panose="02070309020205020404" pitchFamily="49" charset="0"/>
                <a:cs typeface="Courier New" panose="02070309020205020404" pitchFamily="49" charset="0"/>
              </a:rPr>
              <a:t>void update() = 0; </a:t>
            </a:r>
            <a:endParaRPr lang="en-US" sz="1600" dirty="0" smtClean="0">
              <a:latin typeface="Courier New" panose="02070309020205020404" pitchFamily="49" charset="0"/>
              <a:cs typeface="Courier New" panose="02070309020205020404" pitchFamily="49" charset="0"/>
            </a:endParaRPr>
          </a:p>
          <a:p>
            <a:endParaRPr lang="en-US" sz="1600" dirty="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double </a:t>
            </a:r>
            <a:r>
              <a:rPr lang="en-US" sz="1600" dirty="0">
                <a:latin typeface="Courier New" panose="02070309020205020404" pitchFamily="49" charset="0"/>
                <a:cs typeface="Courier New" panose="02070309020205020404" pitchFamily="49" charset="0"/>
              </a:rPr>
              <a:t>x() </a:t>
            </a:r>
            <a:r>
              <a:rPr lang="en-US" sz="1600" dirty="0" err="1">
                <a:latin typeface="Courier New" panose="02070309020205020404" pitchFamily="49" charset="0"/>
                <a:cs typeface="Courier New" panose="02070309020205020404" pitchFamily="49" charset="0"/>
              </a:rPr>
              <a:t>const</a:t>
            </a:r>
            <a:r>
              <a:rPr lang="en-US" sz="1600" dirty="0">
                <a:latin typeface="Courier New" panose="02070309020205020404" pitchFamily="49" charset="0"/>
                <a:cs typeface="Courier New" panose="02070309020205020404" pitchFamily="49" charset="0"/>
              </a:rPr>
              <a:t> { return x_; }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double </a:t>
            </a:r>
            <a:r>
              <a:rPr lang="en-US" sz="1600" dirty="0">
                <a:latin typeface="Courier New" panose="02070309020205020404" pitchFamily="49" charset="0"/>
                <a:cs typeface="Courier New" panose="02070309020205020404" pitchFamily="49" charset="0"/>
              </a:rPr>
              <a:t>y() </a:t>
            </a:r>
            <a:r>
              <a:rPr lang="en-US" sz="1600" dirty="0" err="1">
                <a:latin typeface="Courier New" panose="02070309020205020404" pitchFamily="49" charset="0"/>
                <a:cs typeface="Courier New" panose="02070309020205020404" pitchFamily="49" charset="0"/>
              </a:rPr>
              <a:t>const</a:t>
            </a:r>
            <a:r>
              <a:rPr lang="en-US" sz="1600" dirty="0">
                <a:latin typeface="Courier New" panose="02070309020205020404" pitchFamily="49" charset="0"/>
                <a:cs typeface="Courier New" panose="02070309020205020404" pitchFamily="49" charset="0"/>
              </a:rPr>
              <a:t> { return y_; } </a:t>
            </a:r>
            <a:endParaRPr lang="en-US" sz="1600" dirty="0" smtClean="0">
              <a:latin typeface="Courier New" panose="02070309020205020404" pitchFamily="49" charset="0"/>
              <a:cs typeface="Courier New" panose="02070309020205020404" pitchFamily="49" charset="0"/>
            </a:endParaRPr>
          </a:p>
          <a:p>
            <a:endParaRPr lang="en-US" sz="1600" dirty="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void </a:t>
            </a:r>
            <a:r>
              <a:rPr lang="en-US" sz="1600" dirty="0" err="1">
                <a:latin typeface="Courier New" panose="02070309020205020404" pitchFamily="49" charset="0"/>
                <a:cs typeface="Courier New" panose="02070309020205020404" pitchFamily="49" charset="0"/>
              </a:rPr>
              <a:t>setX</a:t>
            </a:r>
            <a:r>
              <a:rPr lang="en-US" sz="1600" dirty="0">
                <a:latin typeface="Courier New" panose="02070309020205020404" pitchFamily="49" charset="0"/>
                <a:cs typeface="Courier New" panose="02070309020205020404" pitchFamily="49" charset="0"/>
              </a:rPr>
              <a:t>(double x) { x_ = x; }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void </a:t>
            </a:r>
            <a:r>
              <a:rPr lang="en-US" sz="1600" dirty="0" err="1">
                <a:latin typeface="Courier New" panose="02070309020205020404" pitchFamily="49" charset="0"/>
                <a:cs typeface="Courier New" panose="02070309020205020404" pitchFamily="49" charset="0"/>
              </a:rPr>
              <a:t>setY</a:t>
            </a:r>
            <a:r>
              <a:rPr lang="en-US" sz="1600" dirty="0">
                <a:latin typeface="Courier New" panose="02070309020205020404" pitchFamily="49" charset="0"/>
                <a:cs typeface="Courier New" panose="02070309020205020404" pitchFamily="49" charset="0"/>
              </a:rPr>
              <a:t>(double y) { y_ = y; } </a:t>
            </a:r>
            <a:endParaRPr lang="en-US" sz="1600" dirty="0" smtClean="0">
              <a:latin typeface="Courier New" panose="02070309020205020404" pitchFamily="49" charset="0"/>
              <a:cs typeface="Courier New" panose="02070309020205020404" pitchFamily="49" charset="0"/>
            </a:endParaRPr>
          </a:p>
          <a:p>
            <a:endParaRPr lang="en-US" sz="1600" dirty="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private</a:t>
            </a:r>
            <a:r>
              <a:rPr lang="en-US" sz="1600" dirty="0">
                <a:latin typeface="Courier New" panose="02070309020205020404" pitchFamily="49" charset="0"/>
                <a:cs typeface="Courier New" panose="02070309020205020404" pitchFamily="49" charset="0"/>
              </a:rPr>
              <a:t>: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double </a:t>
            </a:r>
            <a:r>
              <a:rPr lang="en-US" sz="1600" dirty="0">
                <a:latin typeface="Courier New" panose="02070309020205020404" pitchFamily="49" charset="0"/>
                <a:cs typeface="Courier New" panose="02070309020205020404" pitchFamily="49" charset="0"/>
              </a:rPr>
              <a:t>x_;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double </a:t>
            </a:r>
            <a:r>
              <a:rPr lang="en-US" sz="1600" dirty="0">
                <a:latin typeface="Courier New" panose="02070309020205020404" pitchFamily="49" charset="0"/>
                <a:cs typeface="Courier New" panose="02070309020205020404" pitchFamily="49" charset="0"/>
              </a:rPr>
              <a:t>y_;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a:t>
            </a:r>
            <a:endParaRPr lang="en-US" sz="1600" dirty="0">
              <a:latin typeface="Courier New" panose="02070309020205020404" pitchFamily="49" charset="0"/>
              <a:cs typeface="Courier New" panose="02070309020205020404" pitchFamily="49"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2933782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withEffect">
                                  <p:stCondLst>
                                    <p:cond delay="0"/>
                                  </p:stCondLst>
                                  <p:childTnLst>
                                    <p:cmd type="call" cmd="playFrom(0.0)">
                                      <p:cBhvr>
                                        <p:cTn id="6" dur="57142"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066800"/>
            <a:ext cx="5486399" cy="3293209"/>
          </a:xfrm>
          <a:prstGeom prst="rect">
            <a:avLst/>
          </a:prstGeom>
          <a:noFill/>
        </p:spPr>
        <p:txBody>
          <a:bodyPr wrap="square" rtlCol="0">
            <a:spAutoFit/>
          </a:bodyPr>
          <a:lstStyle/>
          <a:p>
            <a:r>
              <a:rPr lang="en-US" sz="1600" dirty="0">
                <a:latin typeface="Courier New" panose="02070309020205020404" pitchFamily="49" charset="0"/>
                <a:cs typeface="Courier New" panose="02070309020205020404" pitchFamily="49" charset="0"/>
              </a:rPr>
              <a:t>class World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a:t>
            </a:r>
          </a:p>
          <a:p>
            <a:r>
              <a:rPr lang="en-US" sz="1600" dirty="0" smtClean="0">
                <a:latin typeface="Courier New" panose="02070309020205020404" pitchFamily="49" charset="0"/>
                <a:cs typeface="Courier New" panose="02070309020205020404" pitchFamily="49" charset="0"/>
              </a:rPr>
              <a:t>public</a:t>
            </a:r>
            <a:r>
              <a:rPr lang="en-US" sz="1600" dirty="0">
                <a:latin typeface="Courier New" panose="02070309020205020404" pitchFamily="49" charset="0"/>
                <a:cs typeface="Courier New" panose="02070309020205020404" pitchFamily="49" charset="0"/>
              </a:rPr>
              <a:t>: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World</a:t>
            </a:r>
            <a:r>
              <a:rPr lang="en-US" sz="1600" dirty="0">
                <a:latin typeface="Courier New" panose="02070309020205020404" pitchFamily="49" charset="0"/>
                <a:cs typeface="Courier New" panose="02070309020205020404" pitchFamily="49" charset="0"/>
              </a:rPr>
              <a:t>()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 </a:t>
            </a:r>
            <a:r>
              <a:rPr lang="en-US" sz="1600" dirty="0" err="1">
                <a:latin typeface="Courier New" panose="02070309020205020404" pitchFamily="49" charset="0"/>
                <a:cs typeface="Courier New" panose="02070309020205020404" pitchFamily="49" charset="0"/>
              </a:rPr>
              <a:t>numEntities</a:t>
            </a:r>
            <a:r>
              <a:rPr lang="en-US" sz="1600" dirty="0">
                <a:latin typeface="Courier New" panose="02070309020205020404" pitchFamily="49" charset="0"/>
                <a:cs typeface="Courier New" panose="02070309020205020404" pitchFamily="49" charset="0"/>
              </a:rPr>
              <a:t>_(0)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 </a:t>
            </a:r>
          </a:p>
          <a:p>
            <a:endParaRPr lang="en-US" sz="1600" dirty="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void </a:t>
            </a:r>
            <a:r>
              <a:rPr lang="en-US" sz="1600" dirty="0" err="1">
                <a:latin typeface="Courier New" panose="02070309020205020404" pitchFamily="49" charset="0"/>
                <a:cs typeface="Courier New" panose="02070309020205020404" pitchFamily="49" charset="0"/>
              </a:rPr>
              <a:t>gameLoop</a:t>
            </a:r>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 body on next slide</a:t>
            </a:r>
          </a:p>
          <a:p>
            <a:endParaRPr lang="en-US" sz="1600" dirty="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private</a:t>
            </a:r>
            <a:r>
              <a:rPr lang="en-US" sz="1600" dirty="0">
                <a:latin typeface="Courier New" panose="02070309020205020404" pitchFamily="49" charset="0"/>
                <a:cs typeface="Courier New" panose="02070309020205020404" pitchFamily="49" charset="0"/>
              </a:rPr>
              <a:t>: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a:t>
            </a:r>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  Entity</a:t>
            </a:r>
            <a:r>
              <a:rPr lang="en-US" sz="1600" dirty="0">
                <a:latin typeface="Courier New" panose="02070309020205020404" pitchFamily="49" charset="0"/>
                <a:cs typeface="Courier New" panose="02070309020205020404" pitchFamily="49" charset="0"/>
              </a:rPr>
              <a:t>* entities_[MAX_ENTITIES];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a:t>
            </a:r>
            <a:r>
              <a:rPr lang="en-US" sz="1600" dirty="0" err="1" smtClean="0">
                <a:latin typeface="Courier New" panose="02070309020205020404" pitchFamily="49" charset="0"/>
                <a:cs typeface="Courier New" panose="02070309020205020404" pitchFamily="49" charset="0"/>
              </a:rPr>
              <a:t>int</a:t>
            </a:r>
            <a:r>
              <a:rPr lang="en-US" sz="1600" dirty="0" smtClean="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numEntities</a:t>
            </a:r>
            <a:r>
              <a:rPr lang="en-US" sz="1600" dirty="0">
                <a:latin typeface="Courier New" panose="02070309020205020404" pitchFamily="49" charset="0"/>
                <a:cs typeface="Courier New" panose="02070309020205020404" pitchFamily="49" charset="0"/>
              </a:rPr>
              <a:t>_;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a:t>
            </a:r>
            <a:endParaRPr lang="en-US" sz="1600" dirty="0">
              <a:latin typeface="Courier New" panose="02070309020205020404" pitchFamily="49" charset="0"/>
              <a:cs typeface="Courier New" panose="02070309020205020404" pitchFamily="49"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2521973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withEffect">
                                  <p:stCondLst>
                                    <p:cond delay="0"/>
                                  </p:stCondLst>
                                  <p:childTnLst>
                                    <p:cmd type="call" cmd="playFrom(0.0)">
                                      <p:cBhvr>
                                        <p:cTn id="6" dur="38135"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143000"/>
            <a:ext cx="6705600" cy="3785652"/>
          </a:xfrm>
          <a:prstGeom prst="rect">
            <a:avLst/>
          </a:prstGeom>
          <a:noFill/>
        </p:spPr>
        <p:txBody>
          <a:bodyPr wrap="square" rtlCol="0">
            <a:spAutoFit/>
          </a:bodyPr>
          <a:lstStyle/>
          <a:p>
            <a:r>
              <a:rPr lang="en-US" sz="1600" dirty="0">
                <a:latin typeface="Courier New" panose="02070309020205020404" pitchFamily="49" charset="0"/>
                <a:cs typeface="Courier New" panose="02070309020205020404" pitchFamily="49" charset="0"/>
              </a:rPr>
              <a:t>void World::</a:t>
            </a:r>
            <a:r>
              <a:rPr lang="en-US" sz="1600" dirty="0" err="1">
                <a:latin typeface="Courier New" panose="02070309020205020404" pitchFamily="49" charset="0"/>
                <a:cs typeface="Courier New" panose="02070309020205020404" pitchFamily="49" charset="0"/>
              </a:rPr>
              <a:t>gameLoop</a:t>
            </a:r>
            <a:r>
              <a:rPr lang="en-US" sz="1600" dirty="0">
                <a:latin typeface="Courier New" panose="02070309020205020404" pitchFamily="49" charset="0"/>
                <a:cs typeface="Courier New" panose="02070309020205020404" pitchFamily="49" charset="0"/>
              </a:rPr>
              <a:t>()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a:t>
            </a:r>
          </a:p>
          <a:p>
            <a:r>
              <a:rPr lang="en-US" sz="1600" dirty="0" smtClean="0">
                <a:latin typeface="Courier New" panose="02070309020205020404" pitchFamily="49" charset="0"/>
                <a:cs typeface="Courier New" panose="02070309020205020404" pitchFamily="49" charset="0"/>
              </a:rPr>
              <a:t>   while </a:t>
            </a:r>
            <a:r>
              <a:rPr lang="en-US" sz="1600" dirty="0">
                <a:latin typeface="Courier New" panose="02070309020205020404" pitchFamily="49" charset="0"/>
                <a:cs typeface="Courier New" panose="02070309020205020404" pitchFamily="49" charset="0"/>
              </a:rPr>
              <a:t>(true)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 </a:t>
            </a:r>
          </a:p>
          <a:p>
            <a:r>
              <a:rPr lang="en-US" sz="1600" dirty="0" smtClean="0">
                <a:latin typeface="Courier New" panose="02070309020205020404" pitchFamily="49" charset="0"/>
                <a:cs typeface="Courier New" panose="02070309020205020404" pitchFamily="49" charset="0"/>
              </a:rPr>
              <a:t>      // </a:t>
            </a:r>
            <a:r>
              <a:rPr lang="en-US" sz="1600" dirty="0">
                <a:latin typeface="Courier New" panose="02070309020205020404" pitchFamily="49" charset="0"/>
                <a:cs typeface="Courier New" panose="02070309020205020404" pitchFamily="49" charset="0"/>
              </a:rPr>
              <a:t>Handle user input... </a:t>
            </a:r>
            <a:endParaRPr lang="en-US" sz="1600" dirty="0" smtClean="0">
              <a:latin typeface="Courier New" panose="02070309020205020404" pitchFamily="49" charset="0"/>
              <a:cs typeface="Courier New" panose="02070309020205020404" pitchFamily="49" charset="0"/>
            </a:endParaRPr>
          </a:p>
          <a:p>
            <a:endParaRPr lang="en-US" sz="1600" dirty="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 </a:t>
            </a:r>
            <a:r>
              <a:rPr lang="en-US" sz="1600" dirty="0">
                <a:latin typeface="Courier New" panose="02070309020205020404" pitchFamily="49" charset="0"/>
                <a:cs typeface="Courier New" panose="02070309020205020404" pitchFamily="49" charset="0"/>
              </a:rPr>
              <a:t>Update each entity.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for </a:t>
            </a:r>
            <a:r>
              <a:rPr lang="en-US" sz="1600" dirty="0">
                <a:latin typeface="Courier New" panose="02070309020205020404" pitchFamily="49" charset="0"/>
                <a:cs typeface="Courier New" panose="02070309020205020404" pitchFamily="49" charset="0"/>
              </a:rPr>
              <a:t>(</a:t>
            </a:r>
            <a:r>
              <a:rPr lang="en-US" sz="1600" dirty="0" err="1">
                <a:latin typeface="Courier New" panose="02070309020205020404" pitchFamily="49" charset="0"/>
                <a:cs typeface="Courier New" panose="02070309020205020404" pitchFamily="49" charset="0"/>
              </a:rPr>
              <a:t>int</a:t>
            </a:r>
            <a:r>
              <a:rPr lang="en-US" sz="1600" dirty="0">
                <a:latin typeface="Courier New" panose="02070309020205020404" pitchFamily="49" charset="0"/>
                <a:cs typeface="Courier New" panose="02070309020205020404" pitchFamily="49" charset="0"/>
              </a:rPr>
              <a:t> </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 = 0; </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 &lt; </a:t>
            </a:r>
            <a:r>
              <a:rPr lang="en-US" sz="1600" dirty="0" err="1">
                <a:latin typeface="Courier New" panose="02070309020205020404" pitchFamily="49" charset="0"/>
                <a:cs typeface="Courier New" panose="02070309020205020404" pitchFamily="49" charset="0"/>
              </a:rPr>
              <a:t>numEntities</a:t>
            </a:r>
            <a:r>
              <a:rPr lang="en-US" sz="1600" dirty="0">
                <a:latin typeface="Courier New" panose="02070309020205020404" pitchFamily="49" charset="0"/>
                <a:cs typeface="Courier New" panose="02070309020205020404" pitchFamily="49" charset="0"/>
              </a:rPr>
              <a:t>_; </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 </a:t>
            </a:r>
          </a:p>
          <a:p>
            <a:r>
              <a:rPr lang="en-US" sz="1600" dirty="0" smtClean="0">
                <a:latin typeface="Courier New" panose="02070309020205020404" pitchFamily="49" charset="0"/>
                <a:cs typeface="Courier New" panose="02070309020205020404" pitchFamily="49" charset="0"/>
              </a:rPr>
              <a:t>         entities</a:t>
            </a:r>
            <a:r>
              <a:rPr lang="en-US" sz="1600" dirty="0">
                <a:latin typeface="Courier New" panose="02070309020205020404" pitchFamily="49" charset="0"/>
                <a:cs typeface="Courier New" panose="02070309020205020404" pitchFamily="49" charset="0"/>
              </a:rPr>
              <a:t>_[</a:t>
            </a:r>
            <a:r>
              <a:rPr lang="en-US" sz="1600" dirty="0" err="1">
                <a:latin typeface="Courier New" panose="02070309020205020404" pitchFamily="49" charset="0"/>
                <a:cs typeface="Courier New" panose="02070309020205020404" pitchFamily="49" charset="0"/>
              </a:rPr>
              <a:t>i</a:t>
            </a:r>
            <a:r>
              <a:rPr lang="en-US" sz="1600" dirty="0">
                <a:latin typeface="Courier New" panose="02070309020205020404" pitchFamily="49" charset="0"/>
                <a:cs typeface="Courier New" panose="02070309020205020404" pitchFamily="49" charset="0"/>
              </a:rPr>
              <a:t>]-&gt;update(); </a:t>
            </a:r>
            <a:endParaRPr lang="en-US" sz="1600" dirty="0" smtClean="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 </a:t>
            </a:r>
          </a:p>
          <a:p>
            <a:endParaRPr lang="en-US" sz="1600" dirty="0">
              <a:latin typeface="Courier New" panose="02070309020205020404" pitchFamily="49" charset="0"/>
              <a:cs typeface="Courier New" panose="02070309020205020404" pitchFamily="49" charset="0"/>
            </a:endParaRPr>
          </a:p>
          <a:p>
            <a:r>
              <a:rPr lang="en-US" sz="1600" dirty="0" smtClean="0">
                <a:latin typeface="Courier New" panose="02070309020205020404" pitchFamily="49" charset="0"/>
                <a:cs typeface="Courier New" panose="02070309020205020404" pitchFamily="49" charset="0"/>
              </a:rPr>
              <a:t>      // </a:t>
            </a:r>
            <a:r>
              <a:rPr lang="en-US" sz="1600" dirty="0">
                <a:latin typeface="Courier New" panose="02070309020205020404" pitchFamily="49" charset="0"/>
                <a:cs typeface="Courier New" panose="02070309020205020404" pitchFamily="49" charset="0"/>
              </a:rPr>
              <a:t>Physics and rendering... </a:t>
            </a:r>
            <a:endParaRPr lang="en-US" sz="1600" dirty="0" smtClean="0">
              <a:latin typeface="Courier New" panose="02070309020205020404" pitchFamily="49" charset="0"/>
              <a:cs typeface="Courier New" panose="02070309020205020404" pitchFamily="49" charset="0"/>
            </a:endParaRPr>
          </a:p>
          <a:p>
            <a:r>
              <a:rPr lang="en-US" sz="1600" dirty="0">
                <a:latin typeface="Courier New" panose="02070309020205020404" pitchFamily="49" charset="0"/>
                <a:cs typeface="Courier New" panose="02070309020205020404" pitchFamily="49" charset="0"/>
              </a:rPr>
              <a:t> </a:t>
            </a:r>
            <a:r>
              <a:rPr lang="en-US" sz="1600" dirty="0" smtClean="0">
                <a:latin typeface="Courier New" panose="02070309020205020404" pitchFamily="49" charset="0"/>
                <a:cs typeface="Courier New" panose="02070309020205020404" pitchFamily="49" charset="0"/>
              </a:rPr>
              <a:t>  } </a:t>
            </a:r>
          </a:p>
          <a:p>
            <a:r>
              <a:rPr lang="en-US" sz="1600" dirty="0" smtClean="0">
                <a:latin typeface="Courier New" panose="02070309020205020404" pitchFamily="49" charset="0"/>
                <a:cs typeface="Courier New" panose="02070309020205020404" pitchFamily="49" charset="0"/>
              </a:rPr>
              <a:t>}</a:t>
            </a:r>
            <a:endParaRPr lang="en-US" sz="1600" dirty="0">
              <a:latin typeface="Courier New" panose="02070309020205020404" pitchFamily="49" charset="0"/>
              <a:cs typeface="Courier New" panose="02070309020205020404" pitchFamily="49"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62950273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withEffect">
                                  <p:stCondLst>
                                    <p:cond delay="0"/>
                                  </p:stCondLst>
                                  <p:childTnLst>
                                    <p:cmd type="call" cmd="playFrom(0.0)">
                                      <p:cBhvr>
                                        <p:cTn id="6" dur="39517"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2210</TotalTime>
  <Words>1110</Words>
  <Application>Microsoft Office PowerPoint</Application>
  <PresentationFormat>On-screen Show (4:3)</PresentationFormat>
  <Paragraphs>190</Paragraphs>
  <Slides>14</Slides>
  <Notes>0</Notes>
  <HiddenSlides>0</HiddenSlides>
  <MMClips>14</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Game Programming Patterns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Design Programming Patterns</dc:title>
  <dc:creator>Frost,Dan</dc:creator>
  <cp:lastModifiedBy>Frost,Dan</cp:lastModifiedBy>
  <cp:revision>94</cp:revision>
  <dcterms:created xsi:type="dcterms:W3CDTF">2014-11-19T18:19:04Z</dcterms:created>
  <dcterms:modified xsi:type="dcterms:W3CDTF">2016-02-28T17:21:34Z</dcterms:modified>
</cp:coreProperties>
</file>