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6" r:id="rId2"/>
    <p:sldId id="277" r:id="rId3"/>
    <p:sldId id="278" r:id="rId4"/>
    <p:sldId id="279" r:id="rId5"/>
    <p:sldId id="280" r:id="rId6"/>
    <p:sldId id="281" r:id="rId7"/>
    <p:sldId id="282" r:id="rId8"/>
    <p:sldId id="283" r:id="rId9"/>
    <p:sldId id="284" r:id="rId10"/>
    <p:sldId id="285" r:id="rId11"/>
    <p:sldId id="286" r:id="rId12"/>
    <p:sldId id="287" r:id="rId13"/>
    <p:sldId id="28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39" d="100"/>
          <a:sy n="139" d="100"/>
        </p:scale>
        <p:origin x="300" y="55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1C30BA0-DA9F-4042-8E36-02A002AC27FB}" type="datetimeFigureOut">
              <a:rPr lang="en-US" smtClean="0"/>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1751B2-AF52-4BCD-8E2F-BE78DDEA8D12}" type="slidenum">
              <a:rPr lang="en-US" smtClean="0"/>
              <a:t>‹#›</a:t>
            </a:fld>
            <a:endParaRPr lang="en-US"/>
          </a:p>
        </p:txBody>
      </p:sp>
    </p:spTree>
    <p:extLst>
      <p:ext uri="{BB962C8B-B14F-4D97-AF65-F5344CB8AC3E}">
        <p14:creationId xmlns:p14="http://schemas.microsoft.com/office/powerpoint/2010/main" val="40834832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C30BA0-DA9F-4042-8E36-02A002AC27FB}" type="datetimeFigureOut">
              <a:rPr lang="en-US" smtClean="0"/>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1751B2-AF52-4BCD-8E2F-BE78DDEA8D12}" type="slidenum">
              <a:rPr lang="en-US" smtClean="0"/>
              <a:t>‹#›</a:t>
            </a:fld>
            <a:endParaRPr lang="en-US"/>
          </a:p>
        </p:txBody>
      </p:sp>
    </p:spTree>
    <p:extLst>
      <p:ext uri="{BB962C8B-B14F-4D97-AF65-F5344CB8AC3E}">
        <p14:creationId xmlns:p14="http://schemas.microsoft.com/office/powerpoint/2010/main" val="2697015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C30BA0-DA9F-4042-8E36-02A002AC27FB}" type="datetimeFigureOut">
              <a:rPr lang="en-US" smtClean="0"/>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1751B2-AF52-4BCD-8E2F-BE78DDEA8D12}" type="slidenum">
              <a:rPr lang="en-US" smtClean="0"/>
              <a:t>‹#›</a:t>
            </a:fld>
            <a:endParaRPr lang="en-US"/>
          </a:p>
        </p:txBody>
      </p:sp>
    </p:spTree>
    <p:extLst>
      <p:ext uri="{BB962C8B-B14F-4D97-AF65-F5344CB8AC3E}">
        <p14:creationId xmlns:p14="http://schemas.microsoft.com/office/powerpoint/2010/main" val="2279528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C30BA0-DA9F-4042-8E36-02A002AC27FB}" type="datetimeFigureOut">
              <a:rPr lang="en-US" smtClean="0"/>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1751B2-AF52-4BCD-8E2F-BE78DDEA8D12}" type="slidenum">
              <a:rPr lang="en-US" smtClean="0"/>
              <a:t>‹#›</a:t>
            </a:fld>
            <a:endParaRPr lang="en-US"/>
          </a:p>
        </p:txBody>
      </p:sp>
    </p:spTree>
    <p:extLst>
      <p:ext uri="{BB962C8B-B14F-4D97-AF65-F5344CB8AC3E}">
        <p14:creationId xmlns:p14="http://schemas.microsoft.com/office/powerpoint/2010/main" val="9942549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1C30BA0-DA9F-4042-8E36-02A002AC27FB}" type="datetimeFigureOut">
              <a:rPr lang="en-US" smtClean="0"/>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1751B2-AF52-4BCD-8E2F-BE78DDEA8D12}" type="slidenum">
              <a:rPr lang="en-US" smtClean="0"/>
              <a:t>‹#›</a:t>
            </a:fld>
            <a:endParaRPr lang="en-US"/>
          </a:p>
        </p:txBody>
      </p:sp>
    </p:spTree>
    <p:extLst>
      <p:ext uri="{BB962C8B-B14F-4D97-AF65-F5344CB8AC3E}">
        <p14:creationId xmlns:p14="http://schemas.microsoft.com/office/powerpoint/2010/main" val="979897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1C30BA0-DA9F-4042-8E36-02A002AC27FB}" type="datetimeFigureOut">
              <a:rPr lang="en-US" smtClean="0"/>
              <a:t>1/19/2016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1751B2-AF52-4BCD-8E2F-BE78DDEA8D12}" type="slidenum">
              <a:rPr lang="en-US" smtClean="0"/>
              <a:t>‹#›</a:t>
            </a:fld>
            <a:endParaRPr lang="en-US"/>
          </a:p>
        </p:txBody>
      </p:sp>
    </p:spTree>
    <p:extLst>
      <p:ext uri="{BB962C8B-B14F-4D97-AF65-F5344CB8AC3E}">
        <p14:creationId xmlns:p14="http://schemas.microsoft.com/office/powerpoint/2010/main" val="41596862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1C30BA0-DA9F-4042-8E36-02A002AC27FB}" type="datetimeFigureOut">
              <a:rPr lang="en-US" smtClean="0"/>
              <a:t>1/19/2016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F1751B2-AF52-4BCD-8E2F-BE78DDEA8D12}" type="slidenum">
              <a:rPr lang="en-US" smtClean="0"/>
              <a:t>‹#›</a:t>
            </a:fld>
            <a:endParaRPr lang="en-US"/>
          </a:p>
        </p:txBody>
      </p:sp>
    </p:spTree>
    <p:extLst>
      <p:ext uri="{BB962C8B-B14F-4D97-AF65-F5344CB8AC3E}">
        <p14:creationId xmlns:p14="http://schemas.microsoft.com/office/powerpoint/2010/main" val="486667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1C30BA0-DA9F-4042-8E36-02A002AC27FB}" type="datetimeFigureOut">
              <a:rPr lang="en-US" smtClean="0"/>
              <a:t>1/19/2016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1751B2-AF52-4BCD-8E2F-BE78DDEA8D12}" type="slidenum">
              <a:rPr lang="en-US" smtClean="0"/>
              <a:t>‹#›</a:t>
            </a:fld>
            <a:endParaRPr lang="en-US"/>
          </a:p>
        </p:txBody>
      </p:sp>
    </p:spTree>
    <p:extLst>
      <p:ext uri="{BB962C8B-B14F-4D97-AF65-F5344CB8AC3E}">
        <p14:creationId xmlns:p14="http://schemas.microsoft.com/office/powerpoint/2010/main" val="2921993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C30BA0-DA9F-4042-8E36-02A002AC27FB}" type="datetimeFigureOut">
              <a:rPr lang="en-US" smtClean="0"/>
              <a:t>1/19/2016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F1751B2-AF52-4BCD-8E2F-BE78DDEA8D12}" type="slidenum">
              <a:rPr lang="en-US" smtClean="0"/>
              <a:t>‹#›</a:t>
            </a:fld>
            <a:endParaRPr lang="en-US"/>
          </a:p>
        </p:txBody>
      </p:sp>
    </p:spTree>
    <p:extLst>
      <p:ext uri="{BB962C8B-B14F-4D97-AF65-F5344CB8AC3E}">
        <p14:creationId xmlns:p14="http://schemas.microsoft.com/office/powerpoint/2010/main" val="7425518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C30BA0-DA9F-4042-8E36-02A002AC27FB}" type="datetimeFigureOut">
              <a:rPr lang="en-US" smtClean="0"/>
              <a:t>1/19/2016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1751B2-AF52-4BCD-8E2F-BE78DDEA8D12}" type="slidenum">
              <a:rPr lang="en-US" smtClean="0"/>
              <a:t>‹#›</a:t>
            </a:fld>
            <a:endParaRPr lang="en-US"/>
          </a:p>
        </p:txBody>
      </p:sp>
    </p:spTree>
    <p:extLst>
      <p:ext uri="{BB962C8B-B14F-4D97-AF65-F5344CB8AC3E}">
        <p14:creationId xmlns:p14="http://schemas.microsoft.com/office/powerpoint/2010/main" val="13091434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C30BA0-DA9F-4042-8E36-02A002AC27FB}" type="datetimeFigureOut">
              <a:rPr lang="en-US" smtClean="0"/>
              <a:t>1/19/2016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1751B2-AF52-4BCD-8E2F-BE78DDEA8D12}" type="slidenum">
              <a:rPr lang="en-US" smtClean="0"/>
              <a:t>‹#›</a:t>
            </a:fld>
            <a:endParaRPr lang="en-US"/>
          </a:p>
        </p:txBody>
      </p:sp>
    </p:spTree>
    <p:extLst>
      <p:ext uri="{BB962C8B-B14F-4D97-AF65-F5344CB8AC3E}">
        <p14:creationId xmlns:p14="http://schemas.microsoft.com/office/powerpoint/2010/main" val="319124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C30BA0-DA9F-4042-8E36-02A002AC27FB}" type="datetimeFigureOut">
              <a:rPr lang="en-US" smtClean="0"/>
              <a:t>1/19/2016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1751B2-AF52-4BCD-8E2F-BE78DDEA8D12}" type="slidenum">
              <a:rPr lang="en-US" smtClean="0"/>
              <a:t>‹#›</a:t>
            </a:fld>
            <a:endParaRPr lang="en-US"/>
          </a:p>
        </p:txBody>
      </p:sp>
    </p:spTree>
    <p:extLst>
      <p:ext uri="{BB962C8B-B14F-4D97-AF65-F5344CB8AC3E}">
        <p14:creationId xmlns:p14="http://schemas.microsoft.com/office/powerpoint/2010/main" val="2938724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Game Programming Patterns</a:t>
            </a:r>
            <a:br>
              <a:rPr lang="en-US" dirty="0" smtClean="0"/>
            </a:br>
            <a:r>
              <a:rPr lang="en-US" dirty="0" smtClean="0"/>
              <a:t>Type Object</a:t>
            </a:r>
            <a:endParaRPr lang="en-US" dirty="0"/>
          </a:p>
        </p:txBody>
      </p:sp>
      <p:sp>
        <p:nvSpPr>
          <p:cNvPr id="3" name="Subtitle 2"/>
          <p:cNvSpPr>
            <a:spLocks noGrp="1"/>
          </p:cNvSpPr>
          <p:nvPr>
            <p:ph type="subTitle" idx="1"/>
          </p:nvPr>
        </p:nvSpPr>
        <p:spPr/>
        <p:txBody>
          <a:bodyPr>
            <a:normAutofit/>
          </a:bodyPr>
          <a:lstStyle/>
          <a:p>
            <a:r>
              <a:rPr lang="en-US" dirty="0" smtClean="0"/>
              <a:t>From the book by</a:t>
            </a:r>
          </a:p>
          <a:p>
            <a:r>
              <a:rPr lang="en-US" dirty="0" smtClean="0"/>
              <a:t>Robert Nystrom</a:t>
            </a:r>
          </a:p>
          <a:p>
            <a:r>
              <a:rPr lang="en-US" sz="2400" dirty="0" smtClean="0"/>
              <a:t>http://gameprogrammingpatterns.com</a:t>
            </a:r>
            <a:endParaRPr lang="en-US" sz="2400" dirty="0"/>
          </a:p>
        </p:txBody>
      </p:sp>
    </p:spTree>
    <p:extLst>
      <p:ext uri="{BB962C8B-B14F-4D97-AF65-F5344CB8AC3E}">
        <p14:creationId xmlns:p14="http://schemas.microsoft.com/office/powerpoint/2010/main" val="39912614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457200" y="914400"/>
            <a:ext cx="7924800" cy="29238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dirty="0" smtClean="0">
                <a:ln>
                  <a:noFill/>
                </a:ln>
                <a:solidFill>
                  <a:schemeClr val="tx1"/>
                </a:solidFill>
                <a:effectLst/>
                <a:latin typeface="Arial" pitchFamily="34" charset="0"/>
                <a:cs typeface="Arial" pitchFamily="34" charset="0"/>
              </a:rPr>
              <a:t>A slightly different approach is to use the Factory Method design pattern (from the </a:t>
            </a:r>
            <a:r>
              <a:rPr kumimoji="0" lang="en-US" altLang="en-US" sz="1600" b="0" i="0" u="none" strike="noStrike" cap="none" normalizeH="0" baseline="0" dirty="0" err="1" smtClean="0">
                <a:ln>
                  <a:noFill/>
                </a:ln>
                <a:solidFill>
                  <a:schemeClr val="tx1"/>
                </a:solidFill>
                <a:effectLst/>
                <a:latin typeface="Arial" pitchFamily="34" charset="0"/>
                <a:cs typeface="Arial" pitchFamily="34" charset="0"/>
              </a:rPr>
              <a:t>GoF</a:t>
            </a:r>
            <a:r>
              <a:rPr kumimoji="0" lang="en-US" altLang="en-US" sz="1600" b="0" i="0" u="none" strike="noStrike" cap="none" normalizeH="0" baseline="0" dirty="0" smtClean="0">
                <a:ln>
                  <a:noFill/>
                </a:ln>
                <a:solidFill>
                  <a:schemeClr val="tx1"/>
                </a:solidFill>
                <a:effectLst/>
                <a:latin typeface="Arial" pitchFamily="34" charset="0"/>
                <a:cs typeface="Arial" pitchFamily="34" charset="0"/>
              </a:rPr>
              <a:t> book).  This</a:t>
            </a:r>
            <a:r>
              <a:rPr kumimoji="0" lang="en-US" altLang="en-US" sz="1600" b="0" i="0" u="none" strike="noStrike" cap="none" normalizeH="0" dirty="0" smtClean="0">
                <a:ln>
                  <a:noFill/>
                </a:ln>
                <a:solidFill>
                  <a:schemeClr val="tx1"/>
                </a:solidFill>
                <a:effectLst/>
                <a:latin typeface="Arial" pitchFamily="34" charset="0"/>
                <a:cs typeface="Arial" pitchFamily="34" charset="0"/>
              </a:rPr>
              <a:t> lets us call a “constructor” function for Monster which is part of the class Breed:</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class Breed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public: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400" dirty="0">
                <a:latin typeface="Courier New" panose="02070309020205020404" pitchFamily="49" charset="0"/>
                <a:cs typeface="Courier New" panose="02070309020205020404" pitchFamily="49" charset="0"/>
              </a:rPr>
              <a:t> </a:t>
            </a:r>
            <a:r>
              <a:rPr lang="en-US" altLang="en-US" sz="1400" dirty="0" smtClean="0">
                <a:latin typeface="Courier New" panose="02070309020205020404" pitchFamily="49" charset="0"/>
                <a:cs typeface="Courier New" panose="02070309020205020404" pitchFamily="49" charset="0"/>
              </a:rPr>
              <a:t> </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Monster* </a:t>
            </a:r>
            <a:r>
              <a:rPr kumimoji="0" lang="en-US" altLang="en-US" sz="1400" b="0" i="0" u="none" strike="noStrike" cap="none" normalizeH="0" baseline="0" dirty="0" err="1" smtClean="0">
                <a:ln>
                  <a:noFill/>
                </a:ln>
                <a:solidFill>
                  <a:schemeClr val="tx1"/>
                </a:solidFill>
                <a:effectLst/>
                <a:latin typeface="Courier New" panose="02070309020205020404" pitchFamily="49" charset="0"/>
                <a:cs typeface="Courier New" panose="02070309020205020404" pitchFamily="49" charset="0"/>
              </a:rPr>
              <a:t>newMonster</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 return new Monster(*this); }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400" dirty="0">
              <a:latin typeface="Courier New" panose="02070309020205020404" pitchFamily="49" charset="0"/>
              <a:cs typeface="Courier New" panose="02070309020205020404"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 Previous Breed code...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400" dirty="0">
              <a:latin typeface="Courier New" panose="02070309020205020404" pitchFamily="49" charset="0"/>
              <a:cs typeface="Courier New" panose="02070309020205020404"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a:t>
            </a:r>
          </a:p>
        </p:txBody>
      </p:sp>
    </p:spTree>
    <p:extLst>
      <p:ext uri="{BB962C8B-B14F-4D97-AF65-F5344CB8AC3E}">
        <p14:creationId xmlns:p14="http://schemas.microsoft.com/office/powerpoint/2010/main" val="4629210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685800" y="862924"/>
            <a:ext cx="7391400" cy="45089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Then we’ll modify Monster</a:t>
            </a:r>
            <a:r>
              <a:rPr kumimoji="0" lang="en-US" altLang="en-US" sz="1600" b="0" i="0" u="none" strike="noStrike" cap="none" normalizeH="0" dirty="0" smtClean="0">
                <a:ln>
                  <a:noFill/>
                </a:ln>
                <a:solidFill>
                  <a:schemeClr val="tx1"/>
                </a:solidFill>
                <a:effectLst/>
                <a:latin typeface="Arial" panose="020B0604020202020204" pitchFamily="34" charset="0"/>
                <a:cs typeface="Arial" panose="020B0604020202020204" pitchFamily="34" charset="0"/>
              </a:rPr>
              <a:t> to make its constructor private:</a:t>
            </a:r>
            <a:endParaRPr kumimoji="0" lang="en-US" altLang="en-US"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pPr>
            <a:endParaRPr lang="en-US" altLang="en-US" sz="1400" dirty="0">
              <a:latin typeface="Courier New" panose="02070309020205020404" pitchFamily="49" charset="0"/>
              <a:cs typeface="Courier New" panose="02070309020205020404" pitchFamily="49" charset="0"/>
            </a:endParaRP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class Monster </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400" dirty="0">
                <a:latin typeface="Courier New" panose="02070309020205020404" pitchFamily="49" charset="0"/>
                <a:cs typeface="Courier New" panose="02070309020205020404" pitchFamily="49" charset="0"/>
              </a:rPr>
              <a:t> </a:t>
            </a:r>
            <a:r>
              <a:rPr lang="en-US" altLang="en-US" sz="1400" dirty="0" smtClean="0">
                <a:latin typeface="Courier New" panose="02070309020205020404" pitchFamily="49" charset="0"/>
                <a:cs typeface="Courier New" panose="02070309020205020404" pitchFamily="49" charset="0"/>
              </a:rPr>
              <a:t> </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friend class Breed; </a:t>
            </a:r>
          </a:p>
          <a:p>
            <a:pPr marL="0" marR="0" lvl="0" indent="0" algn="l" defTabSz="914400" rtl="0" eaLnBrk="0" fontAlgn="base" latinLnBrk="0" hangingPunct="0">
              <a:lnSpc>
                <a:spcPct val="100000"/>
              </a:lnSpc>
              <a:spcBef>
                <a:spcPct val="30000"/>
              </a:spcBef>
              <a:spcAft>
                <a:spcPct val="0"/>
              </a:spcAft>
              <a:buClrTx/>
              <a:buSzTx/>
              <a:buFontTx/>
              <a:buNone/>
              <a:tabLst/>
            </a:pPr>
            <a:endParaRPr lang="en-US" altLang="en-US" sz="1400" dirty="0">
              <a:latin typeface="Courier New" panose="02070309020205020404" pitchFamily="49" charset="0"/>
              <a:cs typeface="Courier New" panose="02070309020205020404" pitchFamily="49" charset="0"/>
            </a:endParaRP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public: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400" dirty="0">
                <a:latin typeface="Courier New" panose="02070309020205020404" pitchFamily="49" charset="0"/>
                <a:cs typeface="Courier New" panose="02070309020205020404" pitchFamily="49" charset="0"/>
              </a:rPr>
              <a:t> </a:t>
            </a:r>
            <a:r>
              <a:rPr lang="en-US" altLang="en-US" sz="1400" dirty="0" smtClean="0">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smtClean="0">
                <a:ln>
                  <a:noFill/>
                </a:ln>
                <a:solidFill>
                  <a:schemeClr val="tx1"/>
                </a:solidFill>
                <a:effectLst/>
                <a:latin typeface="Courier New" panose="02070309020205020404" pitchFamily="49" charset="0"/>
                <a:cs typeface="Courier New" panose="02070309020205020404" pitchFamily="49" charset="0"/>
              </a:rPr>
              <a:t>const</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char* </a:t>
            </a:r>
            <a:r>
              <a:rPr kumimoji="0" lang="en-US" altLang="en-US" sz="1400" b="0" i="0" u="none" strike="noStrike" cap="none" normalizeH="0" baseline="0" dirty="0" err="1" smtClean="0">
                <a:ln>
                  <a:noFill/>
                </a:ln>
                <a:solidFill>
                  <a:schemeClr val="tx1"/>
                </a:solidFill>
                <a:effectLst/>
                <a:latin typeface="Courier New" panose="02070309020205020404" pitchFamily="49" charset="0"/>
                <a:cs typeface="Courier New" panose="02070309020205020404" pitchFamily="49" charset="0"/>
              </a:rPr>
              <a:t>getAttack</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 return breed_.</a:t>
            </a:r>
            <a:r>
              <a:rPr kumimoji="0" lang="en-US" altLang="en-US" sz="1400" b="0" i="0" u="none" strike="noStrike" cap="none" normalizeH="0" baseline="0" dirty="0" err="1" smtClean="0">
                <a:ln>
                  <a:noFill/>
                </a:ln>
                <a:solidFill>
                  <a:schemeClr val="tx1"/>
                </a:solidFill>
                <a:effectLst/>
                <a:latin typeface="Courier New" panose="02070309020205020404" pitchFamily="49" charset="0"/>
                <a:cs typeface="Courier New" panose="02070309020205020404" pitchFamily="49" charset="0"/>
              </a:rPr>
              <a:t>getAttack</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 </a:t>
            </a:r>
          </a:p>
          <a:p>
            <a:pPr marL="0" marR="0" lvl="0" indent="0" algn="l" defTabSz="914400" rtl="0" eaLnBrk="0" fontAlgn="base" latinLnBrk="0" hangingPunct="0">
              <a:lnSpc>
                <a:spcPct val="100000"/>
              </a:lnSpc>
              <a:spcBef>
                <a:spcPct val="30000"/>
              </a:spcBef>
              <a:spcAft>
                <a:spcPct val="0"/>
              </a:spcAft>
              <a:buClrTx/>
              <a:buSzTx/>
              <a:buFontTx/>
              <a:buNone/>
              <a:tabLst/>
            </a:pPr>
            <a:endParaRPr lang="en-US" altLang="en-US" sz="1400" dirty="0">
              <a:latin typeface="Courier New" panose="02070309020205020404" pitchFamily="49" charset="0"/>
              <a:cs typeface="Courier New" panose="02070309020205020404" pitchFamily="49" charset="0"/>
            </a:endParaRP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private: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400" dirty="0">
                <a:latin typeface="Courier New" panose="02070309020205020404" pitchFamily="49" charset="0"/>
                <a:cs typeface="Courier New" panose="02070309020205020404" pitchFamily="49" charset="0"/>
              </a:rPr>
              <a:t> </a:t>
            </a:r>
            <a:r>
              <a:rPr lang="en-US" altLang="en-US" sz="1400" dirty="0" smtClean="0">
                <a:latin typeface="Courier New" panose="02070309020205020404" pitchFamily="49" charset="0"/>
                <a:cs typeface="Courier New" panose="02070309020205020404" pitchFamily="49" charset="0"/>
              </a:rPr>
              <a:t> </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Monster(Breed&amp; breed)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400" dirty="0">
                <a:latin typeface="Courier New" panose="02070309020205020404" pitchFamily="49" charset="0"/>
                <a:cs typeface="Courier New" panose="02070309020205020404" pitchFamily="49" charset="0"/>
              </a:rPr>
              <a:t> </a:t>
            </a:r>
            <a:r>
              <a:rPr lang="en-US" altLang="en-US" sz="1400" dirty="0" smtClean="0">
                <a:latin typeface="Courier New" panose="02070309020205020404" pitchFamily="49" charset="0"/>
                <a:cs typeface="Courier New" panose="02070309020205020404" pitchFamily="49" charset="0"/>
              </a:rPr>
              <a:t> </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health_(</a:t>
            </a:r>
            <a:r>
              <a:rPr kumimoji="0" lang="en-US" altLang="en-US" sz="1400" b="0" i="0" u="none" strike="noStrike" cap="none" normalizeH="0" baseline="0" dirty="0" err="1" smtClean="0">
                <a:ln>
                  <a:noFill/>
                </a:ln>
                <a:solidFill>
                  <a:schemeClr val="tx1"/>
                </a:solidFill>
                <a:effectLst/>
                <a:latin typeface="Courier New" panose="02070309020205020404" pitchFamily="49" charset="0"/>
                <a:cs typeface="Courier New" panose="02070309020205020404" pitchFamily="49" charset="0"/>
              </a:rPr>
              <a:t>breed.getHealth</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breed_(breed) {} </a:t>
            </a:r>
          </a:p>
          <a:p>
            <a:pPr marL="0" marR="0" lvl="0" indent="0" algn="l" defTabSz="914400" rtl="0" eaLnBrk="0" fontAlgn="base" latinLnBrk="0" hangingPunct="0">
              <a:lnSpc>
                <a:spcPct val="100000"/>
              </a:lnSpc>
              <a:spcBef>
                <a:spcPct val="30000"/>
              </a:spcBef>
              <a:spcAft>
                <a:spcPct val="0"/>
              </a:spcAft>
              <a:buClrTx/>
              <a:buSzTx/>
              <a:buFontTx/>
              <a:buNone/>
              <a:tabLst/>
            </a:pPr>
            <a:endParaRPr lang="en-US" altLang="en-US" sz="1400" dirty="0">
              <a:latin typeface="Courier New" panose="02070309020205020404" pitchFamily="49" charset="0"/>
              <a:cs typeface="Courier New" panose="02070309020205020404" pitchFamily="49" charset="0"/>
            </a:endParaRP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smtClean="0">
                <a:ln>
                  <a:noFill/>
                </a:ln>
                <a:solidFill>
                  <a:schemeClr val="tx1"/>
                </a:solidFill>
                <a:effectLst/>
                <a:latin typeface="Courier New" panose="02070309020205020404" pitchFamily="49" charset="0"/>
                <a:cs typeface="Courier New" panose="02070309020205020404" pitchFamily="49" charset="0"/>
              </a:rPr>
              <a:t>int</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health_; // Current health.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400" dirty="0">
                <a:latin typeface="Courier New" panose="02070309020205020404" pitchFamily="49" charset="0"/>
                <a:cs typeface="Courier New" panose="02070309020205020404" pitchFamily="49" charset="0"/>
              </a:rPr>
              <a:t> </a:t>
            </a:r>
            <a:r>
              <a:rPr lang="en-US" altLang="en-US" sz="1400" dirty="0" smtClean="0">
                <a:latin typeface="Courier New" panose="02070309020205020404" pitchFamily="49" charset="0"/>
                <a:cs typeface="Courier New" panose="02070309020205020404" pitchFamily="49" charset="0"/>
              </a:rPr>
              <a:t> </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Breed&amp; breed_; </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a:t>
            </a:r>
          </a:p>
        </p:txBody>
      </p:sp>
    </p:spTree>
    <p:extLst>
      <p:ext uri="{BB962C8B-B14F-4D97-AF65-F5344CB8AC3E}">
        <p14:creationId xmlns:p14="http://schemas.microsoft.com/office/powerpoint/2010/main" val="42355997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609600" y="1066800"/>
            <a:ext cx="7543800" cy="40780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30000"/>
              </a:spcBef>
              <a:spcAft>
                <a:spcPct val="0"/>
              </a:spcAft>
              <a:defRPr sz="1200">
                <a:solidFill>
                  <a:schemeClr val="tx1"/>
                </a:solidFill>
                <a:latin typeface="Arial" pitchFamily="34" charset="0"/>
              </a:defRPr>
            </a:lvl1pPr>
            <a:lvl2pPr eaLnBrk="0" fontAlgn="base" hangingPunct="0">
              <a:spcBef>
                <a:spcPct val="30000"/>
              </a:spcBef>
              <a:spcAft>
                <a:spcPct val="0"/>
              </a:spcAft>
              <a:defRPr sz="1200">
                <a:solidFill>
                  <a:schemeClr val="tx1"/>
                </a:solidFill>
                <a:latin typeface="Arial" pitchFamily="34" charset="0"/>
              </a:defRPr>
            </a:lvl2pPr>
            <a:lvl3pPr eaLnBrk="0" fontAlgn="base" hangingPunct="0">
              <a:spcBef>
                <a:spcPct val="30000"/>
              </a:spcBef>
              <a:spcAft>
                <a:spcPct val="0"/>
              </a:spcAft>
              <a:defRPr sz="1200">
                <a:solidFill>
                  <a:schemeClr val="tx1"/>
                </a:solidFill>
                <a:latin typeface="Arial" pitchFamily="34" charset="0"/>
              </a:defRPr>
            </a:lvl3pPr>
            <a:lvl4pPr eaLnBrk="0" fontAlgn="base" hangingPunct="0">
              <a:spcBef>
                <a:spcPct val="30000"/>
              </a:spcBef>
              <a:spcAft>
                <a:spcPct val="0"/>
              </a:spcAft>
              <a:defRPr sz="1200">
                <a:solidFill>
                  <a:schemeClr val="tx1"/>
                </a:solidFill>
                <a:latin typeface="Arial" pitchFamily="34" charset="0"/>
              </a:defRPr>
            </a:lvl4pPr>
            <a:lvl5pPr eaLnBrk="0" fontAlgn="base" hangingPunct="0">
              <a:spcBef>
                <a:spcPct val="30000"/>
              </a:spcBef>
              <a:spcAft>
                <a:spcPct val="0"/>
              </a:spcAft>
              <a:defRPr sz="1200">
                <a:solidFill>
                  <a:schemeClr val="tx1"/>
                </a:solidFill>
                <a:latin typeface="Arial" pitchFamily="34" charset="0"/>
              </a:defRPr>
            </a:lvl5pPr>
            <a:lvl6pPr eaLnBrk="0" fontAlgn="base" hangingPunct="0">
              <a:spcBef>
                <a:spcPct val="30000"/>
              </a:spcBef>
              <a:spcAft>
                <a:spcPct val="0"/>
              </a:spcAft>
              <a:defRPr sz="1200">
                <a:solidFill>
                  <a:schemeClr val="tx1"/>
                </a:solidFill>
                <a:latin typeface="Arial" pitchFamily="34" charset="0"/>
              </a:defRPr>
            </a:lvl6pPr>
            <a:lvl7pPr eaLnBrk="0" fontAlgn="base" hangingPunct="0">
              <a:spcBef>
                <a:spcPct val="30000"/>
              </a:spcBef>
              <a:spcAft>
                <a:spcPct val="0"/>
              </a:spcAft>
              <a:defRPr sz="1200">
                <a:solidFill>
                  <a:schemeClr val="tx1"/>
                </a:solidFill>
                <a:latin typeface="Arial" pitchFamily="34" charset="0"/>
              </a:defRPr>
            </a:lvl7pPr>
            <a:lvl8pPr eaLnBrk="0" fontAlgn="base" hangingPunct="0">
              <a:spcBef>
                <a:spcPct val="30000"/>
              </a:spcBef>
              <a:spcAft>
                <a:spcPct val="0"/>
              </a:spcAft>
              <a:defRPr sz="1200">
                <a:solidFill>
                  <a:schemeClr val="tx1"/>
                </a:solidFill>
                <a:latin typeface="Arial" pitchFamily="34" charset="0"/>
              </a:defRPr>
            </a:lvl8pPr>
            <a:lvl9pPr eaLnBrk="0" fontAlgn="base" hangingPunct="0">
              <a:spcBef>
                <a:spcPct val="30000"/>
              </a:spcBef>
              <a:spcAft>
                <a:spcPct val="0"/>
              </a:spcAft>
              <a:defRPr sz="1200">
                <a:solidFill>
                  <a:schemeClr val="tx1"/>
                </a:solidFill>
                <a:latin typeface="Arial" pitchFamily="34" charset="0"/>
              </a:defRPr>
            </a:lvl9pPr>
          </a:lstStyle>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600" dirty="0" smtClean="0"/>
              <a:t>What did we just do?  Originally, creating a monster looks like</a:t>
            </a:r>
          </a:p>
          <a:p>
            <a:pPr marL="0" marR="0" lvl="0" indent="0" algn="l" defTabSz="914400" rtl="0" eaLnBrk="0" fontAlgn="base" latinLnBrk="0" hangingPunct="0">
              <a:lnSpc>
                <a:spcPct val="100000"/>
              </a:lnSpc>
              <a:spcBef>
                <a:spcPct val="30000"/>
              </a:spcBef>
              <a:spcAft>
                <a:spcPct val="0"/>
              </a:spcAft>
              <a:buClrTx/>
              <a:buSzTx/>
              <a:buFontTx/>
              <a:buNone/>
              <a:tabLst/>
            </a:pPr>
            <a:endPar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endParaRP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Monster* monster = new Monster(</a:t>
            </a:r>
            <a:r>
              <a:rPr kumimoji="0" lang="en-US" altLang="en-US" sz="1400" b="0" i="0" u="none" strike="noStrike" cap="none" normalizeH="0" baseline="0" dirty="0" err="1" smtClean="0">
                <a:ln>
                  <a:noFill/>
                </a:ln>
                <a:solidFill>
                  <a:schemeClr val="tx1"/>
                </a:solidFill>
                <a:effectLst/>
                <a:latin typeface="Courier New" panose="02070309020205020404" pitchFamily="49" charset="0"/>
                <a:cs typeface="Courier New" panose="02070309020205020404" pitchFamily="49" charset="0"/>
              </a:rPr>
              <a:t>someBreed</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ct val="30000"/>
              </a:spcBef>
              <a:spcAft>
                <a:spcPct val="0"/>
              </a:spcAft>
              <a:buClrTx/>
              <a:buSzTx/>
              <a:buFontTx/>
              <a:buNone/>
              <a:tabLst/>
            </a:pPr>
            <a:endParaRPr kumimoji="0" lang="en-US" altLang="en-US" sz="1600" b="0" i="0" u="none" strike="noStrike" cap="none" normalizeH="0" baseline="0" dirty="0" smtClean="0">
              <a:ln>
                <a:noFill/>
              </a:ln>
              <a:solidFill>
                <a:schemeClr val="tx1"/>
              </a:solidFill>
              <a:effectLst/>
              <a:cs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600" b="0" i="0" u="none" strike="noStrike" cap="none" normalizeH="0" baseline="0" dirty="0" smtClean="0">
                <a:ln>
                  <a:noFill/>
                </a:ln>
                <a:solidFill>
                  <a:schemeClr val="tx1"/>
                </a:solidFill>
                <a:effectLst/>
                <a:cs typeface="Arial" panose="020B0604020202020204" pitchFamily="34" charset="0"/>
              </a:rPr>
              <a:t>After our changes, it’s like this:</a:t>
            </a:r>
          </a:p>
          <a:p>
            <a:pPr marL="0" marR="0" lvl="0" indent="0" algn="l" defTabSz="914400" rtl="0" eaLnBrk="0" fontAlgn="base" latinLnBrk="0" hangingPunct="0">
              <a:lnSpc>
                <a:spcPct val="100000"/>
              </a:lnSpc>
              <a:spcBef>
                <a:spcPct val="30000"/>
              </a:spcBef>
              <a:spcAft>
                <a:spcPct val="0"/>
              </a:spcAft>
              <a:buClrTx/>
              <a:buSzTx/>
              <a:buFontTx/>
              <a:buNone/>
              <a:tabLst/>
            </a:pPr>
            <a:endPar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endParaRP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Monster* monster = </a:t>
            </a:r>
            <a:r>
              <a:rPr kumimoji="0" lang="en-US" altLang="en-US" sz="1400" b="0" i="0" u="none" strike="noStrike" cap="none" normalizeH="0" baseline="0" dirty="0" err="1" smtClean="0">
                <a:ln>
                  <a:noFill/>
                </a:ln>
                <a:solidFill>
                  <a:schemeClr val="tx1"/>
                </a:solidFill>
                <a:effectLst/>
                <a:latin typeface="Courier New" panose="02070309020205020404" pitchFamily="49" charset="0"/>
                <a:cs typeface="Courier New" panose="02070309020205020404" pitchFamily="49" charset="0"/>
              </a:rPr>
              <a:t>someBreed.newMonster</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ct val="30000"/>
              </a:spcBef>
              <a:spcAft>
                <a:spcPct val="0"/>
              </a:spcAft>
              <a:buClrTx/>
              <a:buSzTx/>
              <a:buFontTx/>
              <a:buNone/>
              <a:tabLst/>
            </a:pPr>
            <a:endParaRPr lang="en-US" altLang="en-US" sz="1400" dirty="0">
              <a:latin typeface="Courier New" panose="02070309020205020404" pitchFamily="49" charset="0"/>
              <a:cs typeface="Courier New" panose="02070309020205020404" pitchFamily="49" charset="0"/>
            </a:endParaRP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600" b="0" i="0" u="none" strike="noStrike" cap="none" normalizeH="0" baseline="0" dirty="0" smtClean="0">
                <a:ln>
                  <a:noFill/>
                </a:ln>
                <a:solidFill>
                  <a:schemeClr val="tx1"/>
                </a:solidFill>
                <a:effectLst/>
                <a:cs typeface="Arial" panose="020B0604020202020204" pitchFamily="34" charset="0"/>
              </a:rPr>
              <a:t>What’s the benefit?  None in this simple example.</a:t>
            </a:r>
          </a:p>
          <a:p>
            <a:pPr marL="0" marR="0" lvl="0" indent="0" algn="l" defTabSz="914400" rtl="0" eaLnBrk="0" fontAlgn="base" latinLnBrk="0" hangingPunct="0">
              <a:lnSpc>
                <a:spcPct val="100000"/>
              </a:lnSpc>
              <a:spcBef>
                <a:spcPct val="30000"/>
              </a:spcBef>
              <a:spcAft>
                <a:spcPct val="0"/>
              </a:spcAft>
              <a:buClrTx/>
              <a:buSzTx/>
              <a:buFontTx/>
              <a:buNone/>
              <a:tabLst/>
            </a:pPr>
            <a:endParaRPr lang="en-US" altLang="en-US" sz="1600" dirty="0">
              <a:cs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600" b="0" i="0" u="none" strike="noStrike" cap="none" normalizeH="0" baseline="0" dirty="0" smtClean="0">
                <a:ln>
                  <a:noFill/>
                </a:ln>
                <a:solidFill>
                  <a:schemeClr val="tx1"/>
                </a:solidFill>
                <a:effectLst/>
                <a:cs typeface="Arial" panose="020B0604020202020204" pitchFamily="34" charset="0"/>
              </a:rPr>
              <a:t>But in</a:t>
            </a:r>
            <a:r>
              <a:rPr kumimoji="0" lang="en-US" altLang="en-US" sz="1600" b="0" i="0" u="none" strike="noStrike" cap="none" normalizeH="0" dirty="0" smtClean="0">
                <a:ln>
                  <a:noFill/>
                </a:ln>
                <a:solidFill>
                  <a:schemeClr val="tx1"/>
                </a:solidFill>
                <a:effectLst/>
                <a:cs typeface="Arial" panose="020B0604020202020204" pitchFamily="34" charset="0"/>
              </a:rPr>
              <a:t> complex games, a lot of work may happen when a new object is created (e.g. bringin</a:t>
            </a:r>
            <a:r>
              <a:rPr lang="en-US" altLang="en-US" sz="1600" dirty="0" smtClean="0">
                <a:cs typeface="Arial" panose="020B0604020202020204" pitchFamily="34" charset="0"/>
              </a:rPr>
              <a:t>g in art assets, initializing AI) and avoiding </a:t>
            </a:r>
            <a:r>
              <a:rPr lang="en-US" altLang="en-US" sz="1600" dirty="0" smtClean="0">
                <a:latin typeface="Courier New" panose="02070309020205020404" pitchFamily="49" charset="0"/>
                <a:cs typeface="Courier New" panose="02070309020205020404" pitchFamily="49" charset="0"/>
              </a:rPr>
              <a:t>new</a:t>
            </a:r>
            <a:r>
              <a:rPr lang="en-US" altLang="en-US" sz="1600" dirty="0" smtClean="0">
                <a:cs typeface="Arial" panose="020B0604020202020204" pitchFamily="34" charset="0"/>
              </a:rPr>
              <a:t> can give the programmer more control.  Also, many big games manage their own memory, and don’t rely on </a:t>
            </a:r>
            <a:r>
              <a:rPr lang="en-US" altLang="en-US" sz="1600" dirty="0" smtClean="0">
                <a:latin typeface="Courier New" panose="02070309020205020404" pitchFamily="49" charset="0"/>
                <a:cs typeface="Courier New" panose="02070309020205020404" pitchFamily="49" charset="0"/>
              </a:rPr>
              <a:t>new</a:t>
            </a:r>
            <a:r>
              <a:rPr lang="en-US" altLang="en-US" sz="1600" dirty="0" smtClean="0">
                <a:cs typeface="Arial" panose="020B0604020202020204" pitchFamily="34" charset="0"/>
              </a:rPr>
              <a:t> to find space in memory.</a:t>
            </a:r>
            <a:endParaRPr kumimoji="0" lang="en-US" altLang="en-US" sz="1600" b="0" i="0" u="none" strike="noStrike" cap="none" normalizeH="0" baseline="0" dirty="0" smtClean="0">
              <a:ln>
                <a:noFill/>
              </a:ln>
              <a:solidFill>
                <a:schemeClr val="tx1"/>
              </a:solidFill>
              <a:effectLst/>
              <a:cs typeface="Arial" panose="020B0604020202020204" pitchFamily="34" charset="0"/>
            </a:endParaRPr>
          </a:p>
        </p:txBody>
      </p:sp>
    </p:spTree>
    <p:extLst>
      <p:ext uri="{BB962C8B-B14F-4D97-AF65-F5344CB8AC3E}">
        <p14:creationId xmlns:p14="http://schemas.microsoft.com/office/powerpoint/2010/main" val="8034343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61931" y="381000"/>
            <a:ext cx="7086600" cy="5755422"/>
          </a:xfrm>
          <a:prstGeom prst="rect">
            <a:avLst/>
          </a:prstGeom>
          <a:noFill/>
        </p:spPr>
        <p:txBody>
          <a:bodyPr wrap="square" rtlCol="0">
            <a:spAutoFit/>
          </a:bodyPr>
          <a:lstStyle/>
          <a:p>
            <a:r>
              <a:rPr lang="en-US" sz="1600" dirty="0" smtClean="0">
                <a:latin typeface="Arial" panose="020B0604020202020204" pitchFamily="34" charset="0"/>
                <a:cs typeface="Arial" panose="020B0604020202020204" pitchFamily="34" charset="0"/>
              </a:rPr>
              <a:t>We may want to share attributes across multiple breeds, in the same way that breeds lets us share attributes across multiple monsters.  One approach is to add a parent breed to the </a:t>
            </a:r>
            <a:r>
              <a:rPr lang="en-US" sz="1600" dirty="0" smtClean="0">
                <a:latin typeface="Arial" panose="020B0604020202020204" pitchFamily="34" charset="0"/>
                <a:cs typeface="Arial" panose="020B0604020202020204" pitchFamily="34" charset="0"/>
              </a:rPr>
              <a:t>Breed constructor</a:t>
            </a:r>
            <a:r>
              <a:rPr lang="en-US" sz="1600" dirty="0" smtClean="0">
                <a:latin typeface="Arial" panose="020B0604020202020204" pitchFamily="34" charset="0"/>
                <a:cs typeface="Arial" panose="020B0604020202020204" pitchFamily="34" charset="0"/>
              </a:rPr>
              <a:t>:         </a:t>
            </a:r>
          </a:p>
          <a:p>
            <a:endParaRPr lang="en-US" sz="1600" dirty="0">
              <a:latin typeface="Arial" panose="020B0604020202020204" pitchFamily="34" charset="0"/>
              <a:cs typeface="Arial" panose="020B0604020202020204" pitchFamily="34" charset="0"/>
            </a:endParaRPr>
          </a:p>
          <a:p>
            <a:r>
              <a:rPr lang="en-US" sz="1600" dirty="0" smtClean="0">
                <a:latin typeface="Courier New" panose="02070309020205020404" pitchFamily="49" charset="0"/>
                <a:cs typeface="Courier New" panose="02070309020205020404" pitchFamily="49" charset="0"/>
              </a:rPr>
              <a:t>Breed(Breed* parent, </a:t>
            </a:r>
            <a:r>
              <a:rPr lang="en-US" sz="1600" dirty="0" err="1" smtClean="0">
                <a:latin typeface="Courier New" panose="02070309020205020404" pitchFamily="49" charset="0"/>
                <a:cs typeface="Courier New" panose="02070309020205020404" pitchFamily="49" charset="0"/>
              </a:rPr>
              <a:t>int</a:t>
            </a:r>
            <a:r>
              <a:rPr lang="en-US" sz="1600" dirty="0" smtClean="0">
                <a:latin typeface="Courier New" panose="02070309020205020404" pitchFamily="49" charset="0"/>
                <a:cs typeface="Courier New" panose="02070309020205020404" pitchFamily="49" charset="0"/>
              </a:rPr>
              <a:t> health, </a:t>
            </a:r>
            <a:r>
              <a:rPr lang="en-US" sz="1600" dirty="0" err="1" smtClean="0">
                <a:latin typeface="Courier New" panose="02070309020205020404" pitchFamily="49" charset="0"/>
                <a:cs typeface="Courier New" panose="02070309020205020404" pitchFamily="49" charset="0"/>
              </a:rPr>
              <a:t>const</a:t>
            </a:r>
            <a:r>
              <a:rPr lang="en-US" sz="1600" dirty="0" smtClean="0">
                <a:latin typeface="Courier New" panose="02070309020205020404" pitchFamily="49" charset="0"/>
                <a:cs typeface="Courier New" panose="02070309020205020404" pitchFamily="49" charset="0"/>
              </a:rPr>
              <a:t> char* attack)</a:t>
            </a:r>
          </a:p>
          <a:p>
            <a:endParaRPr lang="en-US" sz="1600" dirty="0">
              <a:latin typeface="Courier New" panose="02070309020205020404" pitchFamily="49" charset="0"/>
              <a:cs typeface="Courier New" panose="02070309020205020404" pitchFamily="49" charset="0"/>
            </a:endParaRPr>
          </a:p>
          <a:p>
            <a:r>
              <a:rPr lang="en-US" sz="1600" dirty="0" smtClean="0">
                <a:latin typeface="Arial" panose="020B0604020202020204" pitchFamily="34" charset="0"/>
                <a:cs typeface="Arial" panose="020B0604020202020204" pitchFamily="34" charset="0"/>
              </a:rPr>
              <a:t>Then we could set up breeds by loading a JSON file:</a:t>
            </a:r>
          </a:p>
          <a:p>
            <a:endParaRPr lang="en-US" sz="1600" dirty="0">
              <a:latin typeface="Courier New" panose="02070309020205020404" pitchFamily="49" charset="0"/>
              <a:cs typeface="Courier New" panose="02070309020205020404" pitchFamily="49" charset="0"/>
            </a:endParaRPr>
          </a:p>
          <a:p>
            <a:r>
              <a:rPr lang="en-US" sz="1400" dirty="0">
                <a:latin typeface="Courier New" panose="02070309020205020404" pitchFamily="49" charset="0"/>
                <a:cs typeface="Courier New" panose="02070309020205020404" pitchFamily="49" charset="0"/>
              </a:rPr>
              <a:t>{ </a:t>
            </a:r>
            <a:endParaRPr lang="en-US" sz="1400" dirty="0" smtClean="0">
              <a:latin typeface="Courier New" panose="02070309020205020404" pitchFamily="49" charset="0"/>
              <a:cs typeface="Courier New" panose="02070309020205020404" pitchFamily="49" charset="0"/>
            </a:endParaRPr>
          </a:p>
          <a:p>
            <a:r>
              <a:rPr lang="en-US" sz="1400" dirty="0">
                <a:latin typeface="Courier New" panose="02070309020205020404" pitchFamily="49" charset="0"/>
                <a:cs typeface="Courier New" panose="02070309020205020404" pitchFamily="49" charset="0"/>
              </a:rPr>
              <a:t> </a:t>
            </a:r>
            <a:r>
              <a:rPr lang="en-US" sz="1400" dirty="0" smtClean="0">
                <a:latin typeface="Courier New" panose="02070309020205020404" pitchFamily="49" charset="0"/>
                <a:cs typeface="Courier New" panose="02070309020205020404" pitchFamily="49" charset="0"/>
              </a:rPr>
              <a:t> "</a:t>
            </a:r>
            <a:r>
              <a:rPr lang="en-US" sz="1400" dirty="0">
                <a:latin typeface="Courier New" panose="02070309020205020404" pitchFamily="49" charset="0"/>
                <a:cs typeface="Courier New" panose="02070309020205020404" pitchFamily="49" charset="0"/>
              </a:rPr>
              <a:t>Troll": { </a:t>
            </a:r>
          </a:p>
          <a:p>
            <a:r>
              <a:rPr lang="en-US" sz="1400" dirty="0" smtClean="0">
                <a:latin typeface="Courier New" panose="02070309020205020404" pitchFamily="49" charset="0"/>
                <a:cs typeface="Courier New" panose="02070309020205020404" pitchFamily="49" charset="0"/>
              </a:rPr>
              <a:t>    "</a:t>
            </a:r>
            <a:r>
              <a:rPr lang="en-US" sz="1400" dirty="0">
                <a:latin typeface="Courier New" panose="02070309020205020404" pitchFamily="49" charset="0"/>
                <a:cs typeface="Courier New" panose="02070309020205020404" pitchFamily="49" charset="0"/>
              </a:rPr>
              <a:t>health": 25, </a:t>
            </a:r>
            <a:endParaRPr lang="en-US" sz="1400" dirty="0" smtClean="0">
              <a:latin typeface="Courier New" panose="02070309020205020404" pitchFamily="49" charset="0"/>
              <a:cs typeface="Courier New" panose="02070309020205020404" pitchFamily="49" charset="0"/>
            </a:endParaRPr>
          </a:p>
          <a:p>
            <a:r>
              <a:rPr lang="en-US" sz="1400" dirty="0">
                <a:latin typeface="Courier New" panose="02070309020205020404" pitchFamily="49" charset="0"/>
                <a:cs typeface="Courier New" panose="02070309020205020404" pitchFamily="49" charset="0"/>
              </a:rPr>
              <a:t> </a:t>
            </a:r>
            <a:r>
              <a:rPr lang="en-US" sz="1400" dirty="0" smtClean="0">
                <a:latin typeface="Courier New" panose="02070309020205020404" pitchFamily="49" charset="0"/>
                <a:cs typeface="Courier New" panose="02070309020205020404" pitchFamily="49" charset="0"/>
              </a:rPr>
              <a:t>   "</a:t>
            </a:r>
            <a:r>
              <a:rPr lang="en-US" sz="1400" dirty="0">
                <a:latin typeface="Courier New" panose="02070309020205020404" pitchFamily="49" charset="0"/>
                <a:cs typeface="Courier New" panose="02070309020205020404" pitchFamily="49" charset="0"/>
              </a:rPr>
              <a:t>attack": "The troll hits you!" </a:t>
            </a:r>
            <a:endParaRPr lang="en-US" sz="1400" dirty="0" smtClean="0">
              <a:latin typeface="Courier New" panose="02070309020205020404" pitchFamily="49" charset="0"/>
              <a:cs typeface="Courier New" panose="02070309020205020404" pitchFamily="49" charset="0"/>
            </a:endParaRPr>
          </a:p>
          <a:p>
            <a:r>
              <a:rPr lang="en-US" sz="1400" dirty="0">
                <a:latin typeface="Courier New" panose="02070309020205020404" pitchFamily="49" charset="0"/>
                <a:cs typeface="Courier New" panose="02070309020205020404" pitchFamily="49" charset="0"/>
              </a:rPr>
              <a:t> </a:t>
            </a:r>
            <a:r>
              <a:rPr lang="en-US" sz="1400" dirty="0" smtClean="0">
                <a:latin typeface="Courier New" panose="02070309020205020404" pitchFamily="49" charset="0"/>
                <a:cs typeface="Courier New" panose="02070309020205020404" pitchFamily="49" charset="0"/>
              </a:rPr>
              <a:t> }, </a:t>
            </a:r>
          </a:p>
          <a:p>
            <a:r>
              <a:rPr lang="en-US" sz="1400" dirty="0">
                <a:latin typeface="Courier New" panose="02070309020205020404" pitchFamily="49" charset="0"/>
                <a:cs typeface="Courier New" panose="02070309020205020404" pitchFamily="49" charset="0"/>
              </a:rPr>
              <a:t> </a:t>
            </a:r>
            <a:r>
              <a:rPr lang="en-US" sz="1400" dirty="0" smtClean="0">
                <a:latin typeface="Courier New" panose="02070309020205020404" pitchFamily="49" charset="0"/>
                <a:cs typeface="Courier New" panose="02070309020205020404" pitchFamily="49" charset="0"/>
              </a:rPr>
              <a:t> "</a:t>
            </a:r>
            <a:r>
              <a:rPr lang="en-US" sz="1400" dirty="0">
                <a:latin typeface="Courier New" panose="02070309020205020404" pitchFamily="49" charset="0"/>
                <a:cs typeface="Courier New" panose="02070309020205020404" pitchFamily="49" charset="0"/>
              </a:rPr>
              <a:t>Troll Archer": { </a:t>
            </a:r>
            <a:endParaRPr lang="en-US" sz="1400" dirty="0" smtClean="0">
              <a:latin typeface="Courier New" panose="02070309020205020404" pitchFamily="49" charset="0"/>
              <a:cs typeface="Courier New" panose="02070309020205020404" pitchFamily="49" charset="0"/>
            </a:endParaRPr>
          </a:p>
          <a:p>
            <a:r>
              <a:rPr lang="en-US" sz="1400" dirty="0">
                <a:latin typeface="Courier New" panose="02070309020205020404" pitchFamily="49" charset="0"/>
                <a:cs typeface="Courier New" panose="02070309020205020404" pitchFamily="49" charset="0"/>
              </a:rPr>
              <a:t> </a:t>
            </a:r>
            <a:r>
              <a:rPr lang="en-US" sz="1400" dirty="0" smtClean="0">
                <a:latin typeface="Courier New" panose="02070309020205020404" pitchFamily="49" charset="0"/>
                <a:cs typeface="Courier New" panose="02070309020205020404" pitchFamily="49" charset="0"/>
              </a:rPr>
              <a:t>   "</a:t>
            </a:r>
            <a:r>
              <a:rPr lang="en-US" sz="1400" dirty="0">
                <a:latin typeface="Courier New" panose="02070309020205020404" pitchFamily="49" charset="0"/>
                <a:cs typeface="Courier New" panose="02070309020205020404" pitchFamily="49" charset="0"/>
              </a:rPr>
              <a:t>parent": "Troll", </a:t>
            </a:r>
            <a:endParaRPr lang="en-US" sz="1400" dirty="0" smtClean="0">
              <a:latin typeface="Courier New" panose="02070309020205020404" pitchFamily="49" charset="0"/>
              <a:cs typeface="Courier New" panose="02070309020205020404" pitchFamily="49" charset="0"/>
            </a:endParaRPr>
          </a:p>
          <a:p>
            <a:r>
              <a:rPr lang="en-US" sz="1400" dirty="0">
                <a:latin typeface="Courier New" panose="02070309020205020404" pitchFamily="49" charset="0"/>
                <a:cs typeface="Courier New" panose="02070309020205020404" pitchFamily="49" charset="0"/>
              </a:rPr>
              <a:t> </a:t>
            </a:r>
            <a:r>
              <a:rPr lang="en-US" sz="1400" dirty="0" smtClean="0">
                <a:latin typeface="Courier New" panose="02070309020205020404" pitchFamily="49" charset="0"/>
                <a:cs typeface="Courier New" panose="02070309020205020404" pitchFamily="49" charset="0"/>
              </a:rPr>
              <a:t>   "</a:t>
            </a:r>
            <a:r>
              <a:rPr lang="en-US" sz="1400" dirty="0">
                <a:latin typeface="Courier New" panose="02070309020205020404" pitchFamily="49" charset="0"/>
                <a:cs typeface="Courier New" panose="02070309020205020404" pitchFamily="49" charset="0"/>
              </a:rPr>
              <a:t>health": 0, </a:t>
            </a:r>
            <a:r>
              <a:rPr lang="en-US" sz="1400" dirty="0" smtClean="0">
                <a:latin typeface="Courier New" panose="02070309020205020404" pitchFamily="49" charset="0"/>
                <a:cs typeface="Courier New" panose="02070309020205020404" pitchFamily="49" charset="0"/>
              </a:rPr>
              <a:t>// 0 means inherit from parent</a:t>
            </a:r>
          </a:p>
          <a:p>
            <a:r>
              <a:rPr lang="en-US" sz="1400" dirty="0">
                <a:latin typeface="Courier New" panose="02070309020205020404" pitchFamily="49" charset="0"/>
                <a:cs typeface="Courier New" panose="02070309020205020404" pitchFamily="49" charset="0"/>
              </a:rPr>
              <a:t> </a:t>
            </a:r>
            <a:r>
              <a:rPr lang="en-US" sz="1400" dirty="0" smtClean="0">
                <a:latin typeface="Courier New" panose="02070309020205020404" pitchFamily="49" charset="0"/>
                <a:cs typeface="Courier New" panose="02070309020205020404" pitchFamily="49" charset="0"/>
              </a:rPr>
              <a:t>   "</a:t>
            </a:r>
            <a:r>
              <a:rPr lang="en-US" sz="1400" dirty="0">
                <a:latin typeface="Courier New" panose="02070309020205020404" pitchFamily="49" charset="0"/>
                <a:cs typeface="Courier New" panose="02070309020205020404" pitchFamily="49" charset="0"/>
              </a:rPr>
              <a:t>attack": "The troll archer fires an arrow!" </a:t>
            </a:r>
            <a:endParaRPr lang="en-US" sz="1400" dirty="0" smtClean="0">
              <a:latin typeface="Courier New" panose="02070309020205020404" pitchFamily="49" charset="0"/>
              <a:cs typeface="Courier New" panose="02070309020205020404" pitchFamily="49" charset="0"/>
            </a:endParaRPr>
          </a:p>
          <a:p>
            <a:r>
              <a:rPr lang="en-US" sz="1400" dirty="0">
                <a:latin typeface="Courier New" panose="02070309020205020404" pitchFamily="49" charset="0"/>
                <a:cs typeface="Courier New" panose="02070309020205020404" pitchFamily="49" charset="0"/>
              </a:rPr>
              <a:t> </a:t>
            </a:r>
            <a:r>
              <a:rPr lang="en-US" sz="1400" dirty="0" smtClean="0">
                <a:latin typeface="Courier New" panose="02070309020205020404" pitchFamily="49" charset="0"/>
                <a:cs typeface="Courier New" panose="02070309020205020404" pitchFamily="49" charset="0"/>
              </a:rPr>
              <a:t> }, </a:t>
            </a:r>
          </a:p>
          <a:p>
            <a:r>
              <a:rPr lang="en-US" sz="1400" dirty="0">
                <a:latin typeface="Courier New" panose="02070309020205020404" pitchFamily="49" charset="0"/>
                <a:cs typeface="Courier New" panose="02070309020205020404" pitchFamily="49" charset="0"/>
              </a:rPr>
              <a:t> </a:t>
            </a:r>
            <a:r>
              <a:rPr lang="en-US" sz="1400" dirty="0" smtClean="0">
                <a:latin typeface="Courier New" panose="02070309020205020404" pitchFamily="49" charset="0"/>
                <a:cs typeface="Courier New" panose="02070309020205020404" pitchFamily="49" charset="0"/>
              </a:rPr>
              <a:t> "</a:t>
            </a:r>
            <a:r>
              <a:rPr lang="en-US" sz="1400" dirty="0">
                <a:latin typeface="Courier New" panose="02070309020205020404" pitchFamily="49" charset="0"/>
                <a:cs typeface="Courier New" panose="02070309020205020404" pitchFamily="49" charset="0"/>
              </a:rPr>
              <a:t>Troll Wizard": { </a:t>
            </a:r>
            <a:endParaRPr lang="en-US" sz="1400" dirty="0" smtClean="0">
              <a:latin typeface="Courier New" panose="02070309020205020404" pitchFamily="49" charset="0"/>
              <a:cs typeface="Courier New" panose="02070309020205020404" pitchFamily="49" charset="0"/>
            </a:endParaRPr>
          </a:p>
          <a:p>
            <a:r>
              <a:rPr lang="en-US" sz="1400" dirty="0">
                <a:latin typeface="Courier New" panose="02070309020205020404" pitchFamily="49" charset="0"/>
                <a:cs typeface="Courier New" panose="02070309020205020404" pitchFamily="49" charset="0"/>
              </a:rPr>
              <a:t> </a:t>
            </a:r>
            <a:r>
              <a:rPr lang="en-US" sz="1400" dirty="0" smtClean="0">
                <a:latin typeface="Courier New" panose="02070309020205020404" pitchFamily="49" charset="0"/>
                <a:cs typeface="Courier New" panose="02070309020205020404" pitchFamily="49" charset="0"/>
              </a:rPr>
              <a:t>   "</a:t>
            </a:r>
            <a:r>
              <a:rPr lang="en-US" sz="1400" dirty="0">
                <a:latin typeface="Courier New" panose="02070309020205020404" pitchFamily="49" charset="0"/>
                <a:cs typeface="Courier New" panose="02070309020205020404" pitchFamily="49" charset="0"/>
              </a:rPr>
              <a:t>parent": "Troll", </a:t>
            </a:r>
            <a:endParaRPr lang="en-US" sz="1400" dirty="0" smtClean="0">
              <a:latin typeface="Courier New" panose="02070309020205020404" pitchFamily="49" charset="0"/>
              <a:cs typeface="Courier New" panose="02070309020205020404" pitchFamily="49" charset="0"/>
            </a:endParaRPr>
          </a:p>
          <a:p>
            <a:r>
              <a:rPr lang="en-US" sz="1400" dirty="0">
                <a:latin typeface="Courier New" panose="02070309020205020404" pitchFamily="49" charset="0"/>
                <a:cs typeface="Courier New" panose="02070309020205020404" pitchFamily="49" charset="0"/>
              </a:rPr>
              <a:t> </a:t>
            </a:r>
            <a:r>
              <a:rPr lang="en-US" sz="1400" dirty="0" smtClean="0">
                <a:latin typeface="Courier New" panose="02070309020205020404" pitchFamily="49" charset="0"/>
                <a:cs typeface="Courier New" panose="02070309020205020404" pitchFamily="49" charset="0"/>
              </a:rPr>
              <a:t>   "</a:t>
            </a:r>
            <a:r>
              <a:rPr lang="en-US" sz="1400" dirty="0">
                <a:latin typeface="Courier New" panose="02070309020205020404" pitchFamily="49" charset="0"/>
                <a:cs typeface="Courier New" panose="02070309020205020404" pitchFamily="49" charset="0"/>
              </a:rPr>
              <a:t>health": 0, </a:t>
            </a:r>
            <a:endParaRPr lang="en-US" sz="1400" dirty="0" smtClean="0">
              <a:latin typeface="Courier New" panose="02070309020205020404" pitchFamily="49" charset="0"/>
              <a:cs typeface="Courier New" panose="02070309020205020404" pitchFamily="49" charset="0"/>
            </a:endParaRPr>
          </a:p>
          <a:p>
            <a:r>
              <a:rPr lang="en-US" sz="1400" dirty="0">
                <a:latin typeface="Courier New" panose="02070309020205020404" pitchFamily="49" charset="0"/>
                <a:cs typeface="Courier New" panose="02070309020205020404" pitchFamily="49" charset="0"/>
              </a:rPr>
              <a:t> </a:t>
            </a:r>
            <a:r>
              <a:rPr lang="en-US" sz="1400" dirty="0" smtClean="0">
                <a:latin typeface="Courier New" panose="02070309020205020404" pitchFamily="49" charset="0"/>
                <a:cs typeface="Courier New" panose="02070309020205020404" pitchFamily="49" charset="0"/>
              </a:rPr>
              <a:t>   "</a:t>
            </a:r>
            <a:r>
              <a:rPr lang="en-US" sz="1400" dirty="0">
                <a:latin typeface="Courier New" panose="02070309020205020404" pitchFamily="49" charset="0"/>
                <a:cs typeface="Courier New" panose="02070309020205020404" pitchFamily="49" charset="0"/>
              </a:rPr>
              <a:t>attack": "The troll wizard casts a spell on you!" </a:t>
            </a:r>
            <a:endParaRPr lang="en-US" sz="1400" dirty="0" smtClean="0">
              <a:latin typeface="Courier New" panose="02070309020205020404" pitchFamily="49" charset="0"/>
              <a:cs typeface="Courier New" panose="02070309020205020404" pitchFamily="49" charset="0"/>
            </a:endParaRPr>
          </a:p>
          <a:p>
            <a:r>
              <a:rPr lang="en-US" sz="1400" dirty="0">
                <a:latin typeface="Courier New" panose="02070309020205020404" pitchFamily="49" charset="0"/>
                <a:cs typeface="Courier New" panose="02070309020205020404" pitchFamily="49" charset="0"/>
              </a:rPr>
              <a:t> </a:t>
            </a:r>
            <a:r>
              <a:rPr lang="en-US" sz="1400" dirty="0" smtClean="0">
                <a:latin typeface="Courier New" panose="02070309020205020404" pitchFamily="49" charset="0"/>
                <a:cs typeface="Courier New" panose="02070309020205020404" pitchFamily="49" charset="0"/>
              </a:rPr>
              <a:t> } </a:t>
            </a:r>
          </a:p>
          <a:p>
            <a:r>
              <a:rPr lang="en-US" sz="1400" dirty="0" smtClean="0">
                <a:latin typeface="Courier New" panose="02070309020205020404" pitchFamily="49" charset="0"/>
                <a:cs typeface="Courier New" panose="02070309020205020404" pitchFamily="49" charset="0"/>
              </a:rPr>
              <a:t>}</a:t>
            </a:r>
          </a:p>
          <a:p>
            <a:pPr marL="285750" indent="-285750">
              <a:buFont typeface="Arial" panose="020B0604020202020204" pitchFamily="34" charset="0"/>
              <a:buChar char="•"/>
            </a:pPr>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78663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457200" y="381000"/>
            <a:ext cx="7924800" cy="5395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latin typeface="Arial" panose="020B0604020202020204" pitchFamily="34" charset="0"/>
                <a:cs typeface="Arial" pitchFamily="34" charset="0"/>
              </a:rPr>
              <a:t>The game will have lots of monsters,</a:t>
            </a:r>
            <a:r>
              <a:rPr kumimoji="0" lang="en-US" altLang="en-US" b="0" i="0" u="none" strike="noStrike" cap="none" normalizeH="0" dirty="0" smtClean="0">
                <a:ln>
                  <a:noFill/>
                </a:ln>
                <a:solidFill>
                  <a:schemeClr val="tx1"/>
                </a:solidFill>
                <a:effectLst/>
                <a:latin typeface="Arial" panose="020B0604020202020204" pitchFamily="34" charset="0"/>
                <a:cs typeface="Arial" pitchFamily="34" charset="0"/>
              </a:rPr>
              <a:t> and they come in a variety of </a:t>
            </a:r>
            <a:r>
              <a:rPr kumimoji="0" lang="en-US" altLang="en-US" b="0" i="1" u="none" strike="noStrike" cap="none" normalizeH="0" dirty="0" smtClean="0">
                <a:ln>
                  <a:noFill/>
                </a:ln>
                <a:solidFill>
                  <a:schemeClr val="tx1"/>
                </a:solidFill>
                <a:effectLst/>
                <a:latin typeface="Arial" panose="020B0604020202020204" pitchFamily="34" charset="0"/>
                <a:cs typeface="Arial" pitchFamily="34" charset="0"/>
              </a:rPr>
              <a:t>breeds</a:t>
            </a:r>
            <a:r>
              <a:rPr lang="en-US" altLang="en-US" dirty="0" smtClean="0">
                <a:latin typeface="Arial" panose="020B0604020202020204" pitchFamily="34" charset="0"/>
                <a:cs typeface="Arial" pitchFamily="34" charset="0"/>
              </a:rPr>
              <a:t>, such as “dragon” or “troll”.  The breed determines the monster’s starting health, as well as an attack string, which is shown to the player somehow.</a:t>
            </a:r>
          </a:p>
          <a:p>
            <a:pPr marL="0" marR="0" lvl="0" indent="0" algn="l" defTabSz="914400" rtl="0" eaLnBrk="1" fontAlgn="base" latinLnBrk="0" hangingPunct="1">
              <a:lnSpc>
                <a:spcPct val="100000"/>
              </a:lnSpc>
              <a:spcBef>
                <a:spcPct val="0"/>
              </a:spcBef>
              <a:spcAft>
                <a:spcPct val="0"/>
              </a:spcAft>
              <a:buClrTx/>
              <a:buSzTx/>
              <a:buFontTx/>
              <a:buNone/>
              <a:tabLst/>
            </a:pPr>
            <a:endParaRPr lang="en-US" altLang="en-US" dirty="0">
              <a:latin typeface="Arial" panose="020B0604020202020204"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en-US" altLang="en-US" dirty="0" smtClean="0">
                <a:latin typeface="Arial" panose="020B0604020202020204" pitchFamily="34" charset="0"/>
                <a:cs typeface="Arial" pitchFamily="34" charset="0"/>
              </a:rPr>
              <a:t>The typical OOP answer: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class Monster </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public: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400" dirty="0">
                <a:latin typeface="Courier New" panose="02070309020205020404" pitchFamily="49" charset="0"/>
                <a:cs typeface="Courier New" panose="02070309020205020404" pitchFamily="49" charset="0"/>
              </a:rPr>
              <a:t> </a:t>
            </a:r>
            <a:r>
              <a:rPr lang="en-US" altLang="en-US" sz="1400" dirty="0" smtClean="0">
                <a:latin typeface="Courier New" panose="02070309020205020404" pitchFamily="49" charset="0"/>
                <a:cs typeface="Courier New" panose="02070309020205020404" pitchFamily="49" charset="0"/>
              </a:rPr>
              <a:t> </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virtual ~Monster() {}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400" dirty="0">
                <a:latin typeface="Courier New" panose="02070309020205020404" pitchFamily="49" charset="0"/>
                <a:cs typeface="Courier New" panose="02070309020205020404" pitchFamily="49" charset="0"/>
              </a:rPr>
              <a:t> </a:t>
            </a:r>
            <a:r>
              <a:rPr lang="en-US" altLang="en-US" sz="1400" dirty="0" smtClean="0">
                <a:latin typeface="Courier New" panose="02070309020205020404" pitchFamily="49" charset="0"/>
                <a:cs typeface="Courier New" panose="02070309020205020404" pitchFamily="49" charset="0"/>
              </a:rPr>
              <a:t> </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virtual </a:t>
            </a:r>
            <a:r>
              <a:rPr kumimoji="0" lang="en-US" altLang="en-US" sz="1400" b="0" i="0" u="none" strike="noStrike" cap="none" normalizeH="0" baseline="0" dirty="0" err="1" smtClean="0">
                <a:ln>
                  <a:noFill/>
                </a:ln>
                <a:solidFill>
                  <a:schemeClr val="tx1"/>
                </a:solidFill>
                <a:effectLst/>
                <a:latin typeface="Courier New" panose="02070309020205020404" pitchFamily="49" charset="0"/>
                <a:cs typeface="Courier New" panose="02070309020205020404" pitchFamily="49" charset="0"/>
              </a:rPr>
              <a:t>const</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char* </a:t>
            </a:r>
            <a:r>
              <a:rPr kumimoji="0" lang="en-US" altLang="en-US" sz="1400" b="0" i="0" u="none" strike="noStrike" cap="none" normalizeH="0" baseline="0" dirty="0" err="1" smtClean="0">
                <a:ln>
                  <a:noFill/>
                </a:ln>
                <a:solidFill>
                  <a:schemeClr val="tx1"/>
                </a:solidFill>
                <a:effectLst/>
                <a:latin typeface="Courier New" panose="02070309020205020404" pitchFamily="49" charset="0"/>
                <a:cs typeface="Courier New" panose="02070309020205020404" pitchFamily="49" charset="0"/>
              </a:rPr>
              <a:t>getAttack</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 0; </a:t>
            </a:r>
          </a:p>
          <a:p>
            <a:pPr marL="0" marR="0" lvl="0" indent="0" algn="l" defTabSz="914400" rtl="0" eaLnBrk="0" fontAlgn="base" latinLnBrk="0" hangingPunct="0">
              <a:lnSpc>
                <a:spcPct val="100000"/>
              </a:lnSpc>
              <a:spcBef>
                <a:spcPct val="30000"/>
              </a:spcBef>
              <a:spcAft>
                <a:spcPct val="0"/>
              </a:spcAft>
              <a:buClrTx/>
              <a:buSzTx/>
              <a:buFontTx/>
              <a:buNone/>
              <a:tabLst/>
            </a:pPr>
            <a:endPar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endParaRP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protected: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400" dirty="0">
                <a:latin typeface="Courier New" panose="02070309020205020404" pitchFamily="49" charset="0"/>
                <a:cs typeface="Courier New" panose="02070309020205020404" pitchFamily="49" charset="0"/>
              </a:rPr>
              <a:t> </a:t>
            </a:r>
            <a:r>
              <a:rPr lang="en-US" altLang="en-US" sz="1400" dirty="0" smtClean="0">
                <a:latin typeface="Courier New" panose="02070309020205020404" pitchFamily="49" charset="0"/>
                <a:cs typeface="Courier New" panose="02070309020205020404" pitchFamily="49" charset="0"/>
              </a:rPr>
              <a:t> </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Monster(</a:t>
            </a:r>
            <a:r>
              <a:rPr kumimoji="0" lang="en-US" altLang="en-US" sz="1400" b="0" i="0" u="none" strike="noStrike" cap="none" normalizeH="0" baseline="0" dirty="0" err="1" smtClean="0">
                <a:ln>
                  <a:noFill/>
                </a:ln>
                <a:solidFill>
                  <a:schemeClr val="tx1"/>
                </a:solidFill>
                <a:effectLst/>
                <a:latin typeface="Courier New" panose="02070309020205020404" pitchFamily="49" charset="0"/>
                <a:cs typeface="Courier New" panose="02070309020205020404" pitchFamily="49" charset="0"/>
              </a:rPr>
              <a:t>int</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smtClean="0">
                <a:ln>
                  <a:noFill/>
                </a:ln>
                <a:solidFill>
                  <a:schemeClr val="tx1"/>
                </a:solidFill>
                <a:effectLst/>
                <a:latin typeface="Courier New" panose="02070309020205020404" pitchFamily="49" charset="0"/>
                <a:cs typeface="Courier New" panose="02070309020205020404" pitchFamily="49" charset="0"/>
              </a:rPr>
              <a:t>startingHealth</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400" dirty="0">
                <a:latin typeface="Courier New" panose="02070309020205020404" pitchFamily="49" charset="0"/>
                <a:cs typeface="Courier New" panose="02070309020205020404" pitchFamily="49" charset="0"/>
              </a:rPr>
              <a:t> </a:t>
            </a:r>
            <a:r>
              <a:rPr lang="en-US" altLang="en-US" sz="1400" dirty="0" smtClean="0">
                <a:latin typeface="Courier New" panose="02070309020205020404" pitchFamily="49" charset="0"/>
                <a:cs typeface="Courier New" panose="02070309020205020404" pitchFamily="49" charset="0"/>
              </a:rPr>
              <a:t> </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health_(</a:t>
            </a:r>
            <a:r>
              <a:rPr kumimoji="0" lang="en-US" altLang="en-US" sz="1400" b="0" i="0" u="none" strike="noStrike" cap="none" normalizeH="0" baseline="0" dirty="0" err="1" smtClean="0">
                <a:ln>
                  <a:noFill/>
                </a:ln>
                <a:solidFill>
                  <a:schemeClr val="tx1"/>
                </a:solidFill>
                <a:effectLst/>
                <a:latin typeface="Courier New" panose="02070309020205020404" pitchFamily="49" charset="0"/>
                <a:cs typeface="Courier New" panose="02070309020205020404" pitchFamily="49" charset="0"/>
              </a:rPr>
              <a:t>startingHealth</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 </a:t>
            </a:r>
          </a:p>
          <a:p>
            <a:pPr marL="0" marR="0" lvl="0" indent="0" algn="l" defTabSz="914400" rtl="0" eaLnBrk="0" fontAlgn="base" latinLnBrk="0" hangingPunct="0">
              <a:lnSpc>
                <a:spcPct val="100000"/>
              </a:lnSpc>
              <a:spcBef>
                <a:spcPct val="30000"/>
              </a:spcBef>
              <a:spcAft>
                <a:spcPct val="0"/>
              </a:spcAft>
              <a:buClrTx/>
              <a:buSzTx/>
              <a:buFontTx/>
              <a:buNone/>
              <a:tabLst/>
            </a:pPr>
            <a:endPar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endParaRP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private: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400" dirty="0">
                <a:latin typeface="Courier New" panose="02070309020205020404" pitchFamily="49" charset="0"/>
                <a:cs typeface="Courier New" panose="02070309020205020404" pitchFamily="49" charset="0"/>
              </a:rPr>
              <a:t> </a:t>
            </a:r>
            <a:r>
              <a:rPr lang="en-US" altLang="en-US" sz="1400" dirty="0" smtClean="0">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smtClean="0">
                <a:ln>
                  <a:noFill/>
                </a:ln>
                <a:solidFill>
                  <a:schemeClr val="tx1"/>
                </a:solidFill>
                <a:effectLst/>
                <a:latin typeface="Courier New" panose="02070309020205020404" pitchFamily="49" charset="0"/>
                <a:cs typeface="Courier New" panose="02070309020205020404" pitchFamily="49" charset="0"/>
              </a:rPr>
              <a:t>int</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health_; // Current health. </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a:t>
            </a:r>
          </a:p>
        </p:txBody>
      </p:sp>
    </p:spTree>
    <p:extLst>
      <p:ext uri="{BB962C8B-B14F-4D97-AF65-F5344CB8AC3E}">
        <p14:creationId xmlns:p14="http://schemas.microsoft.com/office/powerpoint/2010/main" val="17029138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685800" y="609600"/>
            <a:ext cx="7086600" cy="56907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itchFamily="34" charset="0"/>
                <a:cs typeface="Arial" pitchFamily="34" charset="0"/>
              </a:rPr>
              <a:t>Now let’s make a couple of breed subclasses:</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class Dragon : public Monster </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public: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400" dirty="0">
                <a:latin typeface="Courier New" panose="02070309020205020404" pitchFamily="49" charset="0"/>
                <a:cs typeface="Courier New" panose="02070309020205020404" pitchFamily="49" charset="0"/>
              </a:rPr>
              <a:t> </a:t>
            </a:r>
            <a:r>
              <a:rPr lang="en-US" altLang="en-US" sz="1400" dirty="0" smtClean="0">
                <a:latin typeface="Courier New" panose="02070309020205020404" pitchFamily="49" charset="0"/>
                <a:cs typeface="Courier New" panose="02070309020205020404" pitchFamily="49" charset="0"/>
              </a:rPr>
              <a:t> </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Dragon() : Monster(230) {}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400" dirty="0">
                <a:latin typeface="Courier New" panose="02070309020205020404" pitchFamily="49" charset="0"/>
                <a:cs typeface="Courier New" panose="02070309020205020404" pitchFamily="49" charset="0"/>
              </a:rPr>
              <a:t> </a:t>
            </a:r>
            <a:r>
              <a:rPr lang="en-US" altLang="en-US" sz="1400" dirty="0" smtClean="0">
                <a:latin typeface="Courier New" panose="02070309020205020404" pitchFamily="49" charset="0"/>
                <a:cs typeface="Courier New" panose="02070309020205020404" pitchFamily="49" charset="0"/>
              </a:rPr>
              <a:t> </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virtual </a:t>
            </a:r>
            <a:r>
              <a:rPr kumimoji="0" lang="en-US" altLang="en-US" sz="1400" b="0" i="0" u="none" strike="noStrike" cap="none" normalizeH="0" baseline="0" dirty="0" err="1" smtClean="0">
                <a:ln>
                  <a:noFill/>
                </a:ln>
                <a:solidFill>
                  <a:schemeClr val="tx1"/>
                </a:solidFill>
                <a:effectLst/>
                <a:latin typeface="Courier New" panose="02070309020205020404" pitchFamily="49" charset="0"/>
                <a:cs typeface="Courier New" panose="02070309020205020404" pitchFamily="49" charset="0"/>
              </a:rPr>
              <a:t>const</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char* </a:t>
            </a:r>
            <a:r>
              <a:rPr kumimoji="0" lang="en-US" altLang="en-US" sz="1400" b="0" i="0" u="none" strike="noStrike" cap="none" normalizeH="0" baseline="0" dirty="0" err="1" smtClean="0">
                <a:ln>
                  <a:noFill/>
                </a:ln>
                <a:solidFill>
                  <a:schemeClr val="tx1"/>
                </a:solidFill>
                <a:effectLst/>
                <a:latin typeface="Courier New" panose="02070309020205020404" pitchFamily="49" charset="0"/>
                <a:cs typeface="Courier New" panose="02070309020205020404" pitchFamily="49" charset="0"/>
              </a:rPr>
              <a:t>getAttack</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400" dirty="0">
                <a:latin typeface="Courier New" panose="02070309020205020404" pitchFamily="49" charset="0"/>
                <a:cs typeface="Courier New" panose="02070309020205020404" pitchFamily="49" charset="0"/>
              </a:rPr>
              <a:t> </a:t>
            </a:r>
            <a:r>
              <a:rPr lang="en-US" altLang="en-US" sz="1400" dirty="0" smtClean="0">
                <a:latin typeface="Courier New" panose="02070309020205020404" pitchFamily="49" charset="0"/>
                <a:cs typeface="Courier New" panose="02070309020205020404" pitchFamily="49" charset="0"/>
              </a:rPr>
              <a:t> </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400" dirty="0">
                <a:latin typeface="Courier New" panose="02070309020205020404" pitchFamily="49" charset="0"/>
                <a:cs typeface="Courier New" panose="02070309020205020404" pitchFamily="49" charset="0"/>
              </a:rPr>
              <a:t> </a:t>
            </a:r>
            <a:r>
              <a:rPr lang="en-US" altLang="en-US" sz="1400" dirty="0" smtClean="0">
                <a:latin typeface="Courier New" panose="02070309020205020404" pitchFamily="49" charset="0"/>
                <a:cs typeface="Courier New" panose="02070309020205020404" pitchFamily="49" charset="0"/>
              </a:rPr>
              <a:t>   </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return "The dragon breathes fire!";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400" dirty="0">
                <a:latin typeface="Courier New" panose="02070309020205020404" pitchFamily="49" charset="0"/>
                <a:cs typeface="Courier New" panose="02070309020205020404" pitchFamily="49" charset="0"/>
              </a:rPr>
              <a:t> </a:t>
            </a:r>
            <a:r>
              <a:rPr lang="en-US" altLang="en-US" sz="1400" dirty="0" smtClean="0">
                <a:latin typeface="Courier New" panose="02070309020205020404" pitchFamily="49" charset="0"/>
                <a:cs typeface="Courier New" panose="02070309020205020404" pitchFamily="49" charset="0"/>
              </a:rPr>
              <a:t> </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ct val="30000"/>
              </a:spcBef>
              <a:spcAft>
                <a:spcPct val="0"/>
              </a:spcAft>
              <a:buClrTx/>
              <a:buSzTx/>
              <a:buFontTx/>
              <a:buNone/>
              <a:tabLst/>
            </a:pPr>
            <a:endParaRPr lang="en-US" altLang="en-US" sz="1400" dirty="0">
              <a:latin typeface="Courier New" panose="02070309020205020404" pitchFamily="49" charset="0"/>
              <a:cs typeface="Courier New" panose="02070309020205020404" pitchFamily="49" charset="0"/>
            </a:endParaRP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class Troll : public Monster </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public: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400" dirty="0">
                <a:latin typeface="Courier New" panose="02070309020205020404" pitchFamily="49" charset="0"/>
                <a:cs typeface="Courier New" panose="02070309020205020404" pitchFamily="49" charset="0"/>
              </a:rPr>
              <a:t> </a:t>
            </a:r>
            <a:r>
              <a:rPr lang="en-US" altLang="en-US" sz="1400" dirty="0" smtClean="0">
                <a:latin typeface="Courier New" panose="02070309020205020404" pitchFamily="49" charset="0"/>
                <a:cs typeface="Courier New" panose="02070309020205020404" pitchFamily="49" charset="0"/>
              </a:rPr>
              <a:t> </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Troll() : Monster(48) {}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400" dirty="0">
                <a:latin typeface="Courier New" panose="02070309020205020404" pitchFamily="49" charset="0"/>
                <a:cs typeface="Courier New" panose="02070309020205020404" pitchFamily="49" charset="0"/>
              </a:rPr>
              <a:t> </a:t>
            </a:r>
            <a:r>
              <a:rPr lang="en-US" altLang="en-US" sz="1400" dirty="0" smtClean="0">
                <a:latin typeface="Courier New" panose="02070309020205020404" pitchFamily="49" charset="0"/>
                <a:cs typeface="Courier New" panose="02070309020205020404" pitchFamily="49" charset="0"/>
              </a:rPr>
              <a:t> </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virtual </a:t>
            </a:r>
            <a:r>
              <a:rPr kumimoji="0" lang="en-US" altLang="en-US" sz="1400" b="0" i="0" u="none" strike="noStrike" cap="none" normalizeH="0" baseline="0" dirty="0" err="1" smtClean="0">
                <a:ln>
                  <a:noFill/>
                </a:ln>
                <a:solidFill>
                  <a:schemeClr val="tx1"/>
                </a:solidFill>
                <a:effectLst/>
                <a:latin typeface="Courier New" panose="02070309020205020404" pitchFamily="49" charset="0"/>
                <a:cs typeface="Courier New" panose="02070309020205020404" pitchFamily="49" charset="0"/>
              </a:rPr>
              <a:t>const</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char* </a:t>
            </a:r>
            <a:r>
              <a:rPr kumimoji="0" lang="en-US" altLang="en-US" sz="1400" b="0" i="0" u="none" strike="noStrike" cap="none" normalizeH="0" baseline="0" dirty="0" err="1" smtClean="0">
                <a:ln>
                  <a:noFill/>
                </a:ln>
                <a:solidFill>
                  <a:schemeClr val="tx1"/>
                </a:solidFill>
                <a:effectLst/>
                <a:latin typeface="Courier New" panose="02070309020205020404" pitchFamily="49" charset="0"/>
                <a:cs typeface="Courier New" panose="02070309020205020404" pitchFamily="49" charset="0"/>
              </a:rPr>
              <a:t>getAttack</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400" dirty="0">
                <a:latin typeface="Courier New" panose="02070309020205020404" pitchFamily="49" charset="0"/>
                <a:cs typeface="Courier New" panose="02070309020205020404" pitchFamily="49" charset="0"/>
              </a:rPr>
              <a:t> </a:t>
            </a:r>
            <a:r>
              <a:rPr lang="en-US" altLang="en-US" sz="1400" dirty="0" smtClean="0">
                <a:latin typeface="Courier New" panose="02070309020205020404" pitchFamily="49" charset="0"/>
                <a:cs typeface="Courier New" panose="02070309020205020404" pitchFamily="49" charset="0"/>
              </a:rPr>
              <a:t> </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400" dirty="0">
                <a:latin typeface="Courier New" panose="02070309020205020404" pitchFamily="49" charset="0"/>
                <a:cs typeface="Courier New" panose="02070309020205020404" pitchFamily="49" charset="0"/>
              </a:rPr>
              <a:t> </a:t>
            </a:r>
            <a:r>
              <a:rPr lang="en-US" altLang="en-US" sz="1400" dirty="0" smtClean="0">
                <a:latin typeface="Courier New" panose="02070309020205020404" pitchFamily="49" charset="0"/>
                <a:cs typeface="Courier New" panose="02070309020205020404" pitchFamily="49" charset="0"/>
              </a:rPr>
              <a:t>   </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return "The troll clubs you!";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400" dirty="0">
                <a:latin typeface="Courier New" panose="02070309020205020404" pitchFamily="49" charset="0"/>
                <a:cs typeface="Courier New" panose="02070309020205020404" pitchFamily="49" charset="0"/>
              </a:rPr>
              <a:t> </a:t>
            </a:r>
            <a:r>
              <a:rPr lang="en-US" altLang="en-US" sz="1400" dirty="0" smtClean="0">
                <a:latin typeface="Courier New" panose="02070309020205020404" pitchFamily="49" charset="0"/>
                <a:cs typeface="Courier New" panose="02070309020205020404" pitchFamily="49" charset="0"/>
              </a:rPr>
              <a:t> </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a:t>
            </a:r>
          </a:p>
        </p:txBody>
      </p:sp>
    </p:spTree>
    <p:extLst>
      <p:ext uri="{BB962C8B-B14F-4D97-AF65-F5344CB8AC3E}">
        <p14:creationId xmlns:p14="http://schemas.microsoft.com/office/powerpoint/2010/main" val="29868956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685800" y="1066800"/>
            <a:ext cx="7696200"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altLang="en-US" dirty="0">
                <a:latin typeface="Arial" pitchFamily="34" charset="0"/>
                <a:cs typeface="Arial" pitchFamily="34" charset="0"/>
              </a:rPr>
              <a:t>T</a:t>
            </a:r>
            <a:r>
              <a:rPr kumimoji="0" lang="en-US" altLang="en-US" sz="1800" b="0" i="0" u="none" strike="noStrike" cap="none" normalizeH="0" baseline="0" dirty="0" smtClean="0">
                <a:ln>
                  <a:noFill/>
                </a:ln>
                <a:solidFill>
                  <a:schemeClr val="tx1"/>
                </a:solidFill>
                <a:effectLst/>
                <a:latin typeface="Arial" pitchFamily="34" charset="0"/>
                <a:cs typeface="Arial" pitchFamily="34" charset="0"/>
              </a:rPr>
              <a:t>hings start to bog down. Our designers ultimately want to have </a:t>
            </a:r>
            <a:r>
              <a:rPr kumimoji="0" lang="en-US" altLang="en-US" sz="1800" b="0" i="1" u="none" strike="noStrike" cap="none" normalizeH="0" baseline="0" dirty="0" smtClean="0">
                <a:ln>
                  <a:noFill/>
                </a:ln>
                <a:solidFill>
                  <a:schemeClr val="tx1"/>
                </a:solidFill>
                <a:effectLst/>
                <a:latin typeface="Arial" pitchFamily="34" charset="0"/>
                <a:cs typeface="Arial" pitchFamily="34" charset="0"/>
              </a:rPr>
              <a:t>hundreds</a:t>
            </a:r>
            <a:r>
              <a:rPr kumimoji="0" lang="en-US" altLang="en-US" sz="1800" b="0" i="0" u="none" strike="noStrike" cap="none" normalizeH="0" baseline="0" dirty="0" smtClean="0">
                <a:ln>
                  <a:noFill/>
                </a:ln>
                <a:solidFill>
                  <a:schemeClr val="tx1"/>
                </a:solidFill>
                <a:effectLst/>
                <a:latin typeface="Arial" pitchFamily="34" charset="0"/>
                <a:cs typeface="Arial" pitchFamily="34" charset="0"/>
              </a:rPr>
              <a:t> of breeds, and we find ourselves spending all of our time writing these little seven-line subclasses and recompiling. It gets worse — the designers want to start tuning the breeds we’ve already coded. </a:t>
            </a:r>
          </a:p>
          <a:p>
            <a:pPr marL="0" marR="0" lvl="0" indent="0" algn="l" defTabSz="914400" rtl="0" eaLnBrk="1" fontAlgn="base" latinLnBrk="0" hangingPunct="1">
              <a:lnSpc>
                <a:spcPct val="100000"/>
              </a:lnSpc>
              <a:spcBef>
                <a:spcPct val="0"/>
              </a:spcBef>
              <a:spcAft>
                <a:spcPct val="0"/>
              </a:spcAft>
              <a:buClrTx/>
              <a:buSzTx/>
              <a:buFontTx/>
              <a:buNone/>
              <a:tabLst/>
            </a:pPr>
            <a:endParaRPr lang="en-US" altLang="en-US" dirty="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itchFamily="34" charset="0"/>
                <a:cs typeface="Arial" pitchFamily="34" charset="0"/>
              </a:rPr>
              <a:t>Our formerly productive workday degenerates to:</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altLang="en-US" sz="1800" b="0" i="0" u="none" strike="noStrike" cap="none" normalizeH="0" baseline="0" dirty="0" smtClean="0">
                <a:ln>
                  <a:noFill/>
                </a:ln>
                <a:solidFill>
                  <a:schemeClr val="tx1"/>
                </a:solidFill>
                <a:effectLst/>
                <a:latin typeface="Arial" pitchFamily="34" charset="0"/>
                <a:cs typeface="Arial" pitchFamily="34" charset="0"/>
              </a:rPr>
              <a:t> Get email from designer asking to change health of troll from 48 to 52.</a:t>
            </a:r>
          </a:p>
          <a:p>
            <a:pPr marL="0" marR="0" lvl="0" indent="0" algn="l" defTabSz="914400" rtl="0" eaLnBrk="0" fontAlgn="base" latinLnBrk="0" hangingPunct="0">
              <a:lnSpc>
                <a:spcPct val="100000"/>
              </a:lnSpc>
              <a:spcBef>
                <a:spcPct val="0"/>
              </a:spcBef>
              <a:spcAft>
                <a:spcPct val="0"/>
              </a:spcAft>
              <a:buClrTx/>
              <a:buSzTx/>
              <a:buFontTx/>
              <a:buAutoNum type="arabicPeriod" startAt="2"/>
              <a:tabLst/>
            </a:pPr>
            <a:r>
              <a:rPr kumimoji="0" lang="en-US" altLang="en-US" sz="1800" b="0" i="0" u="none" strike="noStrike" cap="none" normalizeH="0" baseline="0" dirty="0" smtClean="0">
                <a:ln>
                  <a:noFill/>
                </a:ln>
                <a:solidFill>
                  <a:schemeClr val="tx1"/>
                </a:solidFill>
                <a:effectLst/>
                <a:latin typeface="Arial" pitchFamily="34" charset="0"/>
                <a:cs typeface="Arial" pitchFamily="34" charset="0"/>
              </a:rPr>
              <a:t> Check out and </a:t>
            </a:r>
            <a:r>
              <a:rPr kumimoji="0" lang="en-US" altLang="en-US" b="0" i="0" u="none" strike="noStrike" cap="none" normalizeH="0" baseline="0" dirty="0" smtClean="0">
                <a:ln>
                  <a:noFill/>
                </a:ln>
                <a:solidFill>
                  <a:schemeClr val="tx1"/>
                </a:solidFill>
                <a:effectLst/>
                <a:latin typeface="Arial" pitchFamily="34" charset="0"/>
                <a:cs typeface="Arial" pitchFamily="34" charset="0"/>
              </a:rPr>
              <a:t>change </a:t>
            </a:r>
            <a:r>
              <a:rPr kumimoji="0" lang="en-US" altLang="en-US"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Troll.h</a:t>
            </a:r>
            <a:r>
              <a:rPr kumimoji="0" lang="en-US" altLang="en-US" b="0" i="0" u="none" strike="noStrike" cap="none" normalizeH="0" baseline="0" dirty="0" smtClean="0">
                <a:ln>
                  <a:noFill/>
                </a:ln>
                <a:solidFill>
                  <a:schemeClr val="tx1"/>
                </a:solidFill>
                <a:effectLst/>
                <a:latin typeface="Arial" pitchFamily="34" charset="0"/>
                <a:cs typeface="Arial" pitchFamily="34" charset="0"/>
              </a:rPr>
              <a:t>.</a:t>
            </a:r>
          </a:p>
          <a:p>
            <a:pPr marL="0" marR="0" lvl="0" indent="0" algn="l" defTabSz="914400" rtl="0" eaLnBrk="0" fontAlgn="base" latinLnBrk="0" hangingPunct="0">
              <a:lnSpc>
                <a:spcPct val="100000"/>
              </a:lnSpc>
              <a:spcBef>
                <a:spcPct val="0"/>
              </a:spcBef>
              <a:spcAft>
                <a:spcPct val="0"/>
              </a:spcAft>
              <a:buClrTx/>
              <a:buSzTx/>
              <a:buFontTx/>
              <a:buAutoNum type="arabicPeriod" startAt="3"/>
              <a:tabLst/>
            </a:pPr>
            <a:r>
              <a:rPr kumimoji="0" lang="en-US" altLang="en-US" sz="1800" b="0" i="0" u="none" strike="noStrike" cap="none" normalizeH="0" baseline="0" dirty="0" smtClean="0">
                <a:ln>
                  <a:noFill/>
                </a:ln>
                <a:solidFill>
                  <a:schemeClr val="tx1"/>
                </a:solidFill>
                <a:effectLst/>
                <a:latin typeface="Arial" pitchFamily="34" charset="0"/>
                <a:cs typeface="Arial" pitchFamily="34" charset="0"/>
              </a:rPr>
              <a:t> Recompile game.</a:t>
            </a:r>
          </a:p>
          <a:p>
            <a:pPr marL="0" marR="0" lvl="0" indent="0" algn="l" defTabSz="914400" rtl="0" eaLnBrk="0" fontAlgn="base" latinLnBrk="0" hangingPunct="0">
              <a:lnSpc>
                <a:spcPct val="100000"/>
              </a:lnSpc>
              <a:spcBef>
                <a:spcPct val="0"/>
              </a:spcBef>
              <a:spcAft>
                <a:spcPct val="0"/>
              </a:spcAft>
              <a:buClrTx/>
              <a:buSzTx/>
              <a:buFontTx/>
              <a:buAutoNum type="arabicPeriod" startAt="4"/>
              <a:tabLst/>
            </a:pPr>
            <a:r>
              <a:rPr kumimoji="0" lang="en-US" altLang="en-US" sz="1800" b="0" i="0" u="none" strike="noStrike" cap="none" normalizeH="0" baseline="0" dirty="0" smtClean="0">
                <a:ln>
                  <a:noFill/>
                </a:ln>
                <a:solidFill>
                  <a:schemeClr val="tx1"/>
                </a:solidFill>
                <a:effectLst/>
                <a:latin typeface="Arial" pitchFamily="34" charset="0"/>
                <a:cs typeface="Arial" pitchFamily="34" charset="0"/>
              </a:rPr>
              <a:t> Check in change.</a:t>
            </a:r>
          </a:p>
          <a:p>
            <a:pPr marL="0" marR="0" lvl="0" indent="0" algn="l" defTabSz="914400" rtl="0" eaLnBrk="0" fontAlgn="base" latinLnBrk="0" hangingPunct="0">
              <a:lnSpc>
                <a:spcPct val="100000"/>
              </a:lnSpc>
              <a:spcBef>
                <a:spcPct val="0"/>
              </a:spcBef>
              <a:spcAft>
                <a:spcPct val="0"/>
              </a:spcAft>
              <a:buClrTx/>
              <a:buSzTx/>
              <a:buFontTx/>
              <a:buAutoNum type="arabicPeriod" startAt="5"/>
              <a:tabLst/>
            </a:pPr>
            <a:r>
              <a:rPr kumimoji="0" lang="en-US" altLang="en-US" sz="1800" b="0" i="0" u="none" strike="noStrike" cap="none" normalizeH="0" baseline="0" dirty="0" smtClean="0">
                <a:ln>
                  <a:noFill/>
                </a:ln>
                <a:solidFill>
                  <a:schemeClr val="tx1"/>
                </a:solidFill>
                <a:effectLst/>
                <a:latin typeface="Arial" pitchFamily="34" charset="0"/>
                <a:cs typeface="Arial" pitchFamily="34" charset="0"/>
              </a:rPr>
              <a:t> Reply to email.</a:t>
            </a:r>
          </a:p>
          <a:p>
            <a:pPr marL="0" marR="0" lvl="0" indent="0" algn="l" defTabSz="914400" rtl="0" eaLnBrk="0" fontAlgn="base" latinLnBrk="0" hangingPunct="0">
              <a:lnSpc>
                <a:spcPct val="100000"/>
              </a:lnSpc>
              <a:spcBef>
                <a:spcPct val="0"/>
              </a:spcBef>
              <a:spcAft>
                <a:spcPct val="0"/>
              </a:spcAft>
              <a:buClrTx/>
              <a:buSzTx/>
              <a:buFontTx/>
              <a:buAutoNum type="arabicPeriod" startAt="6"/>
              <a:tabLst/>
            </a:pPr>
            <a:r>
              <a:rPr kumimoji="0" lang="en-US" altLang="en-US" sz="1800" b="0" i="0" u="none" strike="noStrike" cap="none" normalizeH="0" baseline="0" dirty="0" smtClean="0">
                <a:ln>
                  <a:noFill/>
                </a:ln>
                <a:solidFill>
                  <a:schemeClr val="tx1"/>
                </a:solidFill>
                <a:effectLst/>
                <a:latin typeface="Arial" pitchFamily="34" charset="0"/>
                <a:cs typeface="Arial" pitchFamily="34" charset="0"/>
              </a:rPr>
              <a:t> Repeat.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Rectangle 2"/>
          <p:cNvSpPr/>
          <p:nvPr/>
        </p:nvSpPr>
        <p:spPr>
          <a:xfrm>
            <a:off x="762000" y="5055979"/>
            <a:ext cx="7315200" cy="646331"/>
          </a:xfrm>
          <a:prstGeom prst="rect">
            <a:avLst/>
          </a:prstGeom>
        </p:spPr>
        <p:txBody>
          <a:bodyPr wrap="square">
            <a:spAutoFit/>
          </a:bodyPr>
          <a:lstStyle/>
          <a:p>
            <a:r>
              <a:rPr lang="en-US" dirty="0" smtClean="0">
                <a:latin typeface="Arial" panose="020B0604020202020204" pitchFamily="34" charset="0"/>
                <a:cs typeface="Arial" panose="020B0604020202020204" pitchFamily="34" charset="0"/>
              </a:rPr>
              <a:t>We’d </a:t>
            </a:r>
            <a:r>
              <a:rPr lang="en-US" dirty="0">
                <a:latin typeface="Arial" panose="020B0604020202020204" pitchFamily="34" charset="0"/>
                <a:cs typeface="Arial" panose="020B0604020202020204" pitchFamily="34" charset="0"/>
              </a:rPr>
              <a:t>like designers to be able to create and tune breeds without </a:t>
            </a:r>
            <a:r>
              <a:rPr lang="en-US" i="1" dirty="0">
                <a:latin typeface="Arial" panose="020B0604020202020204" pitchFamily="34" charset="0"/>
                <a:cs typeface="Arial" panose="020B0604020202020204" pitchFamily="34" charset="0"/>
              </a:rPr>
              <a:t>any</a:t>
            </a:r>
            <a:r>
              <a:rPr lang="en-US" dirty="0">
                <a:latin typeface="Arial" panose="020B0604020202020204" pitchFamily="34" charset="0"/>
                <a:cs typeface="Arial" panose="020B0604020202020204" pitchFamily="34" charset="0"/>
              </a:rPr>
              <a:t> programmer intervention at all.</a:t>
            </a:r>
          </a:p>
        </p:txBody>
      </p:sp>
    </p:spTree>
    <p:extLst>
      <p:ext uri="{BB962C8B-B14F-4D97-AF65-F5344CB8AC3E}">
        <p14:creationId xmlns:p14="http://schemas.microsoft.com/office/powerpoint/2010/main" val="42787244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A Monster base class with derived classes for Dragon, Troll, et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2438400"/>
            <a:ext cx="7312025" cy="3135735"/>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3"/>
          <p:cNvSpPr>
            <a:spLocks noChangeArrowheads="1"/>
          </p:cNvSpPr>
          <p:nvPr/>
        </p:nvSpPr>
        <p:spPr bwMode="auto">
          <a:xfrm>
            <a:off x="914400" y="791435"/>
            <a:ext cx="78486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latin typeface="Arial" panose="020B0604020202020204" pitchFamily="34" charset="0"/>
                <a:cs typeface="Arial" pitchFamily="34" charset="0"/>
              </a:rPr>
              <a:t>We decided to implement the monster concept using inheritance since it lines up with our intuition of classes. </a:t>
            </a:r>
          </a:p>
          <a:p>
            <a:pPr marL="0" marR="0" lvl="0" indent="0" algn="l" defTabSz="914400" rtl="0" eaLnBrk="1" fontAlgn="base" latinLnBrk="0" hangingPunct="1">
              <a:lnSpc>
                <a:spcPct val="100000"/>
              </a:lnSpc>
              <a:spcBef>
                <a:spcPct val="0"/>
              </a:spcBef>
              <a:spcAft>
                <a:spcPct val="0"/>
              </a:spcAft>
              <a:buClrTx/>
              <a:buSzTx/>
              <a:buFontTx/>
              <a:buNone/>
              <a:tabLst/>
            </a:pPr>
            <a:endParaRPr lang="en-US" altLang="en-US" dirty="0">
              <a:latin typeface="Arial" panose="020B0604020202020204"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latin typeface="Arial" panose="020B0604020202020204" pitchFamily="34" charset="0"/>
                <a:cs typeface="Arial" pitchFamily="34" charset="0"/>
              </a:rPr>
              <a:t>We ended up with a class hierarchy like this: </a:t>
            </a:r>
          </a:p>
        </p:txBody>
      </p:sp>
    </p:spTree>
    <p:extLst>
      <p:ext uri="{BB962C8B-B14F-4D97-AF65-F5344CB8AC3E}">
        <p14:creationId xmlns:p14="http://schemas.microsoft.com/office/powerpoint/2010/main" val="33613633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A Monster object has a reference to a Breed objec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7726" y="2286000"/>
            <a:ext cx="6934200" cy="1713548"/>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3"/>
          <p:cNvSpPr>
            <a:spLocks noChangeArrowheads="1"/>
          </p:cNvSpPr>
          <p:nvPr/>
        </p:nvSpPr>
        <p:spPr bwMode="auto">
          <a:xfrm>
            <a:off x="914400" y="716680"/>
            <a:ext cx="71628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latin typeface="Arial" panose="020B0604020202020204" pitchFamily="34" charset="0"/>
                <a:cs typeface="Arial" pitchFamily="34" charset="0"/>
              </a:rPr>
              <a:t>That works, but it isn’t the only option. We could also architect our code so that each monster </a:t>
            </a:r>
            <a:r>
              <a:rPr kumimoji="0" lang="en-US" altLang="en-US" b="0" i="1" u="none" strike="noStrike" cap="none" normalizeH="0" baseline="0" dirty="0" smtClean="0">
                <a:ln>
                  <a:noFill/>
                </a:ln>
                <a:solidFill>
                  <a:schemeClr val="tx1"/>
                </a:solidFill>
                <a:effectLst/>
                <a:latin typeface="Arial" panose="020B0604020202020204" pitchFamily="34" charset="0"/>
                <a:cs typeface="Arial" pitchFamily="34" charset="0"/>
              </a:rPr>
              <a:t>has a</a:t>
            </a:r>
            <a:r>
              <a:rPr kumimoji="0" lang="en-US" altLang="en-US" b="0" i="0" u="none" strike="noStrike" cap="none" normalizeH="0" baseline="0" dirty="0" smtClean="0">
                <a:ln>
                  <a:noFill/>
                </a:ln>
                <a:solidFill>
                  <a:schemeClr val="tx1"/>
                </a:solidFill>
                <a:effectLst/>
                <a:latin typeface="Arial" panose="020B0604020202020204" pitchFamily="34" charset="0"/>
                <a:cs typeface="Arial" pitchFamily="34" charset="0"/>
              </a:rPr>
              <a:t> breed. Instead of </a:t>
            </a:r>
            <a:r>
              <a:rPr kumimoji="0" lang="en-US" altLang="en-US" b="0" i="0" u="none" strike="noStrike" cap="none" normalizeH="0" baseline="0" dirty="0" err="1" smtClean="0">
                <a:ln>
                  <a:noFill/>
                </a:ln>
                <a:solidFill>
                  <a:schemeClr val="tx1"/>
                </a:solidFill>
                <a:effectLst/>
                <a:latin typeface="Arial" pitchFamily="34" charset="0"/>
                <a:cs typeface="Arial" pitchFamily="34" charset="0"/>
              </a:rPr>
              <a:t>subclassing</a:t>
            </a:r>
            <a:r>
              <a:rPr kumimoji="0" lang="en-US" altLang="en-US" b="0" i="0" u="none" strike="noStrike" cap="none" normalizeH="0" baseline="0" dirty="0" smtClean="0">
                <a:ln>
                  <a:noFill/>
                </a:ln>
                <a:solidFill>
                  <a:schemeClr val="tx1"/>
                </a:solidFill>
                <a:effectLst/>
                <a:latin typeface="Arial" pitchFamily="34" charset="0"/>
                <a:cs typeface="Arial" pitchFamily="34" charset="0"/>
              </a:rPr>
              <a:t> Monster for each breed, we have a single Monster class and a single Breed class: </a:t>
            </a:r>
          </a:p>
        </p:txBody>
      </p:sp>
      <p:sp>
        <p:nvSpPr>
          <p:cNvPr id="3" name="Rectangle 4"/>
          <p:cNvSpPr>
            <a:spLocks noChangeArrowheads="1"/>
          </p:cNvSpPr>
          <p:nvPr/>
        </p:nvSpPr>
        <p:spPr bwMode="auto">
          <a:xfrm>
            <a:off x="933261" y="4495800"/>
            <a:ext cx="7213726"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latin typeface="Arial" panose="020B0604020202020204" pitchFamily="34" charset="0"/>
                <a:cs typeface="Arial" pitchFamily="34" charset="0"/>
              </a:rPr>
              <a:t>That’s it. Two classes. Notice that there’s no inheritance at all. With this system, each monster in the game is simply an instance of class Monster. The Breed class contains the information that’s shared between all monsters of the same breed: starting health and the attack string. </a:t>
            </a:r>
          </a:p>
        </p:txBody>
      </p:sp>
    </p:spTree>
    <p:extLst>
      <p:ext uri="{BB962C8B-B14F-4D97-AF65-F5344CB8AC3E}">
        <p14:creationId xmlns:p14="http://schemas.microsoft.com/office/powerpoint/2010/main" val="17848545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95400" y="838200"/>
            <a:ext cx="6324600" cy="3970318"/>
          </a:xfrm>
          <a:prstGeom prst="rect">
            <a:avLst/>
          </a:prstGeom>
        </p:spPr>
        <p:txBody>
          <a:bodyPr wrap="square">
            <a:spAutoFit/>
          </a:bodyPr>
          <a:lstStyle/>
          <a:p>
            <a:r>
              <a:rPr lang="en-US" dirty="0" smtClean="0">
                <a:latin typeface="Arial" panose="020B0604020202020204" pitchFamily="34" charset="0"/>
                <a:cs typeface="Arial" panose="020B0604020202020204" pitchFamily="34" charset="0"/>
              </a:rPr>
              <a:t>The </a:t>
            </a:r>
            <a:r>
              <a:rPr lang="en-US" b="1" dirty="0" smtClean="0">
                <a:latin typeface="Arial" panose="020B0604020202020204" pitchFamily="34" charset="0"/>
                <a:cs typeface="Arial" panose="020B0604020202020204" pitchFamily="34" charset="0"/>
              </a:rPr>
              <a:t>Type</a:t>
            </a:r>
            <a:r>
              <a:rPr lang="en-US" dirty="0" smtClean="0">
                <a:latin typeface="Arial" panose="020B0604020202020204" pitchFamily="34" charset="0"/>
                <a:cs typeface="Arial" panose="020B0604020202020204" pitchFamily="34" charset="0"/>
              </a:rPr>
              <a:t> </a:t>
            </a:r>
            <a:r>
              <a:rPr lang="en-US" b="1" dirty="0" smtClean="0">
                <a:latin typeface="Arial" panose="020B0604020202020204" pitchFamily="34" charset="0"/>
                <a:cs typeface="Arial" panose="020B0604020202020204" pitchFamily="34" charset="0"/>
              </a:rPr>
              <a:t>Object</a:t>
            </a:r>
            <a:r>
              <a:rPr lang="en-US" dirty="0" smtClean="0">
                <a:latin typeface="Arial" panose="020B0604020202020204" pitchFamily="34" charset="0"/>
                <a:cs typeface="Arial" panose="020B0604020202020204" pitchFamily="34" charset="0"/>
              </a:rPr>
              <a:t> Pattern</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Define </a:t>
            </a:r>
            <a:r>
              <a:rPr lang="en-US" dirty="0">
                <a:latin typeface="Arial" panose="020B0604020202020204" pitchFamily="34" charset="0"/>
                <a:cs typeface="Arial" panose="020B0604020202020204" pitchFamily="34" charset="0"/>
              </a:rPr>
              <a:t>a </a:t>
            </a:r>
            <a:r>
              <a:rPr lang="en-US" b="1" dirty="0">
                <a:latin typeface="Arial" panose="020B0604020202020204" pitchFamily="34" charset="0"/>
                <a:cs typeface="Arial" panose="020B0604020202020204" pitchFamily="34" charset="0"/>
              </a:rPr>
              <a:t>type object</a:t>
            </a:r>
            <a:r>
              <a:rPr lang="en-US" dirty="0">
                <a:latin typeface="Arial" panose="020B0604020202020204" pitchFamily="34" charset="0"/>
                <a:cs typeface="Arial" panose="020B0604020202020204" pitchFamily="34" charset="0"/>
              </a:rPr>
              <a:t> class </a:t>
            </a:r>
            <a:r>
              <a:rPr lang="en-US" dirty="0" smtClean="0">
                <a:latin typeface="Arial" panose="020B0604020202020204" pitchFamily="34" charset="0"/>
                <a:cs typeface="Arial" panose="020B0604020202020204" pitchFamily="34" charset="0"/>
              </a:rPr>
              <a:t>(Breed) and </a:t>
            </a:r>
            <a:r>
              <a:rPr lang="en-US" dirty="0">
                <a:latin typeface="Arial" panose="020B0604020202020204" pitchFamily="34" charset="0"/>
                <a:cs typeface="Arial" panose="020B0604020202020204" pitchFamily="34" charset="0"/>
              </a:rPr>
              <a:t>a </a:t>
            </a:r>
            <a:r>
              <a:rPr lang="en-US" b="1" dirty="0">
                <a:latin typeface="Arial" panose="020B0604020202020204" pitchFamily="34" charset="0"/>
                <a:cs typeface="Arial" panose="020B0604020202020204" pitchFamily="34" charset="0"/>
              </a:rPr>
              <a:t>typed object</a:t>
            </a: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class (Monster). </a:t>
            </a:r>
            <a:r>
              <a:rPr lang="en-US" dirty="0">
                <a:latin typeface="Arial" panose="020B0604020202020204" pitchFamily="34" charset="0"/>
                <a:cs typeface="Arial" panose="020B0604020202020204" pitchFamily="34" charset="0"/>
              </a:rPr>
              <a:t>Each type object instance represents a different logical type. Each typed object stores a </a:t>
            </a:r>
            <a:r>
              <a:rPr lang="en-US" b="1" dirty="0">
                <a:latin typeface="Arial" panose="020B0604020202020204" pitchFamily="34" charset="0"/>
                <a:cs typeface="Arial" panose="020B0604020202020204" pitchFamily="34" charset="0"/>
              </a:rPr>
              <a:t>reference to the type object that describes its type</a:t>
            </a:r>
            <a:r>
              <a:rPr lang="en-US" dirty="0" smtClean="0">
                <a:latin typeface="Arial" panose="020B0604020202020204" pitchFamily="34" charset="0"/>
                <a:cs typeface="Arial" panose="020B0604020202020204" pitchFamily="34" charset="0"/>
              </a:rPr>
              <a:t>.</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Instance-specific data is stored in the typed object instance, and data or behavior that should be shared across all instances of the same conceptual type is stored in the type object. </a:t>
            </a:r>
            <a:endParaRPr lang="en-US" dirty="0" smtClean="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The high-level problem this pattern addresses is sharing data and behavior between several objects.</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434901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066800" y="663069"/>
            <a:ext cx="7239000" cy="51993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Some sample code:</a:t>
            </a:r>
          </a:p>
          <a:p>
            <a:pPr marL="0" marR="0" lvl="0" indent="0" algn="l" defTabSz="914400" rtl="0" eaLnBrk="0" fontAlgn="base" latinLnBrk="0" hangingPunct="0">
              <a:lnSpc>
                <a:spcPct val="100000"/>
              </a:lnSpc>
              <a:spcBef>
                <a:spcPct val="30000"/>
              </a:spcBef>
              <a:spcAft>
                <a:spcPct val="0"/>
              </a:spcAft>
              <a:buClrTx/>
              <a:buSzTx/>
              <a:buFontTx/>
              <a:buNone/>
              <a:tabLst/>
            </a:pPr>
            <a:endParaRPr lang="en-US" altLang="en-US" sz="1400" dirty="0">
              <a:latin typeface="Courier New" panose="02070309020205020404" pitchFamily="49" charset="0"/>
              <a:cs typeface="Courier New" panose="02070309020205020404" pitchFamily="49" charset="0"/>
            </a:endParaRPr>
          </a:p>
          <a:p>
            <a:pPr marL="0" marR="0" lvl="0" indent="0" algn="l" defTabSz="914400" rtl="0" eaLnBrk="0" fontAlgn="base" latinLnBrk="0" hangingPunct="0">
              <a:lnSpc>
                <a:spcPct val="100000"/>
              </a:lnSpc>
              <a:spcBef>
                <a:spcPts val="20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class Breed </a:t>
            </a:r>
          </a:p>
          <a:p>
            <a:pPr marL="0" marR="0" lvl="0" indent="0" algn="l" defTabSz="914400" rtl="0" eaLnBrk="0" fontAlgn="base" latinLnBrk="0" hangingPunct="0">
              <a:lnSpc>
                <a:spcPct val="100000"/>
              </a:lnSpc>
              <a:spcBef>
                <a:spcPts val="20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ts val="20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public: </a:t>
            </a:r>
          </a:p>
          <a:p>
            <a:pPr marL="0" marR="0" lvl="0" indent="0" algn="l" defTabSz="914400" rtl="0" eaLnBrk="0" fontAlgn="base" latinLnBrk="0" hangingPunct="0">
              <a:lnSpc>
                <a:spcPct val="100000"/>
              </a:lnSpc>
              <a:spcBef>
                <a:spcPts val="200"/>
              </a:spcBef>
              <a:spcAft>
                <a:spcPct val="0"/>
              </a:spcAft>
              <a:buClrTx/>
              <a:buSzTx/>
              <a:buFontTx/>
              <a:buNone/>
              <a:tabLst/>
            </a:pPr>
            <a:r>
              <a:rPr lang="en-US" altLang="en-US" sz="1400" dirty="0">
                <a:latin typeface="Courier New" panose="02070309020205020404" pitchFamily="49" charset="0"/>
                <a:cs typeface="Courier New" panose="02070309020205020404" pitchFamily="49" charset="0"/>
              </a:rPr>
              <a:t> </a:t>
            </a:r>
            <a:r>
              <a:rPr lang="en-US" altLang="en-US" sz="1400" dirty="0" smtClean="0">
                <a:latin typeface="Courier New" panose="02070309020205020404" pitchFamily="49" charset="0"/>
                <a:cs typeface="Courier New" panose="02070309020205020404" pitchFamily="49" charset="0"/>
              </a:rPr>
              <a:t> </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Breed(</a:t>
            </a:r>
            <a:r>
              <a:rPr kumimoji="0" lang="en-US" altLang="en-US" sz="1400" b="0" i="0" u="none" strike="noStrike" cap="none" normalizeH="0" baseline="0" dirty="0" err="1" smtClean="0">
                <a:ln>
                  <a:noFill/>
                </a:ln>
                <a:solidFill>
                  <a:schemeClr val="tx1"/>
                </a:solidFill>
                <a:effectLst/>
                <a:latin typeface="Courier New" panose="02070309020205020404" pitchFamily="49" charset="0"/>
                <a:cs typeface="Courier New" panose="02070309020205020404" pitchFamily="49" charset="0"/>
              </a:rPr>
              <a:t>int</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health, </a:t>
            </a:r>
            <a:r>
              <a:rPr kumimoji="0" lang="en-US" altLang="en-US" sz="1400" b="0" i="0" u="none" strike="noStrike" cap="none" normalizeH="0" baseline="0" dirty="0" err="1" smtClean="0">
                <a:ln>
                  <a:noFill/>
                </a:ln>
                <a:solidFill>
                  <a:schemeClr val="tx1"/>
                </a:solidFill>
                <a:effectLst/>
                <a:latin typeface="Courier New" panose="02070309020205020404" pitchFamily="49" charset="0"/>
                <a:cs typeface="Courier New" panose="02070309020205020404" pitchFamily="49" charset="0"/>
              </a:rPr>
              <a:t>const</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char* attack) </a:t>
            </a:r>
          </a:p>
          <a:p>
            <a:pPr marL="0" marR="0" lvl="0" indent="0" algn="l" defTabSz="914400" rtl="0" eaLnBrk="0" fontAlgn="base" latinLnBrk="0" hangingPunct="0">
              <a:lnSpc>
                <a:spcPct val="100000"/>
              </a:lnSpc>
              <a:spcBef>
                <a:spcPts val="200"/>
              </a:spcBef>
              <a:spcAft>
                <a:spcPct val="0"/>
              </a:spcAft>
              <a:buClrTx/>
              <a:buSzTx/>
              <a:buFontTx/>
              <a:buNone/>
              <a:tabLst/>
            </a:pPr>
            <a:r>
              <a:rPr lang="en-US" altLang="en-US" sz="1400" dirty="0">
                <a:latin typeface="Courier New" panose="02070309020205020404" pitchFamily="49" charset="0"/>
                <a:cs typeface="Courier New" panose="02070309020205020404" pitchFamily="49" charset="0"/>
              </a:rPr>
              <a:t> </a:t>
            </a:r>
            <a:r>
              <a:rPr lang="en-US" altLang="en-US" sz="1400" dirty="0" smtClean="0">
                <a:latin typeface="Courier New" panose="02070309020205020404" pitchFamily="49" charset="0"/>
                <a:cs typeface="Courier New" panose="02070309020205020404" pitchFamily="49" charset="0"/>
              </a:rPr>
              <a:t> </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health_(health), attack_(attack) {} </a:t>
            </a:r>
          </a:p>
          <a:p>
            <a:pPr marL="0" marR="0" lvl="0" indent="0" algn="l" defTabSz="914400" rtl="0" eaLnBrk="0" fontAlgn="base" latinLnBrk="0" hangingPunct="0">
              <a:lnSpc>
                <a:spcPct val="100000"/>
              </a:lnSpc>
              <a:spcBef>
                <a:spcPts val="200"/>
              </a:spcBef>
              <a:spcAft>
                <a:spcPct val="0"/>
              </a:spcAft>
              <a:buClrTx/>
              <a:buSzTx/>
              <a:buFontTx/>
              <a:buNone/>
              <a:tabLst/>
            </a:pPr>
            <a:r>
              <a:rPr lang="en-US" altLang="en-US" sz="1400" dirty="0">
                <a:latin typeface="Courier New" panose="02070309020205020404" pitchFamily="49" charset="0"/>
                <a:cs typeface="Courier New" panose="02070309020205020404" pitchFamily="49" charset="0"/>
              </a:rPr>
              <a:t> </a:t>
            </a:r>
            <a:r>
              <a:rPr lang="en-US" altLang="en-US" sz="1400" dirty="0" smtClean="0">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ts val="200"/>
              </a:spcBef>
              <a:spcAft>
                <a:spcPct val="0"/>
              </a:spcAft>
              <a:buClrTx/>
              <a:buSzTx/>
              <a:buFontTx/>
              <a:buNone/>
              <a:tabLst/>
            </a:pPr>
            <a:r>
              <a:rPr kumimoji="0" lang="en-US" altLang="en-US" sz="1400" b="0" i="0" u="none" strike="noStrike" cap="none" normalizeH="0" baseline="0" dirty="0" err="1" smtClean="0">
                <a:ln>
                  <a:noFill/>
                </a:ln>
                <a:solidFill>
                  <a:schemeClr val="tx1"/>
                </a:solidFill>
                <a:effectLst/>
                <a:latin typeface="Courier New" panose="02070309020205020404" pitchFamily="49" charset="0"/>
                <a:cs typeface="Courier New" panose="02070309020205020404" pitchFamily="49" charset="0"/>
              </a:rPr>
              <a:t>int</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smtClean="0">
                <a:ln>
                  <a:noFill/>
                </a:ln>
                <a:solidFill>
                  <a:schemeClr val="tx1"/>
                </a:solidFill>
                <a:effectLst/>
                <a:latin typeface="Courier New" panose="02070309020205020404" pitchFamily="49" charset="0"/>
                <a:cs typeface="Courier New" panose="02070309020205020404" pitchFamily="49" charset="0"/>
              </a:rPr>
              <a:t>getHealth</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ts val="200"/>
              </a:spcBef>
              <a:spcAft>
                <a:spcPct val="0"/>
              </a:spcAft>
              <a:buClrTx/>
              <a:buSzTx/>
              <a:buFontTx/>
              <a:buNone/>
              <a:tabLst/>
            </a:pPr>
            <a:r>
              <a:rPr lang="en-US" altLang="en-US" sz="1400" dirty="0">
                <a:latin typeface="Courier New" panose="02070309020205020404" pitchFamily="49" charset="0"/>
                <a:cs typeface="Courier New" panose="02070309020205020404" pitchFamily="49" charset="0"/>
              </a:rPr>
              <a:t> </a:t>
            </a:r>
            <a:r>
              <a:rPr lang="en-US" altLang="en-US" sz="1400" dirty="0" smtClean="0">
                <a:latin typeface="Courier New" panose="02070309020205020404" pitchFamily="49" charset="0"/>
                <a:cs typeface="Courier New" panose="02070309020205020404" pitchFamily="49" charset="0"/>
              </a:rPr>
              <a:t> </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ts val="200"/>
              </a:spcBef>
              <a:spcAft>
                <a:spcPct val="0"/>
              </a:spcAft>
              <a:buClrTx/>
              <a:buSzTx/>
              <a:buFontTx/>
              <a:buNone/>
              <a:tabLst/>
            </a:pPr>
            <a:r>
              <a:rPr lang="en-US" altLang="en-US" sz="1400" dirty="0">
                <a:latin typeface="Courier New" panose="02070309020205020404" pitchFamily="49" charset="0"/>
                <a:cs typeface="Courier New" panose="02070309020205020404" pitchFamily="49" charset="0"/>
              </a:rPr>
              <a:t> </a:t>
            </a:r>
            <a:r>
              <a:rPr lang="en-US" altLang="en-US" sz="1400" dirty="0" smtClean="0">
                <a:latin typeface="Courier New" panose="02070309020205020404" pitchFamily="49" charset="0"/>
                <a:cs typeface="Courier New" panose="02070309020205020404" pitchFamily="49" charset="0"/>
              </a:rPr>
              <a:t>   </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return health_; </a:t>
            </a:r>
          </a:p>
          <a:p>
            <a:pPr marL="0" marR="0" lvl="0" indent="0" algn="l" defTabSz="914400" rtl="0" eaLnBrk="0" fontAlgn="base" latinLnBrk="0" hangingPunct="0">
              <a:lnSpc>
                <a:spcPct val="100000"/>
              </a:lnSpc>
              <a:spcBef>
                <a:spcPts val="200"/>
              </a:spcBef>
              <a:spcAft>
                <a:spcPct val="0"/>
              </a:spcAft>
              <a:buClrTx/>
              <a:buSzTx/>
              <a:buFontTx/>
              <a:buNone/>
              <a:tabLst/>
            </a:pPr>
            <a:r>
              <a:rPr lang="en-US" altLang="en-US" sz="1400" dirty="0">
                <a:latin typeface="Courier New" panose="02070309020205020404" pitchFamily="49" charset="0"/>
                <a:cs typeface="Courier New" panose="02070309020205020404" pitchFamily="49" charset="0"/>
              </a:rPr>
              <a:t> </a:t>
            </a:r>
            <a:r>
              <a:rPr lang="en-US" altLang="en-US" sz="1400" dirty="0" smtClean="0">
                <a:latin typeface="Courier New" panose="02070309020205020404" pitchFamily="49" charset="0"/>
                <a:cs typeface="Courier New" panose="02070309020205020404" pitchFamily="49" charset="0"/>
              </a:rPr>
              <a:t> </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ts val="200"/>
              </a:spcBef>
              <a:spcAft>
                <a:spcPct val="0"/>
              </a:spcAft>
              <a:buClrTx/>
              <a:buSzTx/>
              <a:buFontTx/>
              <a:buNone/>
              <a:tabLst/>
            </a:pPr>
            <a:r>
              <a:rPr kumimoji="0" lang="en-US" altLang="en-US" sz="1400" b="0" i="0" u="none" strike="noStrike" cap="none" normalizeH="0" baseline="0" dirty="0" err="1" smtClean="0">
                <a:ln>
                  <a:noFill/>
                </a:ln>
                <a:solidFill>
                  <a:schemeClr val="tx1"/>
                </a:solidFill>
                <a:effectLst/>
                <a:latin typeface="Courier New" panose="02070309020205020404" pitchFamily="49" charset="0"/>
                <a:cs typeface="Courier New" panose="02070309020205020404" pitchFamily="49" charset="0"/>
              </a:rPr>
              <a:t>const</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char* </a:t>
            </a:r>
            <a:r>
              <a:rPr kumimoji="0" lang="en-US" altLang="en-US" sz="1400" b="0" i="0" u="none" strike="noStrike" cap="none" normalizeH="0" baseline="0" dirty="0" err="1" smtClean="0">
                <a:ln>
                  <a:noFill/>
                </a:ln>
                <a:solidFill>
                  <a:schemeClr val="tx1"/>
                </a:solidFill>
                <a:effectLst/>
                <a:latin typeface="Courier New" panose="02070309020205020404" pitchFamily="49" charset="0"/>
                <a:cs typeface="Courier New" panose="02070309020205020404" pitchFamily="49" charset="0"/>
              </a:rPr>
              <a:t>getAttack</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ts val="200"/>
              </a:spcBef>
              <a:spcAft>
                <a:spcPct val="0"/>
              </a:spcAft>
              <a:buClrTx/>
              <a:buSzTx/>
              <a:buFontTx/>
              <a:buNone/>
              <a:tabLst/>
            </a:pPr>
            <a:r>
              <a:rPr lang="en-US" altLang="en-US" sz="1400" dirty="0">
                <a:latin typeface="Courier New" panose="02070309020205020404" pitchFamily="49" charset="0"/>
                <a:cs typeface="Courier New" panose="02070309020205020404" pitchFamily="49" charset="0"/>
              </a:rPr>
              <a:t> </a:t>
            </a:r>
            <a:r>
              <a:rPr lang="en-US" altLang="en-US" sz="1400" dirty="0" smtClean="0">
                <a:latin typeface="Courier New" panose="02070309020205020404" pitchFamily="49" charset="0"/>
                <a:cs typeface="Courier New" panose="02070309020205020404" pitchFamily="49" charset="0"/>
              </a:rPr>
              <a:t> </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ts val="200"/>
              </a:spcBef>
              <a:spcAft>
                <a:spcPct val="0"/>
              </a:spcAft>
              <a:buClrTx/>
              <a:buSzTx/>
              <a:buFontTx/>
              <a:buNone/>
              <a:tabLst/>
            </a:pPr>
            <a:r>
              <a:rPr lang="en-US" altLang="en-US" sz="1400" dirty="0">
                <a:latin typeface="Courier New" panose="02070309020205020404" pitchFamily="49" charset="0"/>
                <a:cs typeface="Courier New" panose="02070309020205020404" pitchFamily="49" charset="0"/>
              </a:rPr>
              <a:t> </a:t>
            </a:r>
            <a:r>
              <a:rPr lang="en-US" altLang="en-US" sz="1400" dirty="0" smtClean="0">
                <a:latin typeface="Courier New" panose="02070309020205020404" pitchFamily="49" charset="0"/>
                <a:cs typeface="Courier New" panose="02070309020205020404" pitchFamily="49" charset="0"/>
              </a:rPr>
              <a:t>   </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return attack_; </a:t>
            </a:r>
          </a:p>
          <a:p>
            <a:pPr marL="0" marR="0" lvl="0" indent="0" algn="l" defTabSz="914400" rtl="0" eaLnBrk="0" fontAlgn="base" latinLnBrk="0" hangingPunct="0">
              <a:lnSpc>
                <a:spcPct val="100000"/>
              </a:lnSpc>
              <a:spcBef>
                <a:spcPts val="200"/>
              </a:spcBef>
              <a:spcAft>
                <a:spcPct val="0"/>
              </a:spcAft>
              <a:buClrTx/>
              <a:buSzTx/>
              <a:buFontTx/>
              <a:buNone/>
              <a:tabLst/>
            </a:pPr>
            <a:r>
              <a:rPr lang="en-US" altLang="en-US" sz="1400" dirty="0">
                <a:latin typeface="Courier New" panose="02070309020205020404" pitchFamily="49" charset="0"/>
                <a:cs typeface="Courier New" panose="02070309020205020404" pitchFamily="49" charset="0"/>
              </a:rPr>
              <a:t> </a:t>
            </a:r>
            <a:r>
              <a:rPr lang="en-US" altLang="en-US" sz="1400" dirty="0" smtClean="0">
                <a:latin typeface="Courier New" panose="02070309020205020404" pitchFamily="49" charset="0"/>
                <a:cs typeface="Courier New" panose="02070309020205020404" pitchFamily="49" charset="0"/>
              </a:rPr>
              <a:t> </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ts val="200"/>
              </a:spcBef>
              <a:spcAft>
                <a:spcPct val="0"/>
              </a:spcAft>
              <a:buClrTx/>
              <a:buSzTx/>
              <a:buFontTx/>
              <a:buNone/>
              <a:tabLst/>
            </a:pPr>
            <a:endParaRPr lang="en-US" altLang="en-US" sz="1400" dirty="0">
              <a:latin typeface="Courier New" panose="02070309020205020404" pitchFamily="49" charset="0"/>
              <a:cs typeface="Courier New" panose="02070309020205020404" pitchFamily="49" charset="0"/>
            </a:endParaRPr>
          </a:p>
          <a:p>
            <a:pPr marL="0" marR="0" lvl="0" indent="0" algn="l" defTabSz="914400" rtl="0" eaLnBrk="0" fontAlgn="base" latinLnBrk="0" hangingPunct="0">
              <a:lnSpc>
                <a:spcPct val="100000"/>
              </a:lnSpc>
              <a:spcBef>
                <a:spcPts val="20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private: </a:t>
            </a:r>
          </a:p>
          <a:p>
            <a:pPr marL="0" marR="0" lvl="0" indent="0" algn="l" defTabSz="914400" rtl="0" eaLnBrk="0" fontAlgn="base" latinLnBrk="0" hangingPunct="0">
              <a:lnSpc>
                <a:spcPct val="100000"/>
              </a:lnSpc>
              <a:spcBef>
                <a:spcPts val="200"/>
              </a:spcBef>
              <a:spcAft>
                <a:spcPct val="0"/>
              </a:spcAft>
              <a:buClrTx/>
              <a:buSzTx/>
              <a:buFontTx/>
              <a:buNone/>
              <a:tabLst/>
            </a:pPr>
            <a:r>
              <a:rPr lang="en-US" altLang="en-US" sz="1400" dirty="0">
                <a:latin typeface="Courier New" panose="02070309020205020404" pitchFamily="49" charset="0"/>
                <a:cs typeface="Courier New" panose="02070309020205020404" pitchFamily="49" charset="0"/>
              </a:rPr>
              <a:t> </a:t>
            </a:r>
            <a:r>
              <a:rPr lang="en-US" altLang="en-US" sz="1400" dirty="0" smtClean="0">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smtClean="0">
                <a:ln>
                  <a:noFill/>
                </a:ln>
                <a:solidFill>
                  <a:schemeClr val="tx1"/>
                </a:solidFill>
                <a:effectLst/>
                <a:latin typeface="Courier New" panose="02070309020205020404" pitchFamily="49" charset="0"/>
                <a:cs typeface="Courier New" panose="02070309020205020404" pitchFamily="49" charset="0"/>
              </a:rPr>
              <a:t>int</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health_; // Starting health. </a:t>
            </a:r>
          </a:p>
          <a:p>
            <a:pPr marL="0" marR="0" lvl="0" indent="0" algn="l" defTabSz="914400" rtl="0" eaLnBrk="0" fontAlgn="base" latinLnBrk="0" hangingPunct="0">
              <a:lnSpc>
                <a:spcPct val="100000"/>
              </a:lnSpc>
              <a:spcBef>
                <a:spcPts val="200"/>
              </a:spcBef>
              <a:spcAft>
                <a:spcPct val="0"/>
              </a:spcAft>
              <a:buClrTx/>
              <a:buSzTx/>
              <a:buFontTx/>
              <a:buNone/>
              <a:tabLst/>
            </a:pPr>
            <a:r>
              <a:rPr lang="en-US" altLang="en-US" sz="1400" dirty="0">
                <a:latin typeface="Courier New" panose="02070309020205020404" pitchFamily="49" charset="0"/>
                <a:cs typeface="Courier New" panose="02070309020205020404" pitchFamily="49" charset="0"/>
              </a:rPr>
              <a:t> </a:t>
            </a:r>
            <a:r>
              <a:rPr lang="en-US" altLang="en-US" sz="1400" dirty="0" smtClean="0">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smtClean="0">
                <a:ln>
                  <a:noFill/>
                </a:ln>
                <a:solidFill>
                  <a:schemeClr val="tx1"/>
                </a:solidFill>
                <a:effectLst/>
                <a:latin typeface="Courier New" panose="02070309020205020404" pitchFamily="49" charset="0"/>
                <a:cs typeface="Courier New" panose="02070309020205020404" pitchFamily="49" charset="0"/>
              </a:rPr>
              <a:t>const</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char* attack_; </a:t>
            </a:r>
          </a:p>
          <a:p>
            <a:pPr marL="0" marR="0" lvl="0" indent="0" algn="l" defTabSz="914400" rtl="0" eaLnBrk="0" fontAlgn="base" latinLnBrk="0" hangingPunct="0">
              <a:lnSpc>
                <a:spcPct val="100000"/>
              </a:lnSpc>
              <a:spcBef>
                <a:spcPts val="20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a:t>
            </a:r>
          </a:p>
        </p:txBody>
      </p:sp>
    </p:spTree>
    <p:extLst>
      <p:ext uri="{BB962C8B-B14F-4D97-AF65-F5344CB8AC3E}">
        <p14:creationId xmlns:p14="http://schemas.microsoft.com/office/powerpoint/2010/main" val="16534086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685800" y="914400"/>
            <a:ext cx="8001000" cy="47890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When we construct a Monster object, we give it a reference to a breed object.</a:t>
            </a:r>
          </a:p>
          <a:p>
            <a:pPr marL="0" marR="0" lvl="0" indent="0" algn="l" defTabSz="914400" rtl="0" eaLnBrk="0" fontAlgn="base" latinLnBrk="0" hangingPunct="0">
              <a:lnSpc>
                <a:spcPct val="100000"/>
              </a:lnSpc>
              <a:spcBef>
                <a:spcPct val="30000"/>
              </a:spcBef>
              <a:spcAft>
                <a:spcPct val="0"/>
              </a:spcAft>
              <a:buClrTx/>
              <a:buSzTx/>
              <a:buFontTx/>
              <a:buNone/>
              <a:tabLst/>
            </a:pPr>
            <a:endPar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endParaRP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class Monster </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public: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400" dirty="0">
                <a:latin typeface="Courier New" panose="02070309020205020404" pitchFamily="49" charset="0"/>
                <a:cs typeface="Courier New" panose="02070309020205020404" pitchFamily="49" charset="0"/>
              </a:rPr>
              <a:t> </a:t>
            </a:r>
            <a:r>
              <a:rPr lang="en-US" altLang="en-US" sz="1400" dirty="0" smtClean="0">
                <a:latin typeface="Courier New" panose="02070309020205020404" pitchFamily="49" charset="0"/>
                <a:cs typeface="Courier New" panose="02070309020205020404" pitchFamily="49" charset="0"/>
              </a:rPr>
              <a:t> </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Monster(Breed&amp; breed)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400" dirty="0">
                <a:latin typeface="Courier New" panose="02070309020205020404" pitchFamily="49" charset="0"/>
                <a:cs typeface="Courier New" panose="02070309020205020404" pitchFamily="49" charset="0"/>
              </a:rPr>
              <a:t> </a:t>
            </a:r>
            <a:r>
              <a:rPr lang="en-US" altLang="en-US" sz="1400" dirty="0" smtClean="0">
                <a:latin typeface="Courier New" panose="02070309020205020404" pitchFamily="49" charset="0"/>
                <a:cs typeface="Courier New" panose="02070309020205020404" pitchFamily="49" charset="0"/>
              </a:rPr>
              <a:t> </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health_(</a:t>
            </a:r>
            <a:r>
              <a:rPr kumimoji="0" lang="en-US" altLang="en-US" sz="1400" b="0" i="0" u="none" strike="noStrike" cap="none" normalizeH="0" baseline="0" dirty="0" err="1" smtClean="0">
                <a:ln>
                  <a:noFill/>
                </a:ln>
                <a:solidFill>
                  <a:schemeClr val="tx1"/>
                </a:solidFill>
                <a:effectLst/>
                <a:latin typeface="Courier New" panose="02070309020205020404" pitchFamily="49" charset="0"/>
                <a:cs typeface="Courier New" panose="02070309020205020404" pitchFamily="49" charset="0"/>
              </a:rPr>
              <a:t>breed.getHealth</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breed_(breed) {} </a:t>
            </a:r>
          </a:p>
          <a:p>
            <a:pPr marL="0" marR="0" lvl="0" indent="0" algn="l" defTabSz="914400" rtl="0" eaLnBrk="0" fontAlgn="base" latinLnBrk="0" hangingPunct="0">
              <a:lnSpc>
                <a:spcPct val="100000"/>
              </a:lnSpc>
              <a:spcBef>
                <a:spcPct val="30000"/>
              </a:spcBef>
              <a:spcAft>
                <a:spcPct val="0"/>
              </a:spcAft>
              <a:buClrTx/>
              <a:buSzTx/>
              <a:buFontTx/>
              <a:buNone/>
              <a:tabLst/>
            </a:pPr>
            <a:endParaRPr lang="en-US" altLang="en-US" sz="1400" dirty="0">
              <a:latin typeface="Courier New" panose="02070309020205020404" pitchFamily="49" charset="0"/>
              <a:cs typeface="Courier New" panose="02070309020205020404" pitchFamily="49" charset="0"/>
            </a:endParaRP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smtClean="0">
                <a:ln>
                  <a:noFill/>
                </a:ln>
                <a:solidFill>
                  <a:schemeClr val="tx1"/>
                </a:solidFill>
                <a:effectLst/>
                <a:latin typeface="Courier New" panose="02070309020205020404" pitchFamily="49" charset="0"/>
                <a:cs typeface="Courier New" panose="02070309020205020404" pitchFamily="49" charset="0"/>
              </a:rPr>
              <a:t>const</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char* </a:t>
            </a:r>
            <a:r>
              <a:rPr kumimoji="0" lang="en-US" altLang="en-US" sz="1400" b="0" i="0" u="none" strike="noStrike" cap="none" normalizeH="0" baseline="0" dirty="0" err="1" smtClean="0">
                <a:ln>
                  <a:noFill/>
                </a:ln>
                <a:solidFill>
                  <a:schemeClr val="tx1"/>
                </a:solidFill>
                <a:effectLst/>
                <a:latin typeface="Courier New" panose="02070309020205020404" pitchFamily="49" charset="0"/>
                <a:cs typeface="Courier New" panose="02070309020205020404" pitchFamily="49" charset="0"/>
              </a:rPr>
              <a:t>getAttack</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400" dirty="0">
                <a:latin typeface="Courier New" panose="02070309020205020404" pitchFamily="49" charset="0"/>
                <a:cs typeface="Courier New" panose="02070309020205020404" pitchFamily="49" charset="0"/>
              </a:rPr>
              <a:t> </a:t>
            </a:r>
            <a:r>
              <a:rPr lang="en-US" altLang="en-US" sz="1400" dirty="0" smtClean="0">
                <a:latin typeface="Courier New" panose="02070309020205020404" pitchFamily="49" charset="0"/>
                <a:cs typeface="Courier New" panose="02070309020205020404" pitchFamily="49" charset="0"/>
              </a:rPr>
              <a:t>   </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return breed_.</a:t>
            </a:r>
            <a:r>
              <a:rPr kumimoji="0" lang="en-US" altLang="en-US" sz="1400" b="0" i="0" u="none" strike="noStrike" cap="none" normalizeH="0" baseline="0" dirty="0" err="1" smtClean="0">
                <a:ln>
                  <a:noFill/>
                </a:ln>
                <a:solidFill>
                  <a:schemeClr val="tx1"/>
                </a:solidFill>
                <a:effectLst/>
                <a:latin typeface="Courier New" panose="02070309020205020404" pitchFamily="49" charset="0"/>
                <a:cs typeface="Courier New" panose="02070309020205020404" pitchFamily="49" charset="0"/>
              </a:rPr>
              <a:t>getAttack</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400" dirty="0">
                <a:latin typeface="Courier New" panose="02070309020205020404" pitchFamily="49" charset="0"/>
                <a:cs typeface="Courier New" panose="02070309020205020404" pitchFamily="49" charset="0"/>
              </a:rPr>
              <a:t> </a:t>
            </a:r>
            <a:r>
              <a:rPr lang="en-US" altLang="en-US" sz="1400" dirty="0" smtClean="0">
                <a:latin typeface="Courier New" panose="02070309020205020404" pitchFamily="49" charset="0"/>
                <a:cs typeface="Courier New" panose="02070309020205020404" pitchFamily="49" charset="0"/>
              </a:rPr>
              <a:t> </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ct val="30000"/>
              </a:spcBef>
              <a:spcAft>
                <a:spcPct val="0"/>
              </a:spcAft>
              <a:buClrTx/>
              <a:buSzTx/>
              <a:buFontTx/>
              <a:buNone/>
              <a:tabLst/>
            </a:pPr>
            <a:endParaRPr lang="en-US" altLang="en-US" sz="1400" dirty="0">
              <a:latin typeface="Courier New" panose="02070309020205020404" pitchFamily="49" charset="0"/>
              <a:cs typeface="Courier New" panose="02070309020205020404" pitchFamily="49" charset="0"/>
            </a:endParaRP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private: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400" dirty="0">
                <a:latin typeface="Courier New" panose="02070309020205020404" pitchFamily="49" charset="0"/>
                <a:cs typeface="Courier New" panose="02070309020205020404" pitchFamily="49" charset="0"/>
              </a:rPr>
              <a:t> </a:t>
            </a:r>
            <a:r>
              <a:rPr lang="en-US" altLang="en-US" sz="1400" dirty="0" smtClean="0">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smtClean="0">
                <a:ln>
                  <a:noFill/>
                </a:ln>
                <a:solidFill>
                  <a:schemeClr val="tx1"/>
                </a:solidFill>
                <a:effectLst/>
                <a:latin typeface="Courier New" panose="02070309020205020404" pitchFamily="49" charset="0"/>
                <a:cs typeface="Courier New" panose="02070309020205020404" pitchFamily="49" charset="0"/>
              </a:rPr>
              <a:t>int</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health_; // Current health.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400" dirty="0">
                <a:latin typeface="Courier New" panose="02070309020205020404" pitchFamily="49" charset="0"/>
                <a:cs typeface="Courier New" panose="02070309020205020404" pitchFamily="49" charset="0"/>
              </a:rPr>
              <a:t> </a:t>
            </a:r>
            <a:r>
              <a:rPr lang="en-US" altLang="en-US" sz="1400" dirty="0" smtClean="0">
                <a:latin typeface="Courier New" panose="02070309020205020404" pitchFamily="49" charset="0"/>
                <a:cs typeface="Courier New" panose="02070309020205020404" pitchFamily="49" charset="0"/>
              </a:rPr>
              <a:t> </a:t>
            </a: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Breed&amp; breed_; </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400" b="0" i="0" u="none" strike="noStrike" cap="none" normalizeH="0" baseline="0" dirty="0" smtClean="0">
                <a:ln>
                  <a:noFill/>
                </a:ln>
                <a:solidFill>
                  <a:schemeClr val="tx1"/>
                </a:solidFill>
                <a:effectLst/>
                <a:latin typeface="Courier New" panose="02070309020205020404" pitchFamily="49" charset="0"/>
                <a:cs typeface="Courier New" panose="02070309020205020404" pitchFamily="49" charset="0"/>
              </a:rPr>
              <a:t>}; </a:t>
            </a:r>
          </a:p>
        </p:txBody>
      </p:sp>
    </p:spTree>
    <p:extLst>
      <p:ext uri="{BB962C8B-B14F-4D97-AF65-F5344CB8AC3E}">
        <p14:creationId xmlns:p14="http://schemas.microsoft.com/office/powerpoint/2010/main" val="20106768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208</TotalTime>
  <Words>995</Words>
  <Application>Microsoft Office PowerPoint</Application>
  <PresentationFormat>On-screen Show (4:3)</PresentationFormat>
  <Paragraphs>161</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Game Programming Patterns Type Object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Design Programming Patterns</dc:title>
  <dc:creator>Frost,Dan</dc:creator>
  <cp:lastModifiedBy>Frost,Dan</cp:lastModifiedBy>
  <cp:revision>39</cp:revision>
  <dcterms:created xsi:type="dcterms:W3CDTF">2014-11-19T18:19:04Z</dcterms:created>
  <dcterms:modified xsi:type="dcterms:W3CDTF">2016-01-19T21:52:59Z</dcterms:modified>
</cp:coreProperties>
</file>