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8"/>
  </p:notesMasterIdLst>
  <p:sldIdLst>
    <p:sldId id="256" r:id="rId2"/>
    <p:sldId id="261" r:id="rId3"/>
    <p:sldId id="276" r:id="rId4"/>
    <p:sldId id="277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-45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1BFD8C-F554-4300-80FD-B7FB0AF5CB19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2D411-2FCB-42F0-BC46-1AE0910C8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989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 demo, in </a:t>
            </a:r>
            <a:r>
              <a:rPr lang="en-US" dirty="0" err="1" smtClean="0"/>
              <a:t>Javascript</a:t>
            </a:r>
            <a:r>
              <a:rPr lang="en-US" dirty="0" smtClean="0"/>
              <a:t> console:  </a:t>
            </a:r>
            <a:r>
              <a:rPr lang="nn-NO" dirty="0" smtClean="0"/>
              <a:t>for (var i=0; i&lt;50; i++) tot += 0.02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2D411-2FCB-42F0-BC46-1AE0910C889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389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2D411-2FCB-42F0-BC46-1AE0910C889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18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2D411-2FCB-42F0-BC46-1AE0910C889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18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0BA0-DA9F-4042-8E36-02A002AC27FB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483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0BA0-DA9F-4042-8E36-02A002AC27FB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1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0BA0-DA9F-4042-8E36-02A002AC27FB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528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0BA0-DA9F-4042-8E36-02A002AC27FB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254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0BA0-DA9F-4042-8E36-02A002AC27FB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897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0BA0-DA9F-4042-8E36-02A002AC27FB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686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0BA0-DA9F-4042-8E36-02A002AC27FB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667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0BA0-DA9F-4042-8E36-02A002AC27FB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99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0BA0-DA9F-4042-8E36-02A002AC27FB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551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0BA0-DA9F-4042-8E36-02A002AC27FB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43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0BA0-DA9F-4042-8E36-02A002AC27FB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24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30BA0-DA9F-4042-8E36-02A002AC27FB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2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Game Programming Patterns</a:t>
            </a:r>
            <a:br>
              <a:rPr lang="en-US" dirty="0" smtClean="0"/>
            </a:br>
            <a:r>
              <a:rPr lang="en-US" dirty="0" smtClean="0"/>
              <a:t>Game Loop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From the book by</a:t>
            </a:r>
          </a:p>
          <a:p>
            <a:r>
              <a:rPr lang="en-US" dirty="0" smtClean="0"/>
              <a:t>Robert Nystrom</a:t>
            </a:r>
          </a:p>
          <a:p>
            <a:r>
              <a:rPr lang="en-US" sz="2400" dirty="0" smtClean="0"/>
              <a:t>http://gameprogrammingpatterns.com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91261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85800" y="823559"/>
            <a:ext cx="7772400" cy="4555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Better idea: fixed time steps and flexibility as</a:t>
            </a:r>
            <a:r>
              <a:rPr kumimoji="0" lang="en-US" alt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to when we render: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double previous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getCurrentTime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double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lag = 0.0;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(true)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double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current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getCurrentTime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double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elapsed = current - previous;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previous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current;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lag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+= elapsed;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processInput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while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(lag &gt;= MS_PER_UPDATE)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// not MS_PER_FRAME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{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update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// our old friend fixed update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lag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-= MS_PER_UPDATE;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render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1026" name="Picture 2" descr="A modified flowchart. Process Input → Update Game → Wait, then loop back to this step then → Render → Loop back to the beginning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724400"/>
            <a:ext cx="4876800" cy="1931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0375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43467" y="905470"/>
            <a:ext cx="77724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One issue is left, “residual</a:t>
            </a:r>
            <a:r>
              <a:rPr kumimoji="0" lang="en-US" alt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lag”.  Update happens at a fixed interval, but rendering is less frequent than updating, and not as steady.  Potentially, motion looks jagged or </a:t>
            </a:r>
            <a:r>
              <a:rPr kumimoji="0" lang="en-US" altLang="en-US" sz="1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stuttery</a:t>
            </a:r>
            <a:r>
              <a:rPr kumimoji="0" lang="en-US" alt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A timeline containing evenly spaced Updates and intermittent Render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250830"/>
            <a:ext cx="7010400" cy="1482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62000" y="3970866"/>
            <a:ext cx="7162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Conveniently, we actually know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exactly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how far between update frames we are when we render: it’s stored in lag. We bail out of the update loop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when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it’s less than the update time step, not when it’s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zero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That leftover amount? That’s how far into the next frame we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are.  When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go to render, we’ll pass that in:</a:t>
            </a:r>
          </a:p>
          <a:p>
            <a:endParaRPr lang="en-US" dirty="0" smtClean="0"/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render(lag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 MS_PER_UPDATE);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938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1" y="1066800"/>
            <a:ext cx="7010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Some additional thoughts.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Who owns the game loop – the engine/platform or the game programmer?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Is power consumption important?  In particular, with mobile devices you might sacrifice some frame rate and “sleep” between frames.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There are some trade-offs between more complex coding and greater adaptability to a range of CPU speeds.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01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gordon.koefner.at/blog/wp-content/uploads/2013/08/unity-lifetim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52400"/>
            <a:ext cx="4876800" cy="6613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8600" y="2362200"/>
            <a:ext cx="8835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Unity’s</a:t>
            </a:r>
          </a:p>
          <a:p>
            <a:r>
              <a:rPr lang="en-US" dirty="0" smtClean="0"/>
              <a:t>Mono</a:t>
            </a:r>
          </a:p>
          <a:p>
            <a:r>
              <a:rPr lang="en-US" dirty="0" smtClean="0"/>
              <a:t>Engine: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252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609600"/>
            <a:ext cx="6380273" cy="5786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What about SDL?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Windows, the entry point is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WinMain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(), not main().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But didn’t you write a main() in your SDL programs??!!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#include &lt;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iostream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include &lt;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SDL.h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main(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argc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char **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argv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{ 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if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SDL_Init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(SDL_INIT_EVERYTHING) != 0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{ 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::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&lt;&lt; "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SDL_Init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Error: " &lt;&lt;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SDL_GetError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() &lt;&lt;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std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::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return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1;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} 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SDL_Quit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();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return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0;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2322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399" y="381000"/>
            <a:ext cx="7273145" cy="64633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From C</a:t>
            </a:r>
            <a:r>
              <a:rPr lang="en-US" dirty="0" smtClean="0"/>
              <a:t>:\...\SDL\src\main\windows\SDL_windows_main.c</a:t>
            </a:r>
          </a:p>
          <a:p>
            <a:endParaRPr lang="en-US" dirty="0"/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/* This is where execution begins [windowed apps] */</a:t>
            </a:r>
          </a:p>
          <a:p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WINAPI</a:t>
            </a:r>
          </a:p>
          <a:p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WinMain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(HINSTANCE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hInst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HINSTANCE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hPrev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LPSTR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szCmdLine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char **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char *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cmdline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/* Grab the command line */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TCHAR *text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GetCommandLine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cmdline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SDL_strdup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(text);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cmdline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== NULL)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OutOfMemory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/* Parse it into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and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ParseCommandLine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cmdline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NULL);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ParseCommandLine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cmdline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/* Run the main program */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console_main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SDL_stack_free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SDL_free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cmdline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0;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2316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399" y="381000"/>
            <a:ext cx="6442789" cy="56630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Also from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:\...\SDL\src\main\windows\SDL_windows_main.c</a:t>
            </a:r>
          </a:p>
          <a:p>
            <a:endParaRPr lang="en-US" dirty="0"/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/* This is where execution begins [console apps] */</a:t>
            </a:r>
          </a:p>
          <a:p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console_main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char *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[])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status;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SDL_SetMainReady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/* Run the application main() code */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status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SDL_main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/* Exit cleanly, calling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atexit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 functions */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exit(status);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/* Hush little compiler, don't you cry... */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And in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SDL_main.h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(which is included by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SDL.h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#define main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SDL_main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extern C_LINKAGE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SDL_main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char *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[]);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437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62000" y="1066800"/>
            <a:ext cx="77724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 simple main loop for an interactive program: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while (true)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char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 command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readCommand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read text from keyboard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handleCommand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(command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798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62000" y="789802"/>
            <a:ext cx="77724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 modern event-driven program such as your word processor is similar: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while (true)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Event* event =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waitForEvent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dispatchEvent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(event); 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 smtClean="0">
                <a:latin typeface="Arial" pitchFamily="34" charset="0"/>
                <a:cs typeface="Arial" pitchFamily="34" charset="0"/>
              </a:rPr>
              <a:t>Events could be key presses, mouse clicks, system shutdown, window minimization, timer firing, or many other notifications.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567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85800" y="990600"/>
            <a:ext cx="7772400" cy="4308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 game keeps moving even when the user isn’t providing input.  This is the first, key part of a real game loop: it processes user input, but doesn’t wait for it.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while (true)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processInput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doesn’t wait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update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// advances game simulation one step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render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// draws a frame on the screen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 smtClean="0">
                <a:latin typeface="Arial" pitchFamily="34" charset="0"/>
                <a:cs typeface="Arial" pitchFamily="34" charset="0"/>
              </a:rPr>
              <a:t>But: we </a:t>
            </a:r>
            <a:r>
              <a:rPr lang="en-US" altLang="en-US" dirty="0" smtClean="0">
                <a:latin typeface="Arial" pitchFamily="34" charset="0"/>
                <a:cs typeface="Arial" pitchFamily="34" charset="0"/>
              </a:rPr>
              <a:t>want this to run at a fixed number of frames per second, no matter how many objects exist, no matter how complex the physics, and no matter what fast the CPU is.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 smtClean="0">
                <a:latin typeface="Arial" pitchFamily="34" charset="0"/>
                <a:cs typeface="Arial" pitchFamily="34" charset="0"/>
              </a:rPr>
              <a:t>We don’t want the game to run too fast or too slow.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524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85800" y="685800"/>
            <a:ext cx="77724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 simple fix:</a:t>
            </a:r>
            <a:r>
              <a:rPr kumimoji="0" lang="en-US" alt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wait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.  If we want 60 FPS, then we have 16 milliseconds per frame.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while (true)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double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start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getCurrentTime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processInput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update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render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sleep(start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 MS_PER_FRAME -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getCurrentTime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());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1026" name="Picture 2" descr="A simple game loop flowchart. Process Input → Update Game → Render → Wait, then loop back to the beginning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800" y="4309126"/>
            <a:ext cx="6417733" cy="2104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6894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85800" y="685800"/>
            <a:ext cx="77724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 simple fix:</a:t>
            </a:r>
            <a:r>
              <a:rPr kumimoji="0" lang="en-US" alt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wait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.  If we want 60 FPS, then we have 16 milliseconds per frame.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while (true)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double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start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getCurrentTime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processInput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update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render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sleep(start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 MS_PER_FRAME -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getCurrentTime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());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1026" name="Picture 2" descr="A simple game loop flowchart. Process Input → Update Game → Render → Wait, then loop back to the beginning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800" y="4309126"/>
            <a:ext cx="6417733" cy="2104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5800" y="36576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Sleep() makes sure the game doesn’t run too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fast.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But it doesn’t help if the game runs too slowly.</a:t>
            </a:r>
          </a:p>
        </p:txBody>
      </p:sp>
    </p:spTree>
    <p:extLst>
      <p:ext uri="{BB962C8B-B14F-4D97-AF65-F5344CB8AC3E}">
        <p14:creationId xmlns:p14="http://schemas.microsoft.com/office/powerpoint/2010/main" val="3536862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85800" y="1025100"/>
            <a:ext cx="77724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Let’s try something a bit</a:t>
            </a:r>
            <a:r>
              <a:rPr kumimoji="0" lang="en-US" alt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more sophisticated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.  The problem we have basically boils down to: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altLang="en-US" dirty="0" smtClean="0">
                <a:latin typeface="Arial" pitchFamily="34" charset="0"/>
                <a:cs typeface="Arial" pitchFamily="34" charset="0"/>
              </a:rPr>
              <a:t>Each update advances game time by a certain amount.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It takes a certain</a:t>
            </a:r>
            <a:r>
              <a:rPr kumimoji="0" lang="en-US" alt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amount of </a:t>
            </a:r>
            <a:r>
              <a:rPr kumimoji="0" lang="en-US" altLang="en-US" sz="18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real</a:t>
            </a:r>
            <a:r>
              <a:rPr kumimoji="0" lang="en-US" altLang="en-US" sz="1800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time to process that.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lang="en-US" altLang="en-US" i="0" baseline="0" dirty="0">
              <a:latin typeface="Arial" pitchFamily="34" charset="0"/>
              <a:cs typeface="Arial" pitchFamily="34" charset="0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If step two takes longer than step one, the game slows down.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en-US" i="0" baseline="0" dirty="0">
              <a:latin typeface="Arial" pitchFamily="34" charset="0"/>
              <a:cs typeface="Arial" pitchFamily="34" charset="0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But if we can advance the game by </a:t>
            </a:r>
            <a:r>
              <a:rPr kumimoji="0" lang="en-US" altLang="en-US" sz="18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more</a:t>
            </a:r>
            <a:r>
              <a:rPr kumimoji="0" lang="en-US" altLang="en-US" sz="1800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than 16ms of game time in a single step, then we can update the game less frequently and still keep up.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030133"/>
            <a:ext cx="4010025" cy="2541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7910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85800" y="762000"/>
            <a:ext cx="7772400" cy="4678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Choose a time step to advance</a:t>
            </a:r>
            <a:r>
              <a:rPr kumimoji="0" lang="en-US" alt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based on how much </a:t>
            </a:r>
            <a:r>
              <a:rPr kumimoji="0" lang="en-US" altLang="en-US" sz="18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real</a:t>
            </a:r>
            <a:r>
              <a:rPr kumimoji="0" lang="en-US" altLang="en-US" sz="1800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time passed since the last frame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double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lastTime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getCurrentTime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(true)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double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current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getCurrentTime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double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elapsed = current -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lastTime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processInput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update(elapsed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// here is the magic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render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lastTime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current;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you’ve got a bullet shooting across the screen. With a fixed time step, in each frame, you’ll move it according to its velocity. With a variable time step, you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scale that velocity by the elapsed time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140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85800" y="423454"/>
            <a:ext cx="7772400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Looks good: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game plays at a consistent rate on different hardware.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Players</a:t>
            </a:r>
            <a:r>
              <a:rPr kumimoji="0" lang="en-US" alt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with faster machines are rewarded with smoother gameplay.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But, alas, there’s a serious problem lurking ahead: we’ve made the game non-deterministic and unstable.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Consider a two-player networked game, where one computer runs at 100 FPS and one runs at 50 FPS.  A bullet travels across each screen for one second, at 100 meters (in game space) per second.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Computer one:  100 meters/second * (100 * .01 seconds) = 100.00000007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Computer</a:t>
            </a:r>
            <a:r>
              <a:rPr kumimoji="0" lang="en-US" alt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two:   100 meters/second * (50 * .02 seconds) =  100.00000004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Floating point r</a:t>
            </a:r>
            <a:r>
              <a:rPr kumimoji="0" lang="en-US" alt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ounding error!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Also, many physics engines don’t handle changing time steps.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946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2082</TotalTime>
  <Words>1243</Words>
  <Application>Microsoft Office PowerPoint</Application>
  <PresentationFormat>On-screen Show (4:3)</PresentationFormat>
  <Paragraphs>204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Game Programming Patterns Game Loop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Programming Patterns</dc:title>
  <dc:creator>Frost,Dan</dc:creator>
  <cp:lastModifiedBy>Frost,Dan</cp:lastModifiedBy>
  <cp:revision>65</cp:revision>
  <dcterms:created xsi:type="dcterms:W3CDTF">2014-11-19T18:19:04Z</dcterms:created>
  <dcterms:modified xsi:type="dcterms:W3CDTF">2016-01-05T19:57:40Z</dcterms:modified>
</cp:coreProperties>
</file>