
<file path=[Content_Types].xml><?xml version="1.0" encoding="utf-8"?>
<Types xmlns="http://schemas.openxmlformats.org/package/2006/content-types">
  <Default Extension="png" ContentType="image/png"/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9" r:id="rId3"/>
    <p:sldId id="286" r:id="rId4"/>
    <p:sldId id="288" r:id="rId5"/>
    <p:sldId id="287" r:id="rId6"/>
    <p:sldId id="273" r:id="rId7"/>
    <p:sldId id="257" r:id="rId8"/>
    <p:sldId id="283" r:id="rId9"/>
    <p:sldId id="258" r:id="rId10"/>
    <p:sldId id="264" r:id="rId11"/>
    <p:sldId id="281" r:id="rId12"/>
    <p:sldId id="259" r:id="rId13"/>
    <p:sldId id="284" r:id="rId14"/>
    <p:sldId id="282" r:id="rId15"/>
    <p:sldId id="290" r:id="rId16"/>
    <p:sldId id="291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Times New Roman" pitchFamily="18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>
        <p:scale>
          <a:sx n="113" d="100"/>
          <a:sy n="113" d="100"/>
        </p:scale>
        <p:origin x="-126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6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49FB2306-47C7-485E-BAA5-66BE3E285DC6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2"/>
          <p:cNvGrpSpPr>
            <a:grpSpLocks/>
          </p:cNvGrpSpPr>
          <p:nvPr/>
        </p:nvGrpSpPr>
        <p:grpSpPr bwMode="auto">
          <a:xfrm>
            <a:off x="-1035050" y="1552575"/>
            <a:ext cx="10179050" cy="5305425"/>
            <a:chOff x="-652" y="978"/>
            <a:chExt cx="6412" cy="3342"/>
          </a:xfrm>
        </p:grpSpPr>
        <p:sp>
          <p:nvSpPr>
            <p:cNvPr id="16387" name="Freeform 3"/>
            <p:cNvSpPr>
              <a:spLocks/>
            </p:cNvSpPr>
            <p:nvPr/>
          </p:nvSpPr>
          <p:spPr bwMode="auto">
            <a:xfrm>
              <a:off x="2061" y="1707"/>
              <a:ext cx="3699" cy="2613"/>
            </a:xfrm>
            <a:custGeom>
              <a:avLst/>
              <a:gdLst>
                <a:gd name="T0" fmla="*/ 1523 w 3699"/>
                <a:gd name="T1" fmla="*/ 2611 h 2613"/>
                <a:gd name="T2" fmla="*/ 3698 w 3699"/>
                <a:gd name="T3" fmla="*/ 2612 h 2613"/>
                <a:gd name="T4" fmla="*/ 3698 w 3699"/>
                <a:gd name="T5" fmla="*/ 2228 h 2613"/>
                <a:gd name="T6" fmla="*/ 0 w 3699"/>
                <a:gd name="T7" fmla="*/ 0 h 2613"/>
                <a:gd name="T8" fmla="*/ 160 w 3699"/>
                <a:gd name="T9" fmla="*/ 118 h 2613"/>
                <a:gd name="T10" fmla="*/ 292 w 3699"/>
                <a:gd name="T11" fmla="*/ 219 h 2613"/>
                <a:gd name="T12" fmla="*/ 441 w 3699"/>
                <a:gd name="T13" fmla="*/ 347 h 2613"/>
                <a:gd name="T14" fmla="*/ 585 w 3699"/>
                <a:gd name="T15" fmla="*/ 482 h 2613"/>
                <a:gd name="T16" fmla="*/ 796 w 3699"/>
                <a:gd name="T17" fmla="*/ 711 h 2613"/>
                <a:gd name="T18" fmla="*/ 983 w 3699"/>
                <a:gd name="T19" fmla="*/ 955 h 2613"/>
                <a:gd name="T20" fmla="*/ 1119 w 3699"/>
                <a:gd name="T21" fmla="*/ 1168 h 2613"/>
                <a:gd name="T22" fmla="*/ 1238 w 3699"/>
                <a:gd name="T23" fmla="*/ 1388 h 2613"/>
                <a:gd name="T24" fmla="*/ 1331 w 3699"/>
                <a:gd name="T25" fmla="*/ 1608 h 2613"/>
                <a:gd name="T26" fmla="*/ 1400 w 3699"/>
                <a:gd name="T27" fmla="*/ 1809 h 2613"/>
                <a:gd name="T28" fmla="*/ 1447 w 3699"/>
                <a:gd name="T29" fmla="*/ 1979 h 2613"/>
                <a:gd name="T30" fmla="*/ 1490 w 3699"/>
                <a:gd name="T31" fmla="*/ 2190 h 2613"/>
                <a:gd name="T32" fmla="*/ 1511 w 3699"/>
                <a:gd name="T33" fmla="*/ 2374 h 2613"/>
                <a:gd name="T34" fmla="*/ 1523 w 3699"/>
                <a:gd name="T35" fmla="*/ 2611 h 26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3699" h="2613">
                  <a:moveTo>
                    <a:pt x="1523" y="2611"/>
                  </a:moveTo>
                  <a:lnTo>
                    <a:pt x="3698" y="2612"/>
                  </a:lnTo>
                  <a:lnTo>
                    <a:pt x="3698" y="2228"/>
                  </a:lnTo>
                  <a:lnTo>
                    <a:pt x="0" y="0"/>
                  </a:lnTo>
                  <a:lnTo>
                    <a:pt x="160" y="118"/>
                  </a:lnTo>
                  <a:lnTo>
                    <a:pt x="292" y="219"/>
                  </a:lnTo>
                  <a:lnTo>
                    <a:pt x="441" y="347"/>
                  </a:lnTo>
                  <a:lnTo>
                    <a:pt x="585" y="482"/>
                  </a:lnTo>
                  <a:lnTo>
                    <a:pt x="796" y="711"/>
                  </a:lnTo>
                  <a:lnTo>
                    <a:pt x="983" y="955"/>
                  </a:lnTo>
                  <a:lnTo>
                    <a:pt x="1119" y="1168"/>
                  </a:lnTo>
                  <a:lnTo>
                    <a:pt x="1238" y="1388"/>
                  </a:lnTo>
                  <a:lnTo>
                    <a:pt x="1331" y="1608"/>
                  </a:lnTo>
                  <a:lnTo>
                    <a:pt x="1400" y="1809"/>
                  </a:lnTo>
                  <a:lnTo>
                    <a:pt x="1447" y="1979"/>
                  </a:lnTo>
                  <a:lnTo>
                    <a:pt x="1490" y="2190"/>
                  </a:lnTo>
                  <a:lnTo>
                    <a:pt x="1511" y="2374"/>
                  </a:lnTo>
                  <a:lnTo>
                    <a:pt x="1523" y="2611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88" name="Arc 4"/>
            <p:cNvSpPr>
              <a:spLocks/>
            </p:cNvSpPr>
            <p:nvPr/>
          </p:nvSpPr>
          <p:spPr bwMode="auto">
            <a:xfrm>
              <a:off x="-652" y="978"/>
              <a:ext cx="4237" cy="3342"/>
            </a:xfrm>
            <a:custGeom>
              <a:avLst/>
              <a:gdLst>
                <a:gd name="G0" fmla="+- 0 0 0"/>
                <a:gd name="G1" fmla="+- 21231 0 0"/>
                <a:gd name="G2" fmla="+- 21600 0 0"/>
                <a:gd name="T0" fmla="*/ 3977 w 21600"/>
                <a:gd name="T1" fmla="*/ 0 h 21231"/>
                <a:gd name="T2" fmla="*/ 21600 w 21600"/>
                <a:gd name="T3" fmla="*/ 21231 h 21231"/>
                <a:gd name="T4" fmla="*/ 0 w 21600"/>
                <a:gd name="T5" fmla="*/ 21231 h 212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231" fill="none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</a:path>
                <a:path w="21600" h="21231" stroke="0" extrusionOk="0">
                  <a:moveTo>
                    <a:pt x="3976" y="0"/>
                  </a:moveTo>
                  <a:cubicBezTo>
                    <a:pt x="14194" y="1914"/>
                    <a:pt x="21600" y="10835"/>
                    <a:pt x="21600" y="21231"/>
                  </a:cubicBezTo>
                  <a:lnTo>
                    <a:pt x="0" y="21231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6389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1293813" y="762000"/>
            <a:ext cx="7772400" cy="1143000"/>
          </a:xfrm>
        </p:spPr>
        <p:txBody>
          <a:bodyPr anchor="b"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85800" y="3429000"/>
            <a:ext cx="6400800" cy="1752600"/>
          </a:xfrm>
        </p:spPr>
        <p:txBody>
          <a:bodyPr lIns="92075" tIns="46038" rIns="92075" bIns="46038"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6392" name="Rectangle 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C2396A7-0998-48D9-8293-E7C476C476A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44ADCE-7502-4AC7-825B-0864CF06013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009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CF8EB0-EF9D-4FA2-8526-0C17CFD989B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3216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9870C8-CDAE-478A-B73E-BBBCBD30E5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615191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A807BA-8A4B-4123-B351-1EA83FF7E21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1267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6F302C-443E-49E0-9A07-05A25FF9B5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205349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1D1167-D3BB-4990-BC6F-83C181CDB7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9195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53870-6D82-44F0-A83A-44297F455EB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175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B8633-A2DE-49C7-9515-266802FE39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7288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3A2EDF-F961-44D8-AD6B-49DC813271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869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631A81-CC48-401D-859D-5C5F92CF6A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60794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2"/>
          <p:cNvGrpSpPr>
            <a:grpSpLocks/>
          </p:cNvGrpSpPr>
          <p:nvPr/>
        </p:nvGrpSpPr>
        <p:grpSpPr bwMode="auto">
          <a:xfrm>
            <a:off x="0" y="1588"/>
            <a:ext cx="9132888" cy="6845300"/>
            <a:chOff x="0" y="1"/>
            <a:chExt cx="5753" cy="4312"/>
          </a:xfrm>
        </p:grpSpPr>
        <p:sp>
          <p:nvSpPr>
            <p:cNvPr id="15363" name="Freeform 3"/>
            <p:cNvSpPr>
              <a:spLocks/>
            </p:cNvSpPr>
            <p:nvPr/>
          </p:nvSpPr>
          <p:spPr bwMode="auto">
            <a:xfrm>
              <a:off x="3394" y="999"/>
              <a:ext cx="2359" cy="3314"/>
            </a:xfrm>
            <a:custGeom>
              <a:avLst/>
              <a:gdLst>
                <a:gd name="T0" fmla="*/ 1905 w 2359"/>
                <a:gd name="T1" fmla="*/ 3312 h 3314"/>
                <a:gd name="T2" fmla="*/ 2358 w 2359"/>
                <a:gd name="T3" fmla="*/ 3313 h 3314"/>
                <a:gd name="T4" fmla="*/ 2358 w 2359"/>
                <a:gd name="T5" fmla="*/ 1437 h 3314"/>
                <a:gd name="T6" fmla="*/ 0 w 2359"/>
                <a:gd name="T7" fmla="*/ 0 h 3314"/>
                <a:gd name="T8" fmla="*/ 201 w 2359"/>
                <a:gd name="T9" fmla="*/ 150 h 3314"/>
                <a:gd name="T10" fmla="*/ 366 w 2359"/>
                <a:gd name="T11" fmla="*/ 279 h 3314"/>
                <a:gd name="T12" fmla="*/ 552 w 2359"/>
                <a:gd name="T13" fmla="*/ 441 h 3314"/>
                <a:gd name="T14" fmla="*/ 732 w 2359"/>
                <a:gd name="T15" fmla="*/ 612 h 3314"/>
                <a:gd name="T16" fmla="*/ 996 w 2359"/>
                <a:gd name="T17" fmla="*/ 903 h 3314"/>
                <a:gd name="T18" fmla="*/ 1230 w 2359"/>
                <a:gd name="T19" fmla="*/ 1212 h 3314"/>
                <a:gd name="T20" fmla="*/ 1400 w 2359"/>
                <a:gd name="T21" fmla="*/ 1482 h 3314"/>
                <a:gd name="T22" fmla="*/ 1548 w 2359"/>
                <a:gd name="T23" fmla="*/ 1761 h 3314"/>
                <a:gd name="T24" fmla="*/ 1665 w 2359"/>
                <a:gd name="T25" fmla="*/ 2040 h 3314"/>
                <a:gd name="T26" fmla="*/ 1751 w 2359"/>
                <a:gd name="T27" fmla="*/ 2295 h 3314"/>
                <a:gd name="T28" fmla="*/ 1809 w 2359"/>
                <a:gd name="T29" fmla="*/ 2511 h 3314"/>
                <a:gd name="T30" fmla="*/ 1863 w 2359"/>
                <a:gd name="T31" fmla="*/ 2778 h 3314"/>
                <a:gd name="T32" fmla="*/ 1890 w 2359"/>
                <a:gd name="T33" fmla="*/ 3012 h 3314"/>
                <a:gd name="T34" fmla="*/ 1905 w 2359"/>
                <a:gd name="T35" fmla="*/ 3312 h 3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59" h="3314">
                  <a:moveTo>
                    <a:pt x="1905" y="3312"/>
                  </a:moveTo>
                  <a:lnTo>
                    <a:pt x="2358" y="3313"/>
                  </a:lnTo>
                  <a:lnTo>
                    <a:pt x="2358" y="1437"/>
                  </a:lnTo>
                  <a:lnTo>
                    <a:pt x="0" y="0"/>
                  </a:lnTo>
                  <a:lnTo>
                    <a:pt x="201" y="150"/>
                  </a:lnTo>
                  <a:lnTo>
                    <a:pt x="366" y="279"/>
                  </a:lnTo>
                  <a:lnTo>
                    <a:pt x="552" y="441"/>
                  </a:lnTo>
                  <a:lnTo>
                    <a:pt x="732" y="612"/>
                  </a:lnTo>
                  <a:lnTo>
                    <a:pt x="996" y="903"/>
                  </a:lnTo>
                  <a:lnTo>
                    <a:pt x="1230" y="1212"/>
                  </a:lnTo>
                  <a:lnTo>
                    <a:pt x="1400" y="1482"/>
                  </a:lnTo>
                  <a:lnTo>
                    <a:pt x="1548" y="1761"/>
                  </a:lnTo>
                  <a:lnTo>
                    <a:pt x="1665" y="2040"/>
                  </a:lnTo>
                  <a:lnTo>
                    <a:pt x="1751" y="2295"/>
                  </a:lnTo>
                  <a:lnTo>
                    <a:pt x="1809" y="2511"/>
                  </a:lnTo>
                  <a:lnTo>
                    <a:pt x="1863" y="2778"/>
                  </a:lnTo>
                  <a:lnTo>
                    <a:pt x="1890" y="3012"/>
                  </a:lnTo>
                  <a:lnTo>
                    <a:pt x="1905" y="3312"/>
                  </a:lnTo>
                </a:path>
              </a:pathLst>
            </a:custGeom>
            <a:gradFill rotWithShape="0">
              <a:gsLst>
                <a:gs pos="0">
                  <a:schemeClr val="accent2">
                    <a:gamma/>
                    <a:shade val="46275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64" name="Arc 4"/>
            <p:cNvSpPr>
              <a:spLocks/>
            </p:cNvSpPr>
            <p:nvPr/>
          </p:nvSpPr>
          <p:spPr bwMode="auto">
            <a:xfrm>
              <a:off x="0" y="1"/>
              <a:ext cx="5298" cy="431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0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2700" cap="rnd">
              <a:solidFill>
                <a:schemeClr val="accent2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5365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5368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F7718BAE-B8CF-4483-A10C-68C328E199D2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90000"/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0000"/>
        <a:buFont typeface="Wingdings" pitchFamily="2" charset="2"/>
        <a:buChar char="l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14.wmf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3.jpeg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Game Engines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 dirty="0" smtClean="0"/>
              <a:t>Game</a:t>
            </a:r>
            <a:r>
              <a:rPr lang="en-US" altLang="en-US" b="1" dirty="0"/>
              <a:t>:</a:t>
            </a:r>
          </a:p>
          <a:p>
            <a:pPr lvl="1"/>
            <a:r>
              <a:rPr lang="en-US" altLang="en-US" b="1" dirty="0"/>
              <a:t>Engine</a:t>
            </a:r>
          </a:p>
          <a:p>
            <a:pPr lvl="1"/>
            <a:r>
              <a:rPr lang="en-US" altLang="en-US" b="1" dirty="0"/>
              <a:t>Assets (</a:t>
            </a:r>
            <a:r>
              <a:rPr lang="en-US" altLang="en-US" b="1" dirty="0">
                <a:cs typeface="Arial" charset="0"/>
              </a:rPr>
              <a:t>models, animations, sounds, AI, and physics)</a:t>
            </a:r>
            <a:endParaRPr lang="en-US" altLang="en-US" b="1" dirty="0"/>
          </a:p>
          <a:p>
            <a:pPr lvl="1"/>
            <a:r>
              <a:rPr lang="en-US" altLang="en-US" b="1" dirty="0"/>
              <a:t>Code </a:t>
            </a:r>
            <a:r>
              <a:rPr lang="en-US" altLang="en-US" b="1" dirty="0" smtClean="0"/>
              <a:t>(Rules, AI</a:t>
            </a:r>
            <a:r>
              <a:rPr lang="en-US" altLang="en-US" b="1" dirty="0"/>
              <a:t>, Scripting, etc.)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49" name="Picture 37" descr="http://www.conitec.net/images/bones.jpg"/>
          <p:cNvPicPr>
            <a:picLocks noChangeAspect="1" noChangeArrowheads="1"/>
          </p:cNvPicPr>
          <p:nvPr/>
        </p:nvPicPr>
        <p:blipFill>
          <a:blip r:embed="rId2">
            <a:lum brigh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074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/>
              <a:t>Animation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6858000" cy="4724400"/>
          </a:xfrm>
        </p:spPr>
        <p:txBody>
          <a:bodyPr/>
          <a:lstStyle/>
          <a:p>
            <a:pPr marL="609600" indent="-609600"/>
            <a:r>
              <a:rPr lang="en-US" altLang="en-US"/>
              <a:t>Keyframe</a:t>
            </a:r>
          </a:p>
          <a:p>
            <a:pPr marL="609600" indent="-609600"/>
            <a:r>
              <a:rPr lang="en-US" altLang="en-US"/>
              <a:t>Bones (Skinning)</a:t>
            </a:r>
          </a:p>
          <a:p>
            <a:pPr marL="609600" indent="-609600"/>
            <a:r>
              <a:rPr lang="en-US" altLang="en-US"/>
              <a:t>Facial Animation</a:t>
            </a:r>
          </a:p>
          <a:p>
            <a:pPr marL="609600" indent="-609600"/>
            <a:r>
              <a:rPr lang="en-US" altLang="en-US"/>
              <a:t>Vertex Animation</a:t>
            </a:r>
          </a:p>
          <a:p>
            <a:pPr marL="609600" indent="-609600"/>
            <a:r>
              <a:rPr lang="en-US" altLang="en-US"/>
              <a:t>Inverse Kinematics (IK)</a:t>
            </a:r>
          </a:p>
          <a:p>
            <a:pPr marL="609600" indent="-609600"/>
            <a:r>
              <a:rPr lang="en-US" altLang="en-US"/>
              <a:t>Dynamics</a:t>
            </a:r>
          </a:p>
          <a:p>
            <a:pPr marL="609600" indent="-609600"/>
            <a:r>
              <a:rPr lang="en-US" altLang="en-US"/>
              <a:t>High-level Authoring</a:t>
            </a:r>
          </a:p>
          <a:p>
            <a:pPr marL="609600" indent="-609600">
              <a:buFont typeface="Wingdings" pitchFamily="2" charset="2"/>
              <a:buNone/>
            </a:pPr>
            <a:endParaRPr lang="en-US" altLang="en-US"/>
          </a:p>
          <a:p>
            <a:pPr marL="609600" indent="-609600"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altLang="en-US"/>
              <a:t>Physics &amp; Physical Environment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05000"/>
            <a:ext cx="6858000" cy="4724400"/>
          </a:xfrm>
        </p:spPr>
        <p:txBody>
          <a:bodyPr/>
          <a:lstStyle/>
          <a:p>
            <a:pPr marL="609600" indent="-609600"/>
            <a:r>
              <a:rPr lang="en-US" altLang="en-US"/>
              <a:t>Visibility</a:t>
            </a:r>
          </a:p>
          <a:p>
            <a:pPr marL="609600" indent="-609600"/>
            <a:r>
              <a:rPr lang="en-US" altLang="en-US"/>
              <a:t>Collision Detection</a:t>
            </a:r>
          </a:p>
          <a:p>
            <a:pPr marL="609600" indent="-609600"/>
            <a:r>
              <a:rPr lang="en-US" altLang="en-US"/>
              <a:t>Terrain Following</a:t>
            </a:r>
          </a:p>
          <a:p>
            <a:pPr marL="609600" indent="-609600"/>
            <a:r>
              <a:rPr lang="en-US" altLang="en-US"/>
              <a:t>Gravity</a:t>
            </a:r>
          </a:p>
          <a:p>
            <a:pPr marL="609600" indent="-609600"/>
            <a:r>
              <a:rPr lang="en-US" altLang="en-US"/>
              <a:t>Physics</a:t>
            </a:r>
          </a:p>
          <a:p>
            <a:pPr marL="990600" lvl="1" indent="-533400"/>
            <a:r>
              <a:rPr lang="en-US" altLang="en-US"/>
              <a:t>Rigid &amp; non-rigid bodies</a:t>
            </a:r>
          </a:p>
          <a:p>
            <a:pPr marL="609600" indent="-609600"/>
            <a:endParaRPr lang="en-US" altLang="en-US"/>
          </a:p>
          <a:p>
            <a:pPr marL="609600" indent="-609600">
              <a:buFont typeface="Wingdings" pitchFamily="2" charset="2"/>
              <a:buNone/>
            </a:pPr>
            <a:endParaRPr lang="en-US" altLang="en-US"/>
          </a:p>
          <a:p>
            <a:pPr marL="609600" indent="-609600"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Scripting</a:t>
            </a:r>
            <a:br>
              <a:rPr lang="en-US" altLang="en-US"/>
            </a:br>
            <a:endParaRPr lang="en-US" altLang="en-US" sz="2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lnSpc>
                <a:spcPct val="90000"/>
              </a:lnSpc>
              <a:buFontTx/>
              <a:buChar char="•"/>
            </a:pPr>
            <a:r>
              <a:rPr lang="en-US" altLang="en-US" sz="2800" dirty="0">
                <a:latin typeface="Verdana" pitchFamily="34" charset="0"/>
              </a:rPr>
              <a:t>Scripting languages add logic for controlling actors or objects</a:t>
            </a:r>
          </a:p>
          <a:p>
            <a:pPr marL="533400" indent="-533400">
              <a:lnSpc>
                <a:spcPct val="90000"/>
              </a:lnSpc>
              <a:buFontTx/>
              <a:buChar char="•"/>
            </a:pPr>
            <a:r>
              <a:rPr lang="en-US" altLang="en-US" sz="2800" dirty="0">
                <a:latin typeface="Verdana" pitchFamily="34" charset="0"/>
              </a:rPr>
              <a:t>Languages:</a:t>
            </a:r>
          </a:p>
          <a:p>
            <a:pPr marL="914400" lvl="1" indent="-457200">
              <a:lnSpc>
                <a:spcPct val="90000"/>
              </a:lnSpc>
              <a:buFontTx/>
              <a:buChar char="•"/>
            </a:pPr>
            <a:r>
              <a:rPr lang="en-US" altLang="en-US" sz="2400" dirty="0" err="1">
                <a:latin typeface="Verdana" pitchFamily="34" charset="0"/>
              </a:rPr>
              <a:t>Javascript</a:t>
            </a:r>
            <a:endParaRPr lang="en-US" altLang="en-US" sz="2400" dirty="0">
              <a:latin typeface="Verdana" pitchFamily="34" charset="0"/>
            </a:endParaRPr>
          </a:p>
          <a:p>
            <a:pPr marL="914400" lvl="1" indent="-457200">
              <a:lnSpc>
                <a:spcPct val="90000"/>
              </a:lnSpc>
              <a:buFontTx/>
              <a:buChar char="•"/>
            </a:pPr>
            <a:r>
              <a:rPr lang="en-US" altLang="en-US" sz="2400" dirty="0">
                <a:latin typeface="Verdana" pitchFamily="34" charset="0"/>
              </a:rPr>
              <a:t>Luo -http://www.lua.org/</a:t>
            </a:r>
          </a:p>
          <a:p>
            <a:pPr marL="914400" lvl="1" indent="-457200">
              <a:lnSpc>
                <a:spcPct val="90000"/>
              </a:lnSpc>
              <a:buFontTx/>
              <a:buChar char="•"/>
            </a:pPr>
            <a:r>
              <a:rPr lang="en-US" altLang="en-US" sz="2400" dirty="0">
                <a:latin typeface="Verdana" pitchFamily="34" charset="0"/>
              </a:rPr>
              <a:t>Python</a:t>
            </a:r>
          </a:p>
          <a:p>
            <a:pPr marL="914400" lvl="1" indent="-457200">
              <a:lnSpc>
                <a:spcPct val="90000"/>
              </a:lnSpc>
              <a:buFontTx/>
              <a:buChar char="•"/>
            </a:pPr>
            <a:r>
              <a:rPr lang="en-US" altLang="en-US" sz="2400" dirty="0">
                <a:latin typeface="Verdana" pitchFamily="34" charset="0"/>
              </a:rPr>
              <a:t>Basic</a:t>
            </a:r>
          </a:p>
          <a:p>
            <a:pPr marL="914400" lvl="1" indent="-457200">
              <a:lnSpc>
                <a:spcPct val="90000"/>
              </a:lnSpc>
              <a:buFontTx/>
              <a:buChar char="•"/>
            </a:pPr>
            <a:r>
              <a:rPr lang="en-US" altLang="en-US" sz="2400" dirty="0" err="1">
                <a:latin typeface="Verdana" pitchFamily="34" charset="0"/>
              </a:rPr>
              <a:t>Custom:UnrealScript</a:t>
            </a:r>
            <a:r>
              <a:rPr lang="en-US" altLang="en-US" sz="2400" dirty="0">
                <a:latin typeface="Verdana" pitchFamily="34" charset="0"/>
              </a:rPr>
              <a:t>, C-Script, etc.</a:t>
            </a:r>
          </a:p>
          <a:p>
            <a:pPr marL="533400" indent="-533400">
              <a:lnSpc>
                <a:spcPct val="90000"/>
              </a:lnSpc>
              <a:buFontTx/>
              <a:buChar char="•"/>
            </a:pPr>
            <a:r>
              <a:rPr lang="en-US" altLang="en-US" sz="2800" dirty="0">
                <a:latin typeface="Verdana" pitchFamily="34" charset="0"/>
              </a:rPr>
              <a:t>Script Compilers for performance</a:t>
            </a:r>
          </a:p>
          <a:p>
            <a:pPr marL="533400" indent="-533400">
              <a:lnSpc>
                <a:spcPct val="90000"/>
              </a:lnSpc>
              <a:buFontTx/>
              <a:buChar char="•"/>
            </a:pPr>
            <a:endParaRPr lang="en-US" altLang="en-US" sz="2800" dirty="0">
              <a:latin typeface="Verdana" pitchFamily="34" charset="0"/>
            </a:endParaRP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z="2800" b="1" dirty="0">
              <a:latin typeface="Arial" charset="0"/>
            </a:endParaRPr>
          </a:p>
          <a:p>
            <a:pPr marL="533400" indent="-533400">
              <a:lnSpc>
                <a:spcPct val="90000"/>
              </a:lnSpc>
            </a:pPr>
            <a:endParaRPr lang="en-US" altLang="en-US" sz="2800" dirty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AutoNum type="arabicPeriod"/>
            </a:pPr>
            <a:endParaRPr lang="en-US" altLang="en-US" sz="2800" dirty="0">
              <a:latin typeface="Arial" charset="0"/>
            </a:endParaRPr>
          </a:p>
          <a:p>
            <a:pPr marL="533400" indent="-533400">
              <a:lnSpc>
                <a:spcPct val="90000"/>
              </a:lnSpc>
              <a:buFontTx/>
              <a:buNone/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Save/Load System</a:t>
            </a:r>
            <a:endParaRPr lang="en-US" altLang="en-US" sz="2000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Clr>
                <a:schemeClr val="folHlink"/>
              </a:buClr>
              <a:buSzPct val="145000"/>
              <a:buFontTx/>
              <a:buChar char="•"/>
            </a:pPr>
            <a:r>
              <a:rPr lang="en-US" altLang="en-US" sz="2800">
                <a:latin typeface="Verdana" pitchFamily="34" charset="0"/>
              </a:rPr>
              <a:t>allows the end user to save a complete game state. </a:t>
            </a:r>
          </a:p>
          <a:p>
            <a:pPr marL="533400" indent="-533400">
              <a:buClr>
                <a:schemeClr val="folHlink"/>
              </a:buClr>
              <a:buSzPct val="145000"/>
              <a:buFontTx/>
              <a:buChar char="•"/>
            </a:pPr>
            <a:r>
              <a:rPr lang="en-US" altLang="en-US" sz="2800">
                <a:latin typeface="Verdana" pitchFamily="34" charset="0"/>
              </a:rPr>
              <a:t>'freezes' all running scripts and all objects and variables of the game and writes them into a file</a:t>
            </a:r>
          </a:p>
          <a:p>
            <a:pPr marL="533400" indent="-533400">
              <a:buClr>
                <a:schemeClr val="folHlink"/>
              </a:buClr>
              <a:buSzPct val="145000"/>
              <a:buFontTx/>
              <a:buChar char="•"/>
            </a:pPr>
            <a:r>
              <a:rPr lang="en-US" altLang="en-US" sz="2800">
                <a:latin typeface="Verdana" pitchFamily="34" charset="0"/>
              </a:rPr>
              <a:t>Without such a system:</a:t>
            </a:r>
          </a:p>
          <a:p>
            <a:pPr marL="914400" lvl="1" indent="-457200">
              <a:buClr>
                <a:schemeClr val="folHlink"/>
              </a:buClr>
              <a:buSzPct val="145000"/>
              <a:buFontTx/>
              <a:buChar char="•"/>
            </a:pPr>
            <a:r>
              <a:rPr lang="en-US" altLang="en-US" sz="2400">
                <a:latin typeface="Verdana" pitchFamily="34" charset="0"/>
              </a:rPr>
              <a:t>a script has to be written which stores the state of every variable and object and the position within every script function</a:t>
            </a:r>
          </a:p>
          <a:p>
            <a:pPr marL="533400" indent="-533400">
              <a:buFontTx/>
              <a:buChar char="•"/>
            </a:pPr>
            <a:endParaRPr lang="en-US" altLang="en-US" sz="2800">
              <a:latin typeface="Verdana" pitchFamily="34" charset="0"/>
            </a:endParaRPr>
          </a:p>
          <a:p>
            <a:pPr marL="533400" indent="-533400">
              <a:buFontTx/>
              <a:buChar char="•"/>
            </a:pPr>
            <a:endParaRPr lang="en-US" altLang="en-US" sz="2800">
              <a:latin typeface="Verdana" pitchFamily="34" charset="0"/>
            </a:endParaRPr>
          </a:p>
          <a:p>
            <a:pPr marL="533400" indent="-533400">
              <a:buFontTx/>
              <a:buNone/>
            </a:pPr>
            <a:endParaRPr lang="en-US" altLang="en-US" sz="2800" b="1">
              <a:latin typeface="Arial" charset="0"/>
            </a:endParaRPr>
          </a:p>
          <a:p>
            <a:pPr marL="533400" indent="-533400"/>
            <a:endParaRPr lang="en-US" altLang="en-US" sz="2800">
              <a:latin typeface="Arial" charset="0"/>
            </a:endParaRPr>
          </a:p>
          <a:p>
            <a:pPr marL="533400" indent="-533400">
              <a:buFontTx/>
              <a:buAutoNum type="arabicPeriod"/>
            </a:pPr>
            <a:endParaRPr lang="en-US" altLang="en-US" sz="2800">
              <a:latin typeface="Arial" charset="0"/>
            </a:endParaRPr>
          </a:p>
          <a:p>
            <a:pPr marL="533400" indent="-533400"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Authoring/Editing</a:t>
            </a:r>
            <a:br>
              <a:rPr lang="en-US" altLang="en-US"/>
            </a:br>
            <a:endParaRPr lang="en-US" altLang="en-US" sz="2000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>
              <a:buFontTx/>
              <a:buChar char="•"/>
            </a:pPr>
            <a:r>
              <a:rPr lang="en-US" altLang="en-US">
                <a:latin typeface="Verdana" pitchFamily="34" charset="0"/>
              </a:rPr>
              <a:t>Level Editor</a:t>
            </a:r>
          </a:p>
          <a:p>
            <a:pPr marL="533400" indent="-533400">
              <a:buFontTx/>
              <a:buChar char="•"/>
            </a:pPr>
            <a:r>
              <a:rPr lang="en-US" altLang="en-US">
                <a:latin typeface="Verdana" pitchFamily="34" charset="0"/>
              </a:rPr>
              <a:t>Model Editor</a:t>
            </a:r>
          </a:p>
          <a:p>
            <a:pPr marL="533400" indent="-533400">
              <a:buFontTx/>
              <a:buChar char="•"/>
            </a:pPr>
            <a:r>
              <a:rPr lang="en-US" altLang="en-US">
                <a:latin typeface="Verdana" pitchFamily="34" charset="0"/>
              </a:rPr>
              <a:t>Script Editor</a:t>
            </a:r>
          </a:p>
          <a:p>
            <a:pPr marL="533400" indent="-533400">
              <a:buFontTx/>
              <a:buChar char="•"/>
            </a:pPr>
            <a:r>
              <a:rPr lang="en-US" altLang="en-US">
                <a:latin typeface="Verdana" pitchFamily="34" charset="0"/>
              </a:rPr>
              <a:t>Terrain</a:t>
            </a:r>
          </a:p>
          <a:p>
            <a:pPr marL="533400" indent="-533400">
              <a:buFontTx/>
              <a:buChar char="•"/>
            </a:pPr>
            <a:r>
              <a:rPr lang="en-US" altLang="en-US">
                <a:latin typeface="Verdana" pitchFamily="34" charset="0"/>
              </a:rPr>
              <a:t>Logic</a:t>
            </a:r>
          </a:p>
          <a:p>
            <a:pPr marL="533400" indent="-533400">
              <a:buFontTx/>
              <a:buChar char="•"/>
            </a:pPr>
            <a:endParaRPr lang="en-US" altLang="en-US">
              <a:latin typeface="Verdana" pitchFamily="34" charset="0"/>
            </a:endParaRPr>
          </a:p>
          <a:p>
            <a:pPr marL="533400" indent="-533400">
              <a:buFontTx/>
              <a:buNone/>
            </a:pPr>
            <a:endParaRPr lang="en-US" altLang="en-US" b="1">
              <a:latin typeface="Arial" charset="0"/>
            </a:endParaRPr>
          </a:p>
          <a:p>
            <a:pPr marL="533400" indent="-533400"/>
            <a:endParaRPr lang="en-US" altLang="en-US">
              <a:latin typeface="Arial" charset="0"/>
            </a:endParaRPr>
          </a:p>
          <a:p>
            <a:pPr marL="533400" indent="-533400">
              <a:buFontTx/>
              <a:buAutoNum type="arabicPeriod"/>
            </a:pPr>
            <a:endParaRPr lang="en-US" altLang="en-US">
              <a:latin typeface="Arial" charset="0"/>
            </a:endParaRPr>
          </a:p>
          <a:p>
            <a:pPr marL="533400" indent="-533400">
              <a:buFontTx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GE161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800600"/>
          </a:xfrm>
        </p:spPr>
        <p:txBody>
          <a:bodyPr/>
          <a:lstStyle/>
          <a:p>
            <a:r>
              <a:rPr lang="en-US" dirty="0" smtClean="0"/>
              <a:t>What is missing?</a:t>
            </a:r>
          </a:p>
          <a:p>
            <a:pPr lvl="1"/>
            <a:r>
              <a:rPr lang="en-US" dirty="0" smtClean="0"/>
              <a:t>3D support</a:t>
            </a:r>
          </a:p>
          <a:p>
            <a:pPr lvl="1"/>
            <a:r>
              <a:rPr lang="en-US" dirty="0" smtClean="0"/>
              <a:t>Memory management, Multi-threading support</a:t>
            </a:r>
          </a:p>
          <a:p>
            <a:pPr lvl="1"/>
            <a:r>
              <a:rPr lang="en-US" dirty="0" smtClean="0"/>
              <a:t>Scripting, Authoring</a:t>
            </a:r>
          </a:p>
          <a:p>
            <a:pPr lvl="1"/>
            <a:r>
              <a:rPr lang="en-US" dirty="0" smtClean="0"/>
              <a:t>Save/Load</a:t>
            </a:r>
          </a:p>
          <a:p>
            <a:pPr lvl="1"/>
            <a:r>
              <a:rPr lang="en-US" dirty="0" smtClean="0"/>
              <a:t>Physics</a:t>
            </a:r>
          </a:p>
          <a:p>
            <a:pPr lvl="1"/>
            <a:r>
              <a:rPr lang="en-US" dirty="0" smtClean="0"/>
              <a:t>High performance data structures</a:t>
            </a:r>
          </a:p>
          <a:p>
            <a:pPr lvl="1"/>
            <a:r>
              <a:rPr lang="en-US" dirty="0" smtClean="0"/>
              <a:t>Data Import and Export</a:t>
            </a:r>
          </a:p>
          <a:p>
            <a:pPr lvl="1"/>
            <a:r>
              <a:rPr lang="en-US" dirty="0" smtClean="0"/>
              <a:t>Middleware integration (beyond SDL)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1527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GE161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800600"/>
          </a:xfrm>
        </p:spPr>
        <p:txBody>
          <a:bodyPr/>
          <a:lstStyle/>
          <a:p>
            <a:r>
              <a:rPr lang="en-US" dirty="0" smtClean="0"/>
              <a:t>What is missing?</a:t>
            </a:r>
          </a:p>
          <a:p>
            <a:pPr lvl="1"/>
            <a:r>
              <a:rPr lang="en-US" dirty="0" smtClean="0"/>
              <a:t>Networking</a:t>
            </a:r>
          </a:p>
          <a:p>
            <a:pPr lvl="1"/>
            <a:r>
              <a:rPr lang="en-US" smtClean="0"/>
              <a:t>Sound</a:t>
            </a:r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7449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GE161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Includes</a:t>
            </a:r>
          </a:p>
          <a:p>
            <a:pPr lvl="1"/>
            <a:r>
              <a:rPr lang="en-US" dirty="0" smtClean="0"/>
              <a:t>Main game loop, framerate</a:t>
            </a:r>
          </a:p>
          <a:p>
            <a:pPr lvl="1"/>
            <a:r>
              <a:rPr lang="en-US" dirty="0" smtClean="0"/>
              <a:t>Event queue</a:t>
            </a:r>
          </a:p>
          <a:p>
            <a:pPr lvl="1"/>
            <a:r>
              <a:rPr lang="en-US" dirty="0" smtClean="0"/>
              <a:t>2D sprites</a:t>
            </a:r>
          </a:p>
          <a:p>
            <a:pPr lvl="1"/>
            <a:r>
              <a:rPr lang="en-US" dirty="0" smtClean="0"/>
              <a:t>Text</a:t>
            </a:r>
          </a:p>
          <a:p>
            <a:r>
              <a:rPr lang="en-US" dirty="0" smtClean="0"/>
              <a:t>What is missing?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655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6" name="Picture 6" descr="Rendering-Pipeline nach DirectX8, Quelle: ATi"/>
          <p:cNvPicPr>
            <a:picLocks noChangeAspect="1" noChangeArrowheads="1"/>
          </p:cNvPicPr>
          <p:nvPr/>
        </p:nvPicPr>
        <p:blipFill>
          <a:blip r:embed="rId2">
            <a:lum bright="-20000" contras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1908175"/>
            <a:ext cx="4343400" cy="494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altLang="en-US" dirty="0" smtClean="0"/>
              <a:t>3D Game </a:t>
            </a:r>
            <a:r>
              <a:rPr lang="en-US" altLang="en-US" dirty="0"/>
              <a:t>Engines:</a:t>
            </a:r>
            <a:br>
              <a:rPr lang="en-US" altLang="en-US" dirty="0"/>
            </a:br>
            <a:r>
              <a:rPr lang="en-US" altLang="en-US" dirty="0"/>
              <a:t> </a:t>
            </a:r>
            <a:r>
              <a:rPr lang="en-US" altLang="en-US" b="1" dirty="0"/>
              <a:t>Rendering Pipeline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7772400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800" b="1">
                <a:effectLst>
                  <a:outerShdw blurRad="38100" dist="38100" dir="2700000" algn="tl">
                    <a:srgbClr val="000000"/>
                  </a:outerShdw>
                </a:effectLst>
              </a:rPr>
              <a:t>A</a:t>
            </a: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pplication/Scene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Scene database update/traversal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Object/Camera Movement/Animation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Visibility/LOD/Culling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Geometry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Transforms: Model/World/View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Viewport &amp; Backface Culling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Triangles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Scan-line conversion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Rasterization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Shading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Texturing/Fog/Alpha</a:t>
            </a:r>
          </a:p>
          <a:p>
            <a:pPr marL="1371600" lvl="2" indent="-457200">
              <a:lnSpc>
                <a:spcPct val="90000"/>
              </a:lnSpc>
            </a:pPr>
            <a:r>
              <a:rPr lang="en-US" altLang="en-US" sz="2000">
                <a:effectLst>
                  <a:outerShdw blurRad="38100" dist="38100" dir="2700000" algn="tl">
                    <a:srgbClr val="000000"/>
                  </a:outerShdw>
                </a:effectLst>
              </a:rPr>
              <a:t>Depth</a:t>
            </a:r>
          </a:p>
        </p:txBody>
      </p:sp>
      <p:grpSp>
        <p:nvGrpSpPr>
          <p:cNvPr id="35847" name="Group 7"/>
          <p:cNvGrpSpPr>
            <a:grpSpLocks/>
          </p:cNvGrpSpPr>
          <p:nvPr/>
        </p:nvGrpSpPr>
        <p:grpSpPr bwMode="auto">
          <a:xfrm>
            <a:off x="8505825" y="3398838"/>
            <a:ext cx="3352800" cy="5137150"/>
            <a:chOff x="0" y="0"/>
            <a:chExt cx="2112" cy="3236"/>
          </a:xfrm>
        </p:grpSpPr>
        <p:sp>
          <p:nvSpPr>
            <p:cNvPr id="35844" name="Rectangle 4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5845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2112" cy="32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1000">
                  <a:latin typeface="Verdana" pitchFamily="34" charset="0"/>
                </a:rPr>
                <a:t>  </a:t>
              </a:r>
              <a:r>
                <a:rPr lang="en-US" altLang="en-US" sz="31100">
                  <a:latin typeface="Times New Roman"/>
                </a:rPr>
                <a:t> </a:t>
              </a:r>
              <a:r>
                <a:rPr lang="en-US" altLang="en-US" sz="1000">
                  <a:latin typeface="Times New Roman"/>
                </a:rPr>
                <a:t>                                                                                                </a:t>
              </a:r>
              <a:endParaRPr lang="en-US" altLang="en-US" sz="1000">
                <a:latin typeface="Verdana" pitchFamily="34" charset="0"/>
              </a:endParaRPr>
            </a:p>
            <a:p>
              <a:pPr eaLnBrk="0" hangingPunct="0"/>
              <a:endParaRPr lang="en-US" altLang="en-US" sz="1000">
                <a:latin typeface="Verdana" pitchFamily="34" charset="0"/>
              </a:endParaRP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916" name="Picture 28" descr="http://www.softimage.com/Products/Xsi/v2/media/Scr_pixel_shader_lg.jpg"/>
          <p:cNvPicPr>
            <a:picLocks noChangeAspect="1" noChangeArrowheads="1"/>
          </p:cNvPicPr>
          <p:nvPr/>
        </p:nvPicPr>
        <p:blipFill>
          <a:blip r:embed="rId2">
            <a:lum brigh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76200"/>
            <a:ext cx="9144000" cy="693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altLang="en-US"/>
              <a:t>Game Engines:</a:t>
            </a:r>
            <a:br>
              <a:rPr lang="en-US" altLang="en-US"/>
            </a:br>
            <a:r>
              <a:rPr lang="en-US" altLang="en-US"/>
              <a:t>  </a:t>
            </a:r>
            <a:r>
              <a:rPr lang="en-US" altLang="en-US" b="1"/>
              <a:t>Shading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8153400" cy="4114800"/>
          </a:xfrm>
        </p:spPr>
        <p:txBody>
          <a:bodyPr/>
          <a:lstStyle/>
          <a:p>
            <a:pPr marL="609600" indent="-609600"/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Flat</a:t>
            </a:r>
          </a:p>
          <a:p>
            <a:pPr marL="609600" indent="-609600"/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Vertex (Gouraud)</a:t>
            </a:r>
          </a:p>
          <a:p>
            <a:pPr marL="609600" indent="-609600"/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Pixel (Phong)</a:t>
            </a:r>
          </a:p>
          <a:p>
            <a:pPr marL="609600" indent="-609600">
              <a:buFont typeface="Wingdings" pitchFamily="2" charset="2"/>
              <a:buNone/>
            </a:pPr>
            <a:endParaRPr lang="en-US" altLang="en-US" b="1"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609600" indent="-609600"/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Light Maps</a:t>
            </a:r>
          </a:p>
          <a:p>
            <a:pPr marL="609600" indent="-609600"/>
            <a:r>
              <a:rPr lang="en-US" altLang="en-US" b="1">
                <a:effectLst>
                  <a:outerShdw blurRad="38100" dist="38100" dir="2700000" algn="tl">
                    <a:srgbClr val="000000"/>
                  </a:outerShdw>
                </a:effectLst>
              </a:rPr>
              <a:t>Programmable (Vertex &amp; Pixel Shaders)</a:t>
            </a:r>
          </a:p>
          <a:p>
            <a:pPr marL="609600" indent="-609600">
              <a:buFont typeface="Wingdings" pitchFamily="2" charset="2"/>
              <a:buAutoNum type="arabicPeriod"/>
            </a:pPr>
            <a:endParaRPr lang="en-US" altLang="en-US"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grpSp>
        <p:nvGrpSpPr>
          <p:cNvPr id="37892" name="Group 4"/>
          <p:cNvGrpSpPr>
            <a:grpSpLocks/>
          </p:cNvGrpSpPr>
          <p:nvPr/>
        </p:nvGrpSpPr>
        <p:grpSpPr bwMode="auto">
          <a:xfrm>
            <a:off x="8505825" y="3398838"/>
            <a:ext cx="3352800" cy="5137150"/>
            <a:chOff x="0" y="0"/>
            <a:chExt cx="2112" cy="3236"/>
          </a:xfrm>
        </p:grpSpPr>
        <p:sp>
          <p:nvSpPr>
            <p:cNvPr id="37893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7894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2112" cy="32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1000">
                  <a:latin typeface="Verdana" pitchFamily="34" charset="0"/>
                </a:rPr>
                <a:t>  </a:t>
              </a:r>
              <a:r>
                <a:rPr lang="en-US" altLang="en-US" sz="31100">
                  <a:latin typeface="Times New Roman"/>
                </a:rPr>
                <a:t> </a:t>
              </a:r>
              <a:r>
                <a:rPr lang="en-US" altLang="en-US" sz="1000">
                  <a:latin typeface="Times New Roman"/>
                </a:rPr>
                <a:t>                                                                                                </a:t>
              </a:r>
              <a:endParaRPr lang="en-US" altLang="en-US" sz="1000">
                <a:latin typeface="Verdana" pitchFamily="34" charset="0"/>
              </a:endParaRPr>
            </a:p>
            <a:p>
              <a:pPr eaLnBrk="0" hangingPunct="0"/>
              <a:endParaRPr lang="en-US" altLang="en-US" sz="1000">
                <a:latin typeface="Verdana" pitchFamily="34" charset="0"/>
              </a:endParaRPr>
            </a:p>
          </p:txBody>
        </p:sp>
      </p:grpSp>
      <p:grpSp>
        <p:nvGrpSpPr>
          <p:cNvPr id="37905" name="Group 17"/>
          <p:cNvGrpSpPr>
            <a:grpSpLocks/>
          </p:cNvGrpSpPr>
          <p:nvPr/>
        </p:nvGrpSpPr>
        <p:grpSpPr bwMode="auto">
          <a:xfrm>
            <a:off x="9902825" y="1603375"/>
            <a:ext cx="8412163" cy="0"/>
            <a:chOff x="0" y="0"/>
            <a:chExt cx="5299" cy="0"/>
          </a:xfrm>
        </p:grpSpPr>
        <p:sp>
          <p:nvSpPr>
            <p:cNvPr id="37904" name="Rectangle 16"/>
            <p:cNvSpPr>
              <a:spLocks noChangeArrowheads="1"/>
            </p:cNvSpPr>
            <p:nvPr/>
          </p:nvSpPr>
          <p:spPr bwMode="auto">
            <a:xfrm>
              <a:off x="0" y="0"/>
              <a:ext cx="5299" cy="0"/>
            </a:xfrm>
            <a:prstGeom prst="rect">
              <a:avLst/>
            </a:prstGeom>
            <a:solidFill>
              <a:srgbClr val="D8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37903" name="Group 15"/>
            <p:cNvGrpSpPr>
              <a:grpSpLocks/>
            </p:cNvGrpSpPr>
            <p:nvPr/>
          </p:nvGrpSpPr>
          <p:grpSpPr bwMode="auto">
            <a:xfrm>
              <a:off x="0" y="0"/>
              <a:ext cx="5299" cy="0"/>
              <a:chOff x="0" y="0"/>
              <a:chExt cx="5299" cy="0"/>
            </a:xfrm>
          </p:grpSpPr>
          <p:sp>
            <p:nvSpPr>
              <p:cNvPr id="37899" name="Rectangle 11"/>
              <p:cNvSpPr>
                <a:spLocks noChangeArrowheads="1"/>
              </p:cNvSpPr>
              <p:nvPr/>
            </p:nvSpPr>
            <p:spPr bwMode="auto">
              <a:xfrm>
                <a:off x="0" y="0"/>
                <a:ext cx="5299" cy="0"/>
              </a:xfrm>
              <a:prstGeom prst="rect">
                <a:avLst/>
              </a:prstGeom>
              <a:solidFill>
                <a:srgbClr val="D8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2" name="Rectangle 14"/>
              <p:cNvSpPr>
                <a:spLocks noChangeArrowheads="1"/>
              </p:cNvSpPr>
              <p:nvPr/>
            </p:nvSpPr>
            <p:spPr bwMode="auto">
              <a:xfrm>
                <a:off x="0" y="0"/>
                <a:ext cx="5299" cy="0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37909" name="Group 21"/>
          <p:cNvGrpSpPr>
            <a:grpSpLocks/>
          </p:cNvGrpSpPr>
          <p:nvPr/>
        </p:nvGrpSpPr>
        <p:grpSpPr bwMode="auto">
          <a:xfrm>
            <a:off x="9994900" y="1603375"/>
            <a:ext cx="8229600" cy="0"/>
            <a:chOff x="0" y="0"/>
            <a:chExt cx="5184" cy="0"/>
          </a:xfrm>
        </p:grpSpPr>
        <p:sp>
          <p:nvSpPr>
            <p:cNvPr id="37908" name="Rectangle 20"/>
            <p:cNvSpPr>
              <a:spLocks noChangeArrowheads="1"/>
            </p:cNvSpPr>
            <p:nvPr/>
          </p:nvSpPr>
          <p:spPr bwMode="auto">
            <a:xfrm>
              <a:off x="0" y="0"/>
              <a:ext cx="5184" cy="0"/>
            </a:xfrm>
            <a:prstGeom prst="rect">
              <a:avLst/>
            </a:prstGeom>
            <a:solidFill>
              <a:srgbClr val="D8E0E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37907" name="Group 19"/>
            <p:cNvGrpSpPr>
              <a:grpSpLocks/>
            </p:cNvGrpSpPr>
            <p:nvPr/>
          </p:nvGrpSpPr>
          <p:grpSpPr bwMode="auto">
            <a:xfrm>
              <a:off x="0" y="0"/>
              <a:ext cx="5184" cy="0"/>
              <a:chOff x="0" y="0"/>
              <a:chExt cx="5184" cy="0"/>
            </a:xfrm>
          </p:grpSpPr>
          <p:sp>
            <p:nvSpPr>
              <p:cNvPr id="37898" name="Rectangle 1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5184" cy="0"/>
              </a:xfrm>
              <a:prstGeom prst="rect">
                <a:avLst/>
              </a:prstGeom>
              <a:solidFill>
                <a:srgbClr val="D8E0E0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7906" name="Rectangle 1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5184" cy="0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grpSp>
        <p:nvGrpSpPr>
          <p:cNvPr id="37914" name="Group 26"/>
          <p:cNvGrpSpPr>
            <a:grpSpLocks/>
          </p:cNvGrpSpPr>
          <p:nvPr/>
        </p:nvGrpSpPr>
        <p:grpSpPr bwMode="auto">
          <a:xfrm>
            <a:off x="11430000" y="1603375"/>
            <a:ext cx="5357813" cy="0"/>
            <a:chOff x="0" y="0"/>
            <a:chExt cx="3375" cy="0"/>
          </a:xfrm>
        </p:grpSpPr>
        <p:sp>
          <p:nvSpPr>
            <p:cNvPr id="37913" name="Rectangle 25"/>
            <p:cNvSpPr>
              <a:spLocks noChangeArrowheads="1"/>
            </p:cNvSpPr>
            <p:nvPr/>
          </p:nvSpPr>
          <p:spPr bwMode="auto">
            <a:xfrm>
              <a:off x="0" y="0"/>
              <a:ext cx="3375" cy="0"/>
            </a:xfrm>
            <a:prstGeom prst="rect">
              <a:avLst/>
            </a:prstGeom>
            <a:solidFill>
              <a:srgbClr val="C0C0C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37912" name="Group 24"/>
            <p:cNvGrpSpPr>
              <a:grpSpLocks/>
            </p:cNvGrpSpPr>
            <p:nvPr/>
          </p:nvGrpSpPr>
          <p:grpSpPr bwMode="auto">
            <a:xfrm>
              <a:off x="0" y="0"/>
              <a:ext cx="3375" cy="0"/>
              <a:chOff x="0" y="0"/>
              <a:chExt cx="3375" cy="0"/>
            </a:xfrm>
          </p:grpSpPr>
          <p:grpSp>
            <p:nvGrpSpPr>
              <p:cNvPr id="37910" name="Group 22"/>
              <p:cNvGrpSpPr>
                <a:grpSpLocks/>
              </p:cNvGrpSpPr>
              <p:nvPr/>
            </p:nvGrpSpPr>
            <p:grpSpPr bwMode="auto">
              <a:xfrm>
                <a:off x="0" y="0"/>
                <a:ext cx="3375" cy="0"/>
                <a:chOff x="0" y="0"/>
                <a:chExt cx="3375" cy="0"/>
              </a:xfrm>
            </p:grpSpPr>
            <p:sp>
              <p:nvSpPr>
                <p:cNvPr id="37896" name="Rectangle 8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375" cy="0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37897" name="Rectangle 9"/>
                <p:cNvSpPr>
                  <a:spLocks noChangeArrowheads="1"/>
                </p:cNvSpPr>
                <p:nvPr/>
              </p:nvSpPr>
              <p:spPr bwMode="auto">
                <a:xfrm>
                  <a:off x="0" y="0"/>
                  <a:ext cx="3375" cy="0"/>
                </a:xfrm>
                <a:prstGeom prst="rect">
                  <a:avLst/>
                </a:prstGeom>
                <a:solidFill>
                  <a:srgbClr val="C0C0C0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37911" name="Rectangle 23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375" cy="0"/>
              </a:xfrm>
              <a:prstGeom prst="rect">
                <a:avLst/>
              </a:prstGeom>
              <a:noFill/>
              <a:ln w="7">
                <a:solidFill>
                  <a:srgbClr val="A0A0A0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endParaRPr lang="en-US"/>
              </a:p>
            </p:txBody>
          </p:sp>
        </p:grpSp>
      </p:grpSp>
      <p:pic>
        <p:nvPicPr>
          <p:cNvPr id="37924" name="Picture 36" descr="C:\Documents and Settings\owpcroot\Desktop\flatgouraudphong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854075" cy="25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r>
              <a:rPr lang="en-US" altLang="en-US"/>
              <a:t>Game Engines:</a:t>
            </a:r>
            <a:br>
              <a:rPr lang="en-US" altLang="en-US"/>
            </a:br>
            <a:r>
              <a:rPr lang="en-US" altLang="en-US"/>
              <a:t> </a:t>
            </a:r>
            <a:r>
              <a:rPr lang="en-US" altLang="en-US" b="1"/>
              <a:t>Memory Management 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981200"/>
            <a:ext cx="7772400" cy="4114800"/>
          </a:xfrm>
        </p:spPr>
        <p:txBody>
          <a:bodyPr/>
          <a:lstStyle/>
          <a:p>
            <a:pPr marL="609600" indent="-609600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Cache Thrashing</a:t>
            </a:r>
          </a:p>
          <a:p>
            <a:pPr marL="990600" lvl="1" indent="-533400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Group Primitives by Textures?</a:t>
            </a:r>
          </a:p>
          <a:p>
            <a:pPr marL="990600" lvl="1" indent="-533400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Hardware T&amp;L</a:t>
            </a:r>
          </a:p>
          <a:p>
            <a:pPr marL="990600" lvl="1" indent="-533400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Compression</a:t>
            </a:r>
          </a:p>
          <a:p>
            <a:pPr marL="609600" indent="-609600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Card Memory</a:t>
            </a:r>
          </a:p>
          <a:p>
            <a:pPr marL="990600" lvl="1" indent="-533400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Why isn’t 32 bit color (16.7M) enough?</a:t>
            </a:r>
          </a:p>
          <a:p>
            <a:pPr marL="990600" lvl="1" indent="-533400"/>
            <a:r>
              <a:rPr lang="en-US" altLang="en-US">
                <a:effectLst>
                  <a:outerShdw blurRad="38100" dist="38100" dir="2700000" algn="tl">
                    <a:srgbClr val="000000"/>
                  </a:outerShdw>
                </a:effectLst>
              </a:rPr>
              <a:t>1280x1024x12 (Front,Back,Z)= 15MB</a:t>
            </a:r>
          </a:p>
        </p:txBody>
      </p:sp>
      <p:grpSp>
        <p:nvGrpSpPr>
          <p:cNvPr id="36869" name="Group 5"/>
          <p:cNvGrpSpPr>
            <a:grpSpLocks/>
          </p:cNvGrpSpPr>
          <p:nvPr/>
        </p:nvGrpSpPr>
        <p:grpSpPr bwMode="auto">
          <a:xfrm>
            <a:off x="8505825" y="3398838"/>
            <a:ext cx="3352800" cy="5137150"/>
            <a:chOff x="0" y="0"/>
            <a:chExt cx="2112" cy="3236"/>
          </a:xfrm>
        </p:grpSpPr>
        <p:sp>
          <p:nvSpPr>
            <p:cNvPr id="36870" name="Rectangle 6"/>
            <p:cNvSpPr>
              <a:spLocks noChangeArrowheads="1"/>
            </p:cNvSpPr>
            <p:nvPr/>
          </p:nvSpPr>
          <p:spPr bwMode="auto">
            <a:xfrm>
              <a:off x="0" y="0"/>
              <a:ext cx="0" cy="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36871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2112" cy="323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US" altLang="en-US" sz="1000">
                  <a:latin typeface="Verdana" pitchFamily="34" charset="0"/>
                </a:rPr>
                <a:t>  </a:t>
              </a:r>
              <a:r>
                <a:rPr lang="en-US" altLang="en-US" sz="31100">
                  <a:latin typeface="Times New Roman"/>
                </a:rPr>
                <a:t> </a:t>
              </a:r>
              <a:r>
                <a:rPr lang="en-US" altLang="en-US" sz="1000">
                  <a:latin typeface="Times New Roman"/>
                </a:rPr>
                <a:t>                                                                                                </a:t>
              </a:r>
              <a:endParaRPr lang="en-US" altLang="en-US" sz="1000">
                <a:latin typeface="Verdana" pitchFamily="34" charset="0"/>
              </a:endParaRPr>
            </a:p>
            <a:p>
              <a:pPr eaLnBrk="0" hangingPunct="0"/>
              <a:endParaRPr lang="en-US" altLang="en-US" sz="1000">
                <a:latin typeface="Verdana" pitchFamily="34" charset="0"/>
              </a:endParaRPr>
            </a:p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1143000"/>
          </a:xfrm>
        </p:spPr>
        <p:txBody>
          <a:bodyPr/>
          <a:lstStyle/>
          <a:p>
            <a:r>
              <a:rPr lang="en-US" altLang="en-US"/>
              <a:t>Engine Considerations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7772400" cy="4114800"/>
          </a:xfrm>
        </p:spPr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n-US" altLang="en-US" sz="2800" dirty="0">
                <a:latin typeface="Verdana" pitchFamily="34" charset="0"/>
              </a:rPr>
              <a:t>Platforms</a:t>
            </a:r>
            <a:endParaRPr lang="en-US" altLang="en-US" sz="2800" b="1" dirty="0">
              <a:latin typeface="Verdana" pitchFamily="34" charset="0"/>
            </a:endParaRP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>
                <a:latin typeface="Verdana" pitchFamily="34" charset="0"/>
              </a:rPr>
              <a:t>Performance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>
                <a:latin typeface="Verdana" pitchFamily="34" charset="0"/>
              </a:rPr>
              <a:t>Data</a:t>
            </a:r>
            <a:endParaRPr lang="en-US" altLang="en-US" sz="2800" dirty="0"/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>
                <a:latin typeface="Verdana" pitchFamily="34" charset="0"/>
              </a:rPr>
              <a:t>Rendering/Features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>
                <a:latin typeface="Verdana" pitchFamily="34" charset="0"/>
              </a:rPr>
              <a:t>Animation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>
                <a:latin typeface="Verdana" pitchFamily="34" charset="0"/>
              </a:rPr>
              <a:t>Physics &amp; Environment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>
                <a:latin typeface="Verdana" pitchFamily="34" charset="0"/>
              </a:rPr>
              <a:t>Scripting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>
                <a:latin typeface="Verdana" pitchFamily="34" charset="0"/>
              </a:rPr>
              <a:t>Authoring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>
                <a:latin typeface="Verdana" pitchFamily="34" charset="0"/>
              </a:rPr>
              <a:t>I/O</a:t>
            </a:r>
          </a:p>
          <a:p>
            <a:pPr marL="609600" indent="-609600">
              <a:lnSpc>
                <a:spcPct val="90000"/>
              </a:lnSpc>
            </a:pPr>
            <a:r>
              <a:rPr lang="en-US" altLang="en-US" sz="2800" dirty="0">
                <a:latin typeface="Verdana" pitchFamily="34" charset="0"/>
              </a:rPr>
              <a:t>Save/Load </a:t>
            </a:r>
          </a:p>
          <a:p>
            <a:pPr marL="609600" indent="-609600">
              <a:lnSpc>
                <a:spcPct val="90000"/>
              </a:lnSpc>
            </a:pPr>
            <a:endParaRPr lang="en-US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54" name="Picture 10" descr="[zoning_portalsizematters]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0"/>
            <a:ext cx="5940425" cy="701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7" name="Picture 13" descr="http://www.vis.uni-stuttgart.de/ger/teaching/lecture/ss03/seminar_spiele/hierarchical/b0.jpg"/>
          <p:cNvPicPr>
            <a:picLocks noChangeAspect="1" noChangeArrowheads="1"/>
          </p:cNvPicPr>
          <p:nvPr/>
        </p:nvPicPr>
        <p:blipFill>
          <a:blip r:embed="rId3">
            <a:lum brigh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09600" y="0"/>
            <a:ext cx="3276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61" name="Picture 17" descr="http://www.vis.uni-stuttgart.de/ger/teaching/lecture/ss03/seminar_spiele/hierarchical/b1.jpg"/>
          <p:cNvPicPr>
            <a:picLocks noChangeAspect="1" noChangeArrowheads="1"/>
          </p:cNvPicPr>
          <p:nvPr/>
        </p:nvPicPr>
        <p:blipFill>
          <a:blip r:embed="rId4">
            <a:lum brigh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0"/>
            <a:ext cx="3276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9" name="Picture 15" descr="http://www.vis.uni-stuttgart.de/ger/teaching/lecture/ss03/seminar_spiele/hierarchical/b2.jpg"/>
          <p:cNvPicPr>
            <a:picLocks noChangeAspect="1" noChangeArrowheads="1"/>
          </p:cNvPicPr>
          <p:nvPr/>
        </p:nvPicPr>
        <p:blipFill>
          <a:blip r:embed="rId5">
            <a:lum bright="-4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0"/>
            <a:ext cx="3276600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http://cs.smith.edu/~mcharley/bsp/figure3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3276600"/>
            <a:ext cx="4953000" cy="3657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Performance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52600"/>
            <a:ext cx="8077200" cy="4114800"/>
          </a:xfrm>
        </p:spPr>
        <p:txBody>
          <a:bodyPr/>
          <a:lstStyle/>
          <a:p>
            <a:r>
              <a:rPr lang="en-US" altLang="en-US">
                <a:latin typeface="Verdana" pitchFamily="34" charset="0"/>
              </a:rPr>
              <a:t>Occlusion Culling</a:t>
            </a:r>
          </a:p>
          <a:p>
            <a:pPr lvl="1"/>
            <a:r>
              <a:rPr lang="en-US" altLang="en-US">
                <a:latin typeface="Verdana" pitchFamily="34" charset="0"/>
              </a:rPr>
              <a:t>Cell Based: BSP tree, Portal, Octree</a:t>
            </a:r>
          </a:p>
          <a:p>
            <a:pPr lvl="1"/>
            <a:r>
              <a:rPr lang="en-US" altLang="en-US">
                <a:latin typeface="Verdana" pitchFamily="34" charset="0"/>
              </a:rPr>
              <a:t>Other: Potentially Visible Set, HOM</a:t>
            </a:r>
          </a:p>
          <a:p>
            <a:r>
              <a:rPr lang="en-US" altLang="en-US">
                <a:latin typeface="Verdana" pitchFamily="34" charset="0"/>
              </a:rPr>
              <a:t>LOD</a:t>
            </a:r>
          </a:p>
          <a:p>
            <a:r>
              <a:rPr lang="en-US" altLang="en-US">
                <a:latin typeface="Verdana" pitchFamily="34" charset="0"/>
              </a:rPr>
              <a:t>Adaptive NURBS/Patches</a:t>
            </a:r>
          </a:p>
          <a:p>
            <a:r>
              <a:rPr lang="en-US" altLang="en-US">
                <a:latin typeface="Verdana" pitchFamily="34" charset="0"/>
              </a:rPr>
              <a:t>Polygon Reduction</a:t>
            </a:r>
          </a:p>
          <a:p>
            <a:r>
              <a:rPr lang="en-US" altLang="en-US">
                <a:latin typeface="Verdana" pitchFamily="34" charset="0"/>
              </a:rPr>
              <a:t>Terrain Primitives</a:t>
            </a:r>
            <a:endParaRPr lang="en-US" altLang="en-US"/>
          </a:p>
          <a:p>
            <a:endParaRPr lang="en-US" altLang="en-US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6535738" y="23526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7766050" y="8318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pic>
        <p:nvPicPr>
          <p:cNvPr id="6153" name="Picture 9" descr="http://cs.smith.edu/~mcharley/bsp/figure9.gif"/>
          <p:cNvPicPr>
            <a:picLocks noChangeAspect="1" noChangeArrowheads="1"/>
          </p:cNvPicPr>
          <p:nvPr/>
        </p:nvPicPr>
        <p:blipFill>
          <a:blip r:embed="rId7">
            <a:lum brigh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9400" y="3749675"/>
            <a:ext cx="2765425" cy="3108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55" name="Rectangle 11"/>
          <p:cNvSpPr>
            <a:spLocks noChangeArrowheads="1"/>
          </p:cNvSpPr>
          <p:nvPr/>
        </p:nvSpPr>
        <p:spPr bwMode="auto">
          <a:xfrm>
            <a:off x="10499725" y="931863"/>
            <a:ext cx="0" cy="6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altLang="en-US"/>
              <a:t>Data Import/Export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6858000" cy="4724400"/>
          </a:xfrm>
        </p:spPr>
        <p:txBody>
          <a:bodyPr/>
          <a:lstStyle/>
          <a:p>
            <a:pPr marL="609600" indent="-609600"/>
            <a:r>
              <a:rPr lang="en-US" altLang="en-US"/>
              <a:t>3D file formats</a:t>
            </a:r>
          </a:p>
          <a:p>
            <a:pPr marL="990600" lvl="1" indent="-533400"/>
            <a:r>
              <a:rPr lang="en-US" altLang="en-US"/>
              <a:t>X, 3DS, MDL, MD2, MAP, WAD </a:t>
            </a:r>
          </a:p>
          <a:p>
            <a:pPr marL="609600" indent="-609600"/>
            <a:r>
              <a:rPr lang="en-US" altLang="en-US"/>
              <a:t>Texture/Image Formats</a:t>
            </a:r>
          </a:p>
          <a:p>
            <a:pPr marL="609600" indent="-609600"/>
            <a:r>
              <a:rPr lang="en-US" altLang="en-US"/>
              <a:t>Models/Animations:</a:t>
            </a:r>
          </a:p>
          <a:p>
            <a:pPr marL="990600" lvl="1" indent="-533400"/>
            <a:r>
              <a:rPr lang="en-US" altLang="en-US"/>
              <a:t>Maya, 3D Studio MAX</a:t>
            </a:r>
          </a:p>
          <a:p>
            <a:pPr marL="609600" indent="-609600"/>
            <a:r>
              <a:rPr lang="en-US" altLang="en-US"/>
              <a:t>Levels</a:t>
            </a:r>
          </a:p>
          <a:p>
            <a:pPr marL="990600" lvl="1" indent="-533400"/>
            <a:r>
              <a:rPr lang="en-US" altLang="en-US"/>
              <a:t>WorldcraftT or MilkshapeT </a:t>
            </a:r>
          </a:p>
          <a:p>
            <a:pPr marL="609600" indent="-609600"/>
            <a:r>
              <a:rPr lang="en-US" altLang="en-US"/>
              <a:t>Plugins</a:t>
            </a:r>
          </a:p>
          <a:p>
            <a:pPr marL="609600" indent="-609600"/>
            <a:endParaRPr lang="en-US" altLang="en-US"/>
          </a:p>
          <a:p>
            <a:pPr marL="609600" indent="-609600">
              <a:buFont typeface="Wingdings" pitchFamily="2" charset="2"/>
              <a:buNone/>
            </a:pPr>
            <a:endParaRPr lang="en-US" altLang="en-US"/>
          </a:p>
          <a:p>
            <a:pPr marL="609600" indent="-609600">
              <a:buFont typeface="Wingdings" pitchFamily="2" charset="2"/>
              <a:buNone/>
            </a:pPr>
            <a:endParaRPr lang="en-US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87" name="Picture 19" descr="http://www.conitec.net/images/volcano.jpg"/>
          <p:cNvPicPr>
            <a:picLocks noChangeAspect="1" noChangeArrowheads="1"/>
          </p:cNvPicPr>
          <p:nvPr/>
        </p:nvPicPr>
        <p:blipFill>
          <a:blip r:embed="rId4">
            <a:lum brigh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482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5" name="Picture 7" descr="http://www.conitec.net/gallery/a4shot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8200" y="3429000"/>
            <a:ext cx="44958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3" name="Picture 5" descr="http://www.conitec.net/gallery/noa4shot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429000"/>
            <a:ext cx="4648200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-1143000" y="1066800"/>
            <a:ext cx="7772400" cy="1143000"/>
          </a:xfrm>
        </p:spPr>
        <p:txBody>
          <a:bodyPr/>
          <a:lstStyle/>
          <a:p>
            <a:r>
              <a:rPr lang="en-US" altLang="en-US"/>
              <a:t>Rendering</a:t>
            </a:r>
            <a:br>
              <a:rPr lang="en-US" altLang="en-US"/>
            </a:br>
            <a:r>
              <a:rPr lang="en-US" altLang="en-US"/>
              <a:t>Features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2209800"/>
            <a:ext cx="8001000" cy="2895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OpenGL vs. DirectX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DX6-9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effectLst>
                  <a:outerShdw blurRad="38100" dist="38100" dir="2700000" algn="tl">
                    <a:srgbClr val="000000"/>
                  </a:outerShdw>
                </a:effectLst>
              </a:rPr>
              <a:t>OpenGL1.1-1.5,2.0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Shadow Maps (Lightmaps)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Shaders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Dynamic Shadows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MIP Maps/Multi Maps/ Bump Mapping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effectLst>
                  <a:outerShdw blurRad="38100" dist="38100" dir="2700000" algn="tl">
                    <a:srgbClr val="000000"/>
                  </a:outerShdw>
                </a:effectLst>
              </a:rPr>
              <a:t>Effects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800"/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</a:pPr>
            <a:endParaRPr lang="en-US" altLang="en-US" sz="280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altLang="en-US" sz="280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38913" r:id="rId2" imgW="4495680" imgH="3429000"/>
        </mc:Choice>
        <mc:Fallback>
          <p:control r:id="rId2" imgW="4495680" imgH="3429000">
            <p:pic>
              <p:nvPicPr>
                <p:cNvPr id="0" name="OwCtl2"/>
                <p:cNvPicPr preferRelativeResize="0">
                  <a:picLocks noChangeArrowheads="1" noChangeShapeType="1"/>
                </p:cNvPicPr>
                <p:nvPr/>
              </p:nvPicPr>
              <p:blipFill>
                <a:blip r:embed="rId7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4648200" y="0"/>
                  <a:ext cx="4495800" cy="3429000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91240B29-F687-4F45-9708-019B960494DF}">
                    <a14:hiddenLine xmlns:a14="http://schemas.microsoft.com/office/drawing/2010/main" w="9525">
                      <a:noFill/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</p:pic>
          </p:control>
        </mc:Fallback>
      </mc:AlternateContent>
    </p:controls>
  </p:cSld>
  <p:clrMapOvr>
    <a:masterClrMapping/>
  </p:clrMapOvr>
</p:sld>
</file>

<file path=ppt/theme/theme1.xml><?xml version="1.0" encoding="utf-8"?>
<a:theme xmlns:a="http://schemas.openxmlformats.org/drawingml/2006/main" name="Soaring">
  <a:themeElements>
    <a:clrScheme name="Soaring 1">
      <a:dk1>
        <a:srgbClr val="000000"/>
      </a:dk1>
      <a:lt1>
        <a:srgbClr val="FFFFFF"/>
      </a:lt1>
      <a:dk2>
        <a:srgbClr val="0000FF"/>
      </a:dk2>
      <a:lt2>
        <a:srgbClr val="FFCC66"/>
      </a:lt2>
      <a:accent1>
        <a:srgbClr val="00FFFF"/>
      </a:accent1>
      <a:accent2>
        <a:srgbClr val="3366FF"/>
      </a:accent2>
      <a:accent3>
        <a:srgbClr val="AAAAFF"/>
      </a:accent3>
      <a:accent4>
        <a:srgbClr val="DADADA"/>
      </a:accent4>
      <a:accent5>
        <a:srgbClr val="AAFFFF"/>
      </a:accent5>
      <a:accent6>
        <a:srgbClr val="2D5CE7"/>
      </a:accent6>
      <a:hlink>
        <a:srgbClr val="FF0033"/>
      </a:hlink>
      <a:folHlink>
        <a:srgbClr val="FFFF00"/>
      </a:folHlink>
    </a:clrScheme>
    <a:fontScheme name="Soaring">
      <a:majorFont>
        <a:latin typeface="Arial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Soaring 1">
        <a:dk1>
          <a:srgbClr val="000000"/>
        </a:dk1>
        <a:lt1>
          <a:srgbClr val="FFFFFF"/>
        </a:lt1>
        <a:dk2>
          <a:srgbClr val="0000FF"/>
        </a:dk2>
        <a:lt2>
          <a:srgbClr val="FFCC66"/>
        </a:lt2>
        <a:accent1>
          <a:srgbClr val="00FFFF"/>
        </a:accent1>
        <a:accent2>
          <a:srgbClr val="3366FF"/>
        </a:accent2>
        <a:accent3>
          <a:srgbClr val="AAAAFF"/>
        </a:accent3>
        <a:accent4>
          <a:srgbClr val="DADADA"/>
        </a:accent4>
        <a:accent5>
          <a:srgbClr val="AAFFFF"/>
        </a:accent5>
        <a:accent6>
          <a:srgbClr val="2D5CE7"/>
        </a:accent6>
        <a:hlink>
          <a:srgbClr val="FF0033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2">
        <a:dk1>
          <a:srgbClr val="000000"/>
        </a:dk1>
        <a:lt1>
          <a:srgbClr val="FFFFFF"/>
        </a:lt1>
        <a:dk2>
          <a:srgbClr val="000000"/>
        </a:dk2>
        <a:lt2>
          <a:srgbClr val="CCECFF"/>
        </a:lt2>
        <a:accent1>
          <a:srgbClr val="6699FF"/>
        </a:accent1>
        <a:accent2>
          <a:srgbClr val="66CCFF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5CB9E7"/>
        </a:accent6>
        <a:hlink>
          <a:srgbClr val="CC99FF"/>
        </a:hlink>
        <a:folHlink>
          <a:srgbClr val="00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CBCBCB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D4D4D4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oaring 4">
        <a:dk1>
          <a:srgbClr val="000000"/>
        </a:dk1>
        <a:lt1>
          <a:srgbClr val="FFFFFF"/>
        </a:lt1>
        <a:dk2>
          <a:srgbClr val="008080"/>
        </a:dk2>
        <a:lt2>
          <a:srgbClr val="FFCC66"/>
        </a:lt2>
        <a:accent1>
          <a:srgbClr val="0099CC"/>
        </a:accent1>
        <a:accent2>
          <a:srgbClr val="009999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8A8A"/>
        </a:accent6>
        <a:hlink>
          <a:srgbClr val="6600CC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oaring 5">
        <a:dk1>
          <a:srgbClr val="000000"/>
        </a:dk1>
        <a:lt1>
          <a:srgbClr val="FFFFFF"/>
        </a:lt1>
        <a:dk2>
          <a:srgbClr val="993300"/>
        </a:dk2>
        <a:lt2>
          <a:srgbClr val="FFCC66"/>
        </a:lt2>
        <a:accent1>
          <a:srgbClr val="FF6633"/>
        </a:accent1>
        <a:accent2>
          <a:srgbClr val="CC6600"/>
        </a:accent2>
        <a:accent3>
          <a:srgbClr val="CAADAA"/>
        </a:accent3>
        <a:accent4>
          <a:srgbClr val="DADADA"/>
        </a:accent4>
        <a:accent5>
          <a:srgbClr val="FFB8AD"/>
        </a:accent5>
        <a:accent6>
          <a:srgbClr val="B95C00"/>
        </a:accent6>
        <a:hlink>
          <a:srgbClr val="CC0000"/>
        </a:hlink>
        <a:folHlink>
          <a:srgbClr val="FFFF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2263</TotalTime>
  <Words>386</Words>
  <Application>Microsoft Office PowerPoint</Application>
  <PresentationFormat>On-screen Show (4:3)</PresentationFormat>
  <Paragraphs>145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Soaring</vt:lpstr>
      <vt:lpstr>Game Engines</vt:lpstr>
      <vt:lpstr>GE161</vt:lpstr>
      <vt:lpstr>3D Game Engines:  Rendering Pipeline</vt:lpstr>
      <vt:lpstr>Game Engines:   Shading </vt:lpstr>
      <vt:lpstr>Game Engines:  Memory Management </vt:lpstr>
      <vt:lpstr>Engine Considerations</vt:lpstr>
      <vt:lpstr>Performance</vt:lpstr>
      <vt:lpstr>Data Import/Export</vt:lpstr>
      <vt:lpstr>Rendering Features </vt:lpstr>
      <vt:lpstr>Animation</vt:lpstr>
      <vt:lpstr>Physics &amp; Physical Environment</vt:lpstr>
      <vt:lpstr>Scripting </vt:lpstr>
      <vt:lpstr>Save/Load System</vt:lpstr>
      <vt:lpstr>Authoring/Editing </vt:lpstr>
      <vt:lpstr>GE161</vt:lpstr>
      <vt:lpstr>GE161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Frost,Dan</dc:creator>
  <cp:lastModifiedBy>Frost,Dan</cp:lastModifiedBy>
  <cp:revision>39</cp:revision>
  <dcterms:created xsi:type="dcterms:W3CDTF">1601-01-01T00:00:00Z</dcterms:created>
  <dcterms:modified xsi:type="dcterms:W3CDTF">2016-03-07T21:06:17Z</dcterms:modified>
</cp:coreProperties>
</file>